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theme/theme2.xml" ContentType="application/vnd.openxmlformats-officedocument.theme+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viewProps.xml" ContentType="application/vnd.openxmlformats-officedocument.presentationml.viewProps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slides/slide25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embeddings/oleObject1.bin" ContentType="application/vnd.openxmlformats-officedocument.oleObject"/>
  <Default Extension="pict" ContentType="image/pict"/>
  <Override PartName="/ppt/notesSlides/notesSlide6.xml" ContentType="application/vnd.openxmlformats-officedocument.presentationml.notes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charts/chart4.xml" ContentType="application/vnd.openxmlformats-officedocument.drawingml.chart+xml"/>
  <Override PartName="/ppt/presProps.xml" ContentType="application/vnd.openxmlformats-officedocument.presentationml.presProps+xml"/>
  <Default Extension="jpeg" ContentType="image/jpeg"/>
  <Default Extension="vml" ContentType="application/vnd.openxmlformats-officedocument.vmlDrawing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Default Extension="tiff" ContentType="image/tiff"/>
  <Override PartName="/ppt/slides/slide27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ppt/slides/slide8.xml" ContentType="application/vnd.openxmlformats-officedocument.presentationml.slide+xml"/>
  <Override PartName="/ppt/slides/slide15.xml" ContentType="application/vnd.openxmlformats-officedocument.presentationml.slide+xml"/>
  <Default Extension="bin" ContentType="application/vnd.openxmlformats-officedocument.presentationml.printerSettings"/>
  <Default Extension="rels" ContentType="application/vnd.openxmlformats-package.relationships+xml"/>
  <Override PartName="/ppt/slides/slide9.xml" ContentType="application/vnd.openxmlformats-officedocument.presentationml.slide+xml"/>
  <Override PartName="/ppt/slides/slide24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Default Extension="pdf" ContentType="application/pdf"/>
  <Override PartName="/ppt/slides/slide19.xml" ContentType="application/vnd.openxmlformats-officedocument.presentationml.slide+xml"/>
  <Override PartName="/ppt/slides/slide1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58" r:id="rId3"/>
    <p:sldId id="265" r:id="rId4"/>
    <p:sldId id="266" r:id="rId5"/>
    <p:sldId id="259" r:id="rId6"/>
    <p:sldId id="260" r:id="rId7"/>
    <p:sldId id="262" r:id="rId8"/>
    <p:sldId id="263" r:id="rId9"/>
    <p:sldId id="286" r:id="rId10"/>
    <p:sldId id="264" r:id="rId11"/>
    <p:sldId id="270" r:id="rId12"/>
    <p:sldId id="271" r:id="rId13"/>
    <p:sldId id="272" r:id="rId14"/>
    <p:sldId id="268" r:id="rId15"/>
    <p:sldId id="269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67" r:id="rId24"/>
    <p:sldId id="280" r:id="rId25"/>
    <p:sldId id="281" r:id="rId26"/>
    <p:sldId id="282" r:id="rId27"/>
    <p:sldId id="284" r:id="rId28"/>
    <p:sldId id="285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 snapToObjects="1">
      <p:cViewPr varScale="1">
        <p:scale>
          <a:sx n="100" d="100"/>
          <a:sy n="100" d="100"/>
        </p:scale>
        <p:origin x="-97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5" Type="http://schemas.openxmlformats.org/officeDocument/2006/relationships/tableStyles" Target="tableStyles.xml"/><Relationship Id="rId31" Type="http://schemas.openxmlformats.org/officeDocument/2006/relationships/printerSettings" Target="printerSettings/printerSettings1.bin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32" Type="http://schemas.openxmlformats.org/officeDocument/2006/relationships/presProps" Target="pres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23" Type="http://schemas.openxmlformats.org/officeDocument/2006/relationships/slide" Target="slides/slide22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26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29" Type="http://schemas.openxmlformats.org/officeDocument/2006/relationships/slide" Target="slides/slide28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3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2" Type="http://schemas.openxmlformats.org/officeDocument/2006/relationships/slide" Target="slides/slide21.xml"/><Relationship Id="rId21" Type="http://schemas.openxmlformats.org/officeDocument/2006/relationships/slide" Target="slides/slide20.xml"/><Relationship Id="rId2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analysis:Documents:GC11/RIDC:16606:16606_LESION_ANALYSIS_LYMPH_NODE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analysis:Documents:GC11/RIDC:16606:16606_LESION_ANALYSIS_LYMPH_NODES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Macintosh%20HD:Users:analysis:Documents:GC11/RIDC:11108:11108_LESION_ANALYSIS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analysis:Documents:GC11/RIDC:11108:11108_LESION_ANALYSIS_LYMPH_NODE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18"/>
  <c:chart>
    <c:title>
      <c:tx>
        <c:rich>
          <a:bodyPr/>
          <a:lstStyle/>
          <a:p>
            <a:pPr>
              <a:defRPr sz="1400"/>
            </a:pPr>
            <a:r>
              <a:rPr lang="en-US" sz="1400"/>
              <a:t>16606: Lymph Node</a:t>
            </a:r>
          </a:p>
        </c:rich>
      </c:tx>
      <c:layout>
        <c:manualLayout>
          <c:xMode val="edge"/>
          <c:yMode val="edge"/>
          <c:x val="0.282858705161855"/>
          <c:y val="0.0"/>
        </c:manualLayout>
      </c:layout>
    </c:title>
    <c:plotArea>
      <c:layout>
        <c:manualLayout>
          <c:layoutTarget val="inner"/>
          <c:xMode val="edge"/>
          <c:yMode val="edge"/>
          <c:x val="0.100022177866489"/>
          <c:y val="0.113888888888889"/>
          <c:w val="0.87786238546529"/>
          <c:h val="0.759834135316419"/>
        </c:manualLayout>
      </c:layout>
      <c:bubbleChart>
        <c:ser>
          <c:idx val="0"/>
          <c:order val="0"/>
          <c:tx>
            <c:strRef>
              <c:f>Sheet1!$A$20</c:f>
              <c:strCache>
                <c:ptCount val="1"/>
                <c:pt idx="0">
                  <c:v>Carinal LN</c:v>
                </c:pt>
              </c:strCache>
            </c:strRef>
          </c:tx>
          <c:xVal>
            <c:numRef>
              <c:f>Sheet1!$B$21:$D$21</c:f>
              <c:numCache>
                <c:formatCode>General</c:formatCode>
                <c:ptCount val="3"/>
                <c:pt idx="0">
                  <c:v>-0.75</c:v>
                </c:pt>
                <c:pt idx="1">
                  <c:v>0.75</c:v>
                </c:pt>
                <c:pt idx="2">
                  <c:v>1.25</c:v>
                </c:pt>
              </c:numCache>
            </c:numRef>
          </c:xVal>
          <c:yVal>
            <c:numRef>
              <c:f>Sheet1!$B$22:$D$22</c:f>
              <c:numCache>
                <c:formatCode>General</c:formatCode>
                <c:ptCount val="3"/>
                <c:pt idx="0">
                  <c:v>0.0</c:v>
                </c:pt>
                <c:pt idx="1">
                  <c:v>42.84781361332616</c:v>
                </c:pt>
                <c:pt idx="2">
                  <c:v>45.82818933193942</c:v>
                </c:pt>
              </c:numCache>
            </c:numRef>
          </c:yVal>
          <c:bubbleSize>
            <c:numRef>
              <c:f>Sheet1!$B$23:$D$23</c:f>
              <c:numCache>
                <c:formatCode>General</c:formatCode>
                <c:ptCount val="3"/>
                <c:pt idx="0">
                  <c:v>0.0</c:v>
                </c:pt>
                <c:pt idx="1">
                  <c:v>6.7</c:v>
                </c:pt>
                <c:pt idx="2">
                  <c:v>10.0</c:v>
                </c:pt>
              </c:numCache>
            </c:numRef>
          </c:bubbleSize>
          <c:bubble3D val="1"/>
        </c:ser>
        <c:ser>
          <c:idx val="1"/>
          <c:order val="1"/>
          <c:tx>
            <c:strRef>
              <c:f>Sheet1!$A$13</c:f>
              <c:strCache>
                <c:ptCount val="1"/>
                <c:pt idx="0">
                  <c:v>SCALE</c:v>
                </c:pt>
              </c:strCache>
            </c:strRef>
          </c:tx>
          <c:spPr>
            <a:solidFill>
              <a:schemeClr val="tx1">
                <a:lumMod val="75000"/>
                <a:lumOff val="25000"/>
              </a:schemeClr>
            </a:solidFill>
            <a:ln w="25400">
              <a:noFill/>
            </a:ln>
          </c:spPr>
          <c:xVal>
            <c:numRef>
              <c:f>Sheet1!$A$15:$C$15</c:f>
              <c:numCache>
                <c:formatCode>General</c:formatCode>
                <c:ptCount val="3"/>
                <c:pt idx="0">
                  <c:v>1.0</c:v>
                </c:pt>
                <c:pt idx="1">
                  <c:v>1.3</c:v>
                </c:pt>
                <c:pt idx="2">
                  <c:v>1.75</c:v>
                </c:pt>
              </c:numCache>
            </c:numRef>
          </c:xVal>
          <c:yVal>
            <c:numRef>
              <c:f>Sheet1!$A$14:$C$14</c:f>
              <c:numCache>
                <c:formatCode>General</c:formatCode>
                <c:ptCount val="3"/>
                <c:pt idx="0">
                  <c:v>15.0</c:v>
                </c:pt>
                <c:pt idx="1">
                  <c:v>15.0</c:v>
                </c:pt>
                <c:pt idx="2">
                  <c:v>15.0</c:v>
                </c:pt>
              </c:numCache>
            </c:numRef>
          </c:yVal>
          <c:bubbleSize>
            <c:numRef>
              <c:f>Sheet1!$A$16:$C$16</c:f>
              <c:numCache>
                <c:formatCode>General</c:formatCode>
                <c:ptCount val="3"/>
                <c:pt idx="0">
                  <c:v>1.0</c:v>
                </c:pt>
                <c:pt idx="1">
                  <c:v>5.0</c:v>
                </c:pt>
                <c:pt idx="2">
                  <c:v>10.0</c:v>
                </c:pt>
              </c:numCache>
            </c:numRef>
          </c:bubbleSize>
          <c:bubble3D val="1"/>
        </c:ser>
        <c:bubbleScale val="100"/>
        <c:sizeRepresents val="w"/>
        <c:axId val="470655128"/>
        <c:axId val="470666584"/>
      </c:bubbleChart>
      <c:valAx>
        <c:axId val="470655128"/>
        <c:scaling>
          <c:orientation val="minMax"/>
          <c:max val="2.0"/>
          <c:min val="-1.0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Months anti-TNF</a:t>
                </a:r>
              </a:p>
            </c:rich>
          </c:tx>
          <c:layout/>
        </c:title>
        <c:numFmt formatCode="General" sourceLinked="1"/>
        <c:tickLblPos val="nextTo"/>
        <c:crossAx val="470666584"/>
        <c:crosses val="autoZero"/>
        <c:crossBetween val="midCat"/>
        <c:majorUnit val="1.0"/>
      </c:valAx>
      <c:valAx>
        <c:axId val="470666584"/>
        <c:scaling>
          <c:orientation val="minMax"/>
          <c:max val="55.0"/>
          <c:min val="0.0"/>
        </c:scaling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PET FDG max SUV (corrected)</a:t>
                </a:r>
              </a:p>
            </c:rich>
          </c:tx>
          <c:layout>
            <c:manualLayout>
              <c:xMode val="edge"/>
              <c:yMode val="edge"/>
              <c:x val="0.00277777777777778"/>
              <c:y val="0.229414916885389"/>
            </c:manualLayout>
          </c:layout>
        </c:title>
        <c:numFmt formatCode="General" sourceLinked="1"/>
        <c:tickLblPos val="nextTo"/>
        <c:crossAx val="470655128"/>
        <c:crossesAt val="-1.0"/>
        <c:crossBetween val="midCat"/>
        <c:majorUnit val="5.0"/>
      </c:valAx>
    </c:plotArea>
    <c:legend>
      <c:legendPos val="r"/>
      <c:layout>
        <c:manualLayout>
          <c:xMode val="edge"/>
          <c:yMode val="edge"/>
          <c:x val="0.746959274801229"/>
          <c:y val="0.334338363954506"/>
          <c:w val="0.161195762455841"/>
          <c:h val="0.1674343832021"/>
        </c:manualLayout>
      </c:layout>
    </c:legend>
    <c:plotVisOnly val="1"/>
  </c:chart>
  <c:spPr>
    <a:ln>
      <a:noFill/>
    </a:ln>
  </c:sp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18"/>
  <c:chart>
    <c:title>
      <c:tx>
        <c:rich>
          <a:bodyPr/>
          <a:lstStyle/>
          <a:p>
            <a:pPr>
              <a:defRPr sz="1400"/>
            </a:pPr>
            <a:r>
              <a:rPr lang="en-US" sz="1400"/>
              <a:t>16606: Granuloma</a:t>
            </a:r>
          </a:p>
        </c:rich>
      </c:tx>
      <c:layout>
        <c:manualLayout>
          <c:xMode val="edge"/>
          <c:yMode val="edge"/>
          <c:x val="0.300464250850879"/>
          <c:y val="0.0"/>
        </c:manualLayout>
      </c:layout>
    </c:title>
    <c:plotArea>
      <c:layout>
        <c:manualLayout>
          <c:layoutTarget val="inner"/>
          <c:xMode val="edge"/>
          <c:yMode val="edge"/>
          <c:x val="0.1013703770428"/>
          <c:y val="0.100847061795951"/>
          <c:w val="0.873419172154379"/>
          <c:h val="0.755204505686789"/>
        </c:manualLayout>
      </c:layout>
      <c:bubbleChart>
        <c:ser>
          <c:idx val="0"/>
          <c:order val="0"/>
          <c:tx>
            <c:v>L1</c:v>
          </c:tx>
          <c:xVal>
            <c:numRef>
              <c:f>Sheet1!$B$3:$D$3</c:f>
              <c:numCache>
                <c:formatCode>General</c:formatCode>
                <c:ptCount val="3"/>
                <c:pt idx="0">
                  <c:v>-0.75</c:v>
                </c:pt>
                <c:pt idx="1">
                  <c:v>0.75</c:v>
                </c:pt>
                <c:pt idx="2">
                  <c:v>1.25</c:v>
                </c:pt>
              </c:numCache>
            </c:numRef>
          </c:xVal>
          <c:yVal>
            <c:numRef>
              <c:f>Sheet1!$B$4:$D$4</c:f>
              <c:numCache>
                <c:formatCode>General</c:formatCode>
                <c:ptCount val="3"/>
                <c:pt idx="0">
                  <c:v>8.837112583992321</c:v>
                </c:pt>
                <c:pt idx="1">
                  <c:v>11.24229522538641</c:v>
                </c:pt>
                <c:pt idx="2">
                  <c:v>24.05708809084384</c:v>
                </c:pt>
              </c:numCache>
            </c:numRef>
          </c:yVal>
          <c:bubbleSize>
            <c:numRef>
              <c:f>Sheet1!$B$5:$D$5</c:f>
              <c:numCache>
                <c:formatCode>General</c:formatCode>
                <c:ptCount val="3"/>
                <c:pt idx="0">
                  <c:v>1.3</c:v>
                </c:pt>
                <c:pt idx="1">
                  <c:v>1.5</c:v>
                </c:pt>
                <c:pt idx="2">
                  <c:v>2.6</c:v>
                </c:pt>
              </c:numCache>
            </c:numRef>
          </c:bubbleSize>
          <c:bubble3D val="1"/>
        </c:ser>
        <c:ser>
          <c:idx val="1"/>
          <c:order val="1"/>
          <c:tx>
            <c:v>SCALE</c:v>
          </c:tx>
          <c:spPr>
            <a:solidFill>
              <a:schemeClr val="tx1">
                <a:lumMod val="75000"/>
                <a:lumOff val="25000"/>
              </a:schemeClr>
            </a:solidFill>
            <a:ln w="25400">
              <a:noFill/>
            </a:ln>
          </c:spPr>
          <c:dPt>
            <c:idx val="2"/>
            <c:bubble3D val="1"/>
            <c:spPr>
              <a:noFill/>
              <a:ln w="25400">
                <a:noFill/>
              </a:ln>
            </c:spPr>
          </c:dPt>
          <c:xVal>
            <c:numRef>
              <c:f>Sheet1!$A$15:$C$15</c:f>
              <c:numCache>
                <c:formatCode>General</c:formatCode>
                <c:ptCount val="3"/>
                <c:pt idx="0">
                  <c:v>1.0</c:v>
                </c:pt>
                <c:pt idx="1">
                  <c:v>1.3</c:v>
                </c:pt>
                <c:pt idx="2">
                  <c:v>1.75</c:v>
                </c:pt>
              </c:numCache>
            </c:numRef>
          </c:xVal>
          <c:yVal>
            <c:numRef>
              <c:f>Sheet1!$A$14:$C$14</c:f>
              <c:numCache>
                <c:formatCode>General</c:formatCode>
                <c:ptCount val="3"/>
                <c:pt idx="0">
                  <c:v>33.0</c:v>
                </c:pt>
                <c:pt idx="1">
                  <c:v>33.0</c:v>
                </c:pt>
                <c:pt idx="2">
                  <c:v>33.0</c:v>
                </c:pt>
              </c:numCache>
            </c:numRef>
          </c:yVal>
          <c:bubbleSize>
            <c:numRef>
              <c:f>Sheet1!$A$16:$C$16</c:f>
              <c:numCache>
                <c:formatCode>General</c:formatCode>
                <c:ptCount val="3"/>
                <c:pt idx="0">
                  <c:v>1.0</c:v>
                </c:pt>
                <c:pt idx="1">
                  <c:v>5.0</c:v>
                </c:pt>
                <c:pt idx="2">
                  <c:v>10.0</c:v>
                </c:pt>
              </c:numCache>
            </c:numRef>
          </c:bubbleSize>
          <c:bubble3D val="1"/>
        </c:ser>
        <c:bubbleScale val="100"/>
        <c:sizeRepresents val="w"/>
        <c:axId val="470725960"/>
        <c:axId val="470737080"/>
      </c:bubbleChart>
      <c:valAx>
        <c:axId val="470725960"/>
        <c:scaling>
          <c:orientation val="minMax"/>
          <c:max val="2.0"/>
          <c:min val="-1.0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Months anti-TNF</a:t>
                </a:r>
              </a:p>
            </c:rich>
          </c:tx>
          <c:layout/>
        </c:title>
        <c:numFmt formatCode="General" sourceLinked="1"/>
        <c:tickLblPos val="nextTo"/>
        <c:crossAx val="470737080"/>
        <c:crosses val="autoZero"/>
        <c:crossBetween val="midCat"/>
        <c:majorUnit val="1.0"/>
      </c:valAx>
      <c:valAx>
        <c:axId val="470737080"/>
        <c:scaling>
          <c:orientation val="minMax"/>
          <c:max val="40.0"/>
        </c:scaling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PET FDG max SUV (corrected)</a:t>
                </a:r>
              </a:p>
            </c:rich>
          </c:tx>
          <c:layout>
            <c:manualLayout>
              <c:xMode val="edge"/>
              <c:yMode val="edge"/>
              <c:x val="0.00189275866464796"/>
              <c:y val="0.197222222222222"/>
            </c:manualLayout>
          </c:layout>
        </c:title>
        <c:numFmt formatCode="General" sourceLinked="1"/>
        <c:tickLblPos val="nextTo"/>
        <c:crossAx val="470725960"/>
        <c:crossesAt val="-1.0"/>
        <c:crossBetween val="midCat"/>
      </c:valAx>
    </c:plotArea>
    <c:legend>
      <c:legendPos val="r"/>
      <c:layout/>
    </c:legend>
    <c:plotVisOnly val="1"/>
  </c:chart>
  <c:spPr>
    <a:ln>
      <a:noFill/>
    </a:ln>
  </c:sp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18"/>
  <c:chart>
    <c:autoTitleDeleted val="1"/>
    <c:plotArea>
      <c:layout>
        <c:manualLayout>
          <c:layoutTarget val="inner"/>
          <c:xMode val="edge"/>
          <c:yMode val="edge"/>
          <c:x val="0.158232154264766"/>
          <c:y val="0.218205917442138"/>
          <c:w val="0.802126640419947"/>
          <c:h val="0.560760061242345"/>
        </c:manualLayout>
      </c:layout>
      <c:bubbleChart>
        <c:ser>
          <c:idx val="2"/>
          <c:order val="0"/>
          <c:tx>
            <c:v>L3</c:v>
          </c:tx>
          <c:spPr>
            <a:ln w="25400">
              <a:noFill/>
            </a:ln>
          </c:spPr>
          <c:xVal>
            <c:numRef>
              <c:f>Sheet1!$B$24:$D$24</c:f>
              <c:numCache>
                <c:formatCode>General</c:formatCode>
                <c:ptCount val="3"/>
                <c:pt idx="0">
                  <c:v>0.0</c:v>
                </c:pt>
                <c:pt idx="1">
                  <c:v>0.75</c:v>
                </c:pt>
                <c:pt idx="2">
                  <c:v>1.25</c:v>
                </c:pt>
              </c:numCache>
            </c:numRef>
          </c:xVal>
          <c:yVal>
            <c:numRef>
              <c:f>Sheet1!$B$25:$D$25</c:f>
              <c:numCache>
                <c:formatCode>General</c:formatCode>
                <c:ptCount val="3"/>
                <c:pt idx="0">
                  <c:v>3.427847346638393</c:v>
                </c:pt>
                <c:pt idx="1">
                  <c:v>3.949751404555033</c:v>
                </c:pt>
                <c:pt idx="2">
                  <c:v>3.581328264968192</c:v>
                </c:pt>
              </c:numCache>
            </c:numRef>
          </c:yVal>
          <c:bubbleSize>
            <c:numRef>
              <c:f>Sheet1!$B$26:$D$26</c:f>
              <c:numCache>
                <c:formatCode>General</c:formatCode>
                <c:ptCount val="3"/>
                <c:pt idx="0">
                  <c:v>2.7</c:v>
                </c:pt>
                <c:pt idx="1">
                  <c:v>2.8</c:v>
                </c:pt>
                <c:pt idx="2">
                  <c:v>2.7</c:v>
                </c:pt>
              </c:numCache>
            </c:numRef>
          </c:bubbleSize>
          <c:bubble3D val="1"/>
        </c:ser>
        <c:ser>
          <c:idx val="3"/>
          <c:order val="1"/>
          <c:tx>
            <c:v>L4</c:v>
          </c:tx>
          <c:spPr>
            <a:ln w="25400">
              <a:noFill/>
            </a:ln>
          </c:spPr>
          <c:xVal>
            <c:numRef>
              <c:f>Sheet1!$B$34:$D$34</c:f>
              <c:numCache>
                <c:formatCode>General</c:formatCode>
                <c:ptCount val="3"/>
                <c:pt idx="0">
                  <c:v>0.0</c:v>
                </c:pt>
                <c:pt idx="1">
                  <c:v>0.75</c:v>
                </c:pt>
                <c:pt idx="2">
                  <c:v>1.25</c:v>
                </c:pt>
              </c:numCache>
            </c:numRef>
          </c:xVal>
          <c:yVal>
            <c:numRef>
              <c:f>Sheet1!$B$35:$D$35</c:f>
              <c:numCache>
                <c:formatCode>General</c:formatCode>
                <c:ptCount val="3"/>
                <c:pt idx="0">
                  <c:v>2.308862047143371</c:v>
                </c:pt>
                <c:pt idx="1">
                  <c:v>1.354431023571685</c:v>
                </c:pt>
                <c:pt idx="2">
                  <c:v>2.059412575853838</c:v>
                </c:pt>
              </c:numCache>
            </c:numRef>
          </c:yVal>
          <c:bubbleSize>
            <c:numRef>
              <c:f>Sheet1!$B$36:$D$36</c:f>
              <c:numCache>
                <c:formatCode>General</c:formatCode>
                <c:ptCount val="3"/>
                <c:pt idx="0">
                  <c:v>2.0</c:v>
                </c:pt>
                <c:pt idx="1">
                  <c:v>2.0</c:v>
                </c:pt>
                <c:pt idx="2">
                  <c:v>2.1</c:v>
                </c:pt>
              </c:numCache>
            </c:numRef>
          </c:bubbleSize>
          <c:bubble3D val="1"/>
        </c:ser>
        <c:ser>
          <c:idx val="0"/>
          <c:order val="2"/>
          <c:tx>
            <c:v>L1</c:v>
          </c:tx>
          <c:xVal>
            <c:numRef>
              <c:f>Sheet1!$B$4:$D$4</c:f>
              <c:numCache>
                <c:formatCode>General</c:formatCode>
                <c:ptCount val="3"/>
                <c:pt idx="0">
                  <c:v>0.0</c:v>
                </c:pt>
                <c:pt idx="1">
                  <c:v>0.75</c:v>
                </c:pt>
                <c:pt idx="2">
                  <c:v>1.25</c:v>
                </c:pt>
              </c:numCache>
            </c:numRef>
          </c:xVal>
          <c:yVal>
            <c:numRef>
              <c:f>Sheet1!$B$5:$D$5</c:f>
              <c:numCache>
                <c:formatCode>General</c:formatCode>
                <c:ptCount val="3"/>
                <c:pt idx="0">
                  <c:v>1.881646535357528</c:v>
                </c:pt>
                <c:pt idx="1">
                  <c:v>2.460786843193552</c:v>
                </c:pt>
                <c:pt idx="2">
                  <c:v>1.762872027018877</c:v>
                </c:pt>
              </c:numCache>
            </c:numRef>
          </c:yVal>
          <c:bubbleSize>
            <c:numRef>
              <c:f>Sheet1!$B$6:$D$6</c:f>
              <c:numCache>
                <c:formatCode>General</c:formatCode>
                <c:ptCount val="3"/>
                <c:pt idx="0">
                  <c:v>2.0</c:v>
                </c:pt>
                <c:pt idx="1">
                  <c:v>2.3</c:v>
                </c:pt>
                <c:pt idx="2">
                  <c:v>1.8</c:v>
                </c:pt>
              </c:numCache>
            </c:numRef>
          </c:bubbleSize>
          <c:bubble3D val="1"/>
        </c:ser>
        <c:ser>
          <c:idx val="1"/>
          <c:order val="3"/>
          <c:tx>
            <c:v>L2</c:v>
          </c:tx>
          <c:spPr>
            <a:ln w="25400">
              <a:noFill/>
            </a:ln>
          </c:spPr>
          <c:xVal>
            <c:numRef>
              <c:f>Sheet1!$B$14:$D$14</c:f>
              <c:numCache>
                <c:formatCode>General</c:formatCode>
                <c:ptCount val="3"/>
                <c:pt idx="0">
                  <c:v>0.0</c:v>
                </c:pt>
                <c:pt idx="1">
                  <c:v>0.75</c:v>
                </c:pt>
                <c:pt idx="2">
                  <c:v>1.25</c:v>
                </c:pt>
              </c:numCache>
            </c:numRef>
          </c:xVal>
          <c:yVal>
            <c:numRef>
              <c:f>Sheet1!$B$15:$D$15</c:f>
              <c:numCache>
                <c:formatCode>General</c:formatCode>
                <c:ptCount val="3"/>
                <c:pt idx="0">
                  <c:v>6.842770384098444</c:v>
                </c:pt>
                <c:pt idx="1">
                  <c:v>11.94507903751382</c:v>
                </c:pt>
                <c:pt idx="2">
                  <c:v>4.887528823804248</c:v>
                </c:pt>
              </c:numCache>
            </c:numRef>
          </c:yVal>
          <c:bubbleSize>
            <c:numRef>
              <c:f>Sheet1!$B$16:$D$16</c:f>
              <c:numCache>
                <c:formatCode>General</c:formatCode>
                <c:ptCount val="3"/>
                <c:pt idx="0">
                  <c:v>1.4</c:v>
                </c:pt>
                <c:pt idx="1">
                  <c:v>1.4</c:v>
                </c:pt>
                <c:pt idx="2">
                  <c:v>1.2</c:v>
                </c:pt>
              </c:numCache>
            </c:numRef>
          </c:bubbleSize>
          <c:bubble3D val="1"/>
        </c:ser>
        <c:ser>
          <c:idx val="4"/>
          <c:order val="4"/>
          <c:tx>
            <c:v>L5</c:v>
          </c:tx>
          <c:spPr>
            <a:ln w="25400">
              <a:noFill/>
            </a:ln>
          </c:spPr>
          <c:xVal>
            <c:numRef>
              <c:f>Sheet1!$B$44:$D$44</c:f>
              <c:numCache>
                <c:formatCode>General</c:formatCode>
                <c:ptCount val="3"/>
                <c:pt idx="0">
                  <c:v>0.0</c:v>
                </c:pt>
                <c:pt idx="1">
                  <c:v>0.75</c:v>
                </c:pt>
                <c:pt idx="2">
                  <c:v>1.25</c:v>
                </c:pt>
              </c:numCache>
            </c:numRef>
          </c:xVal>
          <c:yVal>
            <c:numRef>
              <c:f>Sheet1!$B$45:$D$45</c:f>
              <c:numCache>
                <c:formatCode>General</c:formatCode>
                <c:ptCount val="3"/>
                <c:pt idx="0">
                  <c:v>0.0</c:v>
                </c:pt>
                <c:pt idx="1">
                  <c:v>13.47834115365321</c:v>
                </c:pt>
                <c:pt idx="2">
                  <c:v>12.8855407681969</c:v>
                </c:pt>
              </c:numCache>
            </c:numRef>
          </c:yVal>
          <c:bubbleSize>
            <c:numRef>
              <c:f>Sheet1!$B$46:$D$46</c:f>
              <c:numCache>
                <c:formatCode>General</c:formatCode>
                <c:ptCount val="3"/>
                <c:pt idx="0">
                  <c:v>0.5</c:v>
                </c:pt>
                <c:pt idx="1">
                  <c:v>2.4</c:v>
                </c:pt>
                <c:pt idx="2">
                  <c:v>1.4</c:v>
                </c:pt>
              </c:numCache>
            </c:numRef>
          </c:bubbleSize>
          <c:bubble3D val="1"/>
        </c:ser>
        <c:ser>
          <c:idx val="5"/>
          <c:order val="5"/>
          <c:tx>
            <c:strRef>
              <c:f>Sheet1!$A$61</c:f>
              <c:strCache>
                <c:ptCount val="1"/>
                <c:pt idx="0">
                  <c:v>SCALE</c:v>
                </c:pt>
              </c:strCache>
            </c:strRef>
          </c:tx>
          <c:spPr>
            <a:solidFill>
              <a:schemeClr val="tx1">
                <a:lumMod val="75000"/>
                <a:lumOff val="25000"/>
              </a:schemeClr>
            </a:solidFill>
            <a:ln w="25400">
              <a:noFill/>
            </a:ln>
          </c:spPr>
          <c:xVal>
            <c:numRef>
              <c:f>Sheet1!$A$63:$C$63</c:f>
              <c:numCache>
                <c:formatCode>General</c:formatCode>
                <c:ptCount val="3"/>
                <c:pt idx="0">
                  <c:v>1.0</c:v>
                </c:pt>
                <c:pt idx="1">
                  <c:v>1.2</c:v>
                </c:pt>
                <c:pt idx="2">
                  <c:v>1.5</c:v>
                </c:pt>
              </c:numCache>
            </c:numRef>
          </c:xVal>
          <c:yVal>
            <c:numRef>
              <c:f>Sheet1!$A$62:$C$62</c:f>
              <c:numCache>
                <c:formatCode>General</c:formatCode>
                <c:ptCount val="3"/>
                <c:pt idx="0">
                  <c:v>30.0</c:v>
                </c:pt>
                <c:pt idx="1">
                  <c:v>30.0</c:v>
                </c:pt>
                <c:pt idx="2">
                  <c:v>30.0</c:v>
                </c:pt>
              </c:numCache>
            </c:numRef>
          </c:yVal>
          <c:bubbleSize>
            <c:numRef>
              <c:f>Sheet1!$A$64:$C$64</c:f>
              <c:numCache>
                <c:formatCode>General</c:formatCode>
                <c:ptCount val="3"/>
                <c:pt idx="0">
                  <c:v>1.0</c:v>
                </c:pt>
                <c:pt idx="1">
                  <c:v>5.0</c:v>
                </c:pt>
                <c:pt idx="2">
                  <c:v>10.0</c:v>
                </c:pt>
              </c:numCache>
            </c:numRef>
          </c:bubbleSize>
          <c:bubble3D val="1"/>
        </c:ser>
        <c:bubbleScale val="50"/>
        <c:sizeRepresents val="w"/>
        <c:axId val="470257224"/>
        <c:axId val="470292840"/>
      </c:bubbleChart>
      <c:valAx>
        <c:axId val="470257224"/>
        <c:scaling>
          <c:orientation val="minMax"/>
          <c:min val="-1.0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Months </a:t>
                </a:r>
                <a:r>
                  <a:rPr lang="en-US" dirty="0" err="1"/>
                  <a:t>Humira</a:t>
                </a:r>
                <a:endParaRPr lang="en-US" dirty="0"/>
              </a:p>
            </c:rich>
          </c:tx>
          <c:layout/>
        </c:title>
        <c:numFmt formatCode="General" sourceLinked="1"/>
        <c:tickLblPos val="nextTo"/>
        <c:crossAx val="470292840"/>
        <c:crossesAt val="0.0"/>
        <c:crossBetween val="midCat"/>
        <c:majorUnit val="1.0"/>
      </c:valAx>
      <c:valAx>
        <c:axId val="470292840"/>
        <c:scaling>
          <c:orientation val="minMax"/>
          <c:max val="40.0"/>
          <c:min val="0.0"/>
        </c:scaling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PET FDG max SUV (corrected)</a:t>
                </a:r>
              </a:p>
            </c:rich>
          </c:tx>
          <c:layout>
            <c:manualLayout>
              <c:xMode val="edge"/>
              <c:yMode val="edge"/>
              <c:x val="0.0414813687292239"/>
              <c:y val="0.229190610130227"/>
            </c:manualLayout>
          </c:layout>
        </c:title>
        <c:numFmt formatCode="General" sourceLinked="1"/>
        <c:tickLblPos val="nextTo"/>
        <c:crossAx val="470257224"/>
        <c:crossesAt val="-1.0"/>
        <c:crossBetween val="midCat"/>
      </c:valAx>
      <c:spPr>
        <a:solidFill>
          <a:schemeClr val="bg1">
            <a:lumMod val="85000"/>
          </a:schemeClr>
        </a:solidFill>
      </c:spPr>
    </c:plotArea>
    <c:legend>
      <c:legendPos val="r"/>
      <c:layout/>
    </c:legend>
    <c:plotVisOnly val="1"/>
  </c:chart>
  <c:externalData r:id="rId1"/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18"/>
  <c:chart>
    <c:title>
      <c:tx>
        <c:rich>
          <a:bodyPr/>
          <a:lstStyle/>
          <a:p>
            <a:pPr>
              <a:defRPr/>
            </a:pPr>
            <a:r>
              <a:rPr lang="en-US"/>
              <a:t>11108: Lymph Nodes</a:t>
            </a:r>
          </a:p>
        </c:rich>
      </c:tx>
      <c:layout>
        <c:manualLayout>
          <c:xMode val="edge"/>
          <c:yMode val="edge"/>
          <c:x val="0.276110945213685"/>
          <c:y val="0.0"/>
        </c:manualLayout>
      </c:layout>
    </c:title>
    <c:plotArea>
      <c:layout>
        <c:manualLayout>
          <c:layoutTarget val="inner"/>
          <c:xMode val="edge"/>
          <c:yMode val="edge"/>
          <c:x val="0.0910820803677535"/>
          <c:y val="0.125"/>
          <c:w val="0.877372551484957"/>
          <c:h val="0.748723024205308"/>
        </c:manualLayout>
      </c:layout>
      <c:bubbleChart>
        <c:ser>
          <c:idx val="0"/>
          <c:order val="0"/>
          <c:tx>
            <c:strRef>
              <c:f>Sheet1!$A$66</c:f>
              <c:strCache>
                <c:ptCount val="1"/>
                <c:pt idx="0">
                  <c:v>R Cranial Hilar LN</c:v>
                </c:pt>
              </c:strCache>
            </c:strRef>
          </c:tx>
          <c:xVal>
            <c:numRef>
              <c:f>Sheet1!$B$68:$D$68</c:f>
              <c:numCache>
                <c:formatCode>General</c:formatCode>
                <c:ptCount val="3"/>
                <c:pt idx="0">
                  <c:v>0.0</c:v>
                </c:pt>
                <c:pt idx="1">
                  <c:v>0.75</c:v>
                </c:pt>
                <c:pt idx="2">
                  <c:v>1.25</c:v>
                </c:pt>
              </c:numCache>
            </c:numRef>
          </c:xVal>
          <c:yVal>
            <c:numRef>
              <c:f>Sheet1!$B$69:$D$69</c:f>
              <c:numCache>
                <c:formatCode>General</c:formatCode>
                <c:ptCount val="3"/>
                <c:pt idx="0">
                  <c:v>13.3121943638529</c:v>
                </c:pt>
                <c:pt idx="1">
                  <c:v>8.491153866718697</c:v>
                </c:pt>
                <c:pt idx="2">
                  <c:v>8.9426837898055</c:v>
                </c:pt>
              </c:numCache>
            </c:numRef>
          </c:yVal>
          <c:bubbleSize>
            <c:numRef>
              <c:f>Sheet1!$B$70:$D$70</c:f>
              <c:numCache>
                <c:formatCode>General</c:formatCode>
                <c:ptCount val="3"/>
                <c:pt idx="0">
                  <c:v>4.3</c:v>
                </c:pt>
                <c:pt idx="1">
                  <c:v>6.1</c:v>
                </c:pt>
                <c:pt idx="2">
                  <c:v>6.9</c:v>
                </c:pt>
              </c:numCache>
            </c:numRef>
          </c:bubbleSize>
          <c:bubble3D val="1"/>
        </c:ser>
        <c:ser>
          <c:idx val="1"/>
          <c:order val="1"/>
          <c:tx>
            <c:strRef>
              <c:f>Sheet1!$A$76</c:f>
              <c:strCache>
                <c:ptCount val="1"/>
                <c:pt idx="0">
                  <c:v>R Carinal LN</c:v>
                </c:pt>
              </c:strCache>
            </c:strRef>
          </c:tx>
          <c:spPr>
            <a:ln w="25400">
              <a:noFill/>
            </a:ln>
          </c:spPr>
          <c:xVal>
            <c:numRef>
              <c:f>Sheet1!$B$78:$D$78</c:f>
              <c:numCache>
                <c:formatCode>General</c:formatCode>
                <c:ptCount val="3"/>
                <c:pt idx="0">
                  <c:v>0.0</c:v>
                </c:pt>
                <c:pt idx="1">
                  <c:v>0.75</c:v>
                </c:pt>
                <c:pt idx="2">
                  <c:v>1.25</c:v>
                </c:pt>
              </c:numCache>
            </c:numRef>
          </c:xVal>
          <c:yVal>
            <c:numRef>
              <c:f>Sheet1!$B$79:$D$79</c:f>
              <c:numCache>
                <c:formatCode>General</c:formatCode>
                <c:ptCount val="3"/>
                <c:pt idx="0">
                  <c:v>12.35742381577637</c:v>
                </c:pt>
                <c:pt idx="1">
                  <c:v>14.25868744399362</c:v>
                </c:pt>
                <c:pt idx="2">
                  <c:v>11.90726586224921</c:v>
                </c:pt>
              </c:numCache>
            </c:numRef>
          </c:yVal>
          <c:bubbleSize>
            <c:numRef>
              <c:f>Sheet1!$B$80:$D$80</c:f>
              <c:numCache>
                <c:formatCode>General</c:formatCode>
                <c:ptCount val="3"/>
                <c:pt idx="0">
                  <c:v>4.1</c:v>
                </c:pt>
                <c:pt idx="1">
                  <c:v>4.1</c:v>
                </c:pt>
                <c:pt idx="2">
                  <c:v>4.1</c:v>
                </c:pt>
              </c:numCache>
            </c:numRef>
          </c:bubbleSize>
          <c:bubble3D val="1"/>
        </c:ser>
        <c:ser>
          <c:idx val="2"/>
          <c:order val="2"/>
          <c:tx>
            <c:strRef>
              <c:f>Sheet1!$A$61</c:f>
              <c:strCache>
                <c:ptCount val="1"/>
                <c:pt idx="0">
                  <c:v>SCALE</c:v>
                </c:pt>
              </c:strCache>
            </c:strRef>
          </c:tx>
          <c:spPr>
            <a:solidFill>
              <a:schemeClr val="tx1">
                <a:lumMod val="75000"/>
                <a:lumOff val="25000"/>
              </a:schemeClr>
            </a:solidFill>
            <a:ln w="25400">
              <a:noFill/>
            </a:ln>
          </c:spPr>
          <c:dPt>
            <c:idx val="2"/>
            <c:bubble3D val="1"/>
            <c:spPr>
              <a:noFill/>
              <a:ln w="25400">
                <a:noFill/>
              </a:ln>
            </c:spPr>
          </c:dPt>
          <c:xVal>
            <c:numRef>
              <c:f>Sheet1!$A$63:$C$63</c:f>
              <c:numCache>
                <c:formatCode>General</c:formatCode>
                <c:ptCount val="3"/>
                <c:pt idx="0">
                  <c:v>1.0</c:v>
                </c:pt>
                <c:pt idx="1">
                  <c:v>1.3</c:v>
                </c:pt>
                <c:pt idx="2">
                  <c:v>1.75</c:v>
                </c:pt>
              </c:numCache>
            </c:numRef>
          </c:xVal>
          <c:yVal>
            <c:numRef>
              <c:f>Sheet1!$A$62:$C$62</c:f>
              <c:numCache>
                <c:formatCode>General</c:formatCode>
                <c:ptCount val="3"/>
                <c:pt idx="0">
                  <c:v>33.0</c:v>
                </c:pt>
                <c:pt idx="1">
                  <c:v>33.0</c:v>
                </c:pt>
                <c:pt idx="2">
                  <c:v>33.0</c:v>
                </c:pt>
              </c:numCache>
            </c:numRef>
          </c:yVal>
          <c:bubbleSize>
            <c:numRef>
              <c:f>Sheet1!$A$64:$C$64</c:f>
              <c:numCache>
                <c:formatCode>General</c:formatCode>
                <c:ptCount val="3"/>
                <c:pt idx="0">
                  <c:v>1.0</c:v>
                </c:pt>
                <c:pt idx="1">
                  <c:v>5.0</c:v>
                </c:pt>
                <c:pt idx="2">
                  <c:v>10.0</c:v>
                </c:pt>
              </c:numCache>
            </c:numRef>
          </c:bubbleSize>
          <c:bubble3D val="1"/>
        </c:ser>
        <c:bubbleScale val="100"/>
        <c:sizeRepresents val="w"/>
        <c:axId val="470282776"/>
        <c:axId val="470261240"/>
      </c:bubbleChart>
      <c:valAx>
        <c:axId val="470282776"/>
        <c:scaling>
          <c:orientation val="minMax"/>
          <c:max val="2.0"/>
          <c:min val="-1.0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Months anti-TNF</a:t>
                </a:r>
              </a:p>
            </c:rich>
          </c:tx>
          <c:layout/>
        </c:title>
        <c:numFmt formatCode="General" sourceLinked="1"/>
        <c:tickLblPos val="nextTo"/>
        <c:crossAx val="470261240"/>
        <c:crosses val="autoZero"/>
        <c:crossBetween val="midCat"/>
        <c:majorUnit val="1.0"/>
      </c:valAx>
      <c:valAx>
        <c:axId val="470261240"/>
        <c:scaling>
          <c:orientation val="minMax"/>
        </c:scaling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PET FDG max SUV (corrected)</a:t>
                </a:r>
              </a:p>
            </c:rich>
          </c:tx>
          <c:layout>
            <c:manualLayout>
              <c:xMode val="edge"/>
              <c:yMode val="edge"/>
              <c:x val="0.00459273928084339"/>
              <c:y val="0.206901793525809"/>
            </c:manualLayout>
          </c:layout>
        </c:title>
        <c:numFmt formatCode="General" sourceLinked="1"/>
        <c:tickLblPos val="nextTo"/>
        <c:crossAx val="470282776"/>
        <c:crossesAt val="-1.0"/>
        <c:crossBetween val="midCat"/>
      </c:valAx>
    </c:plotArea>
    <c:legend>
      <c:legendPos val="r"/>
      <c:layout>
        <c:manualLayout>
          <c:xMode val="edge"/>
          <c:yMode val="edge"/>
          <c:x val="0.753300703928975"/>
          <c:y val="0.306368474773987"/>
          <c:w val="0.241154829448714"/>
          <c:h val="0.218744167395742"/>
        </c:manualLayout>
      </c:layout>
    </c:legend>
    <c:plotVisOnly val="1"/>
  </c:chart>
  <c:spPr>
    <a:ln>
      <a:noFill/>
    </a:ln>
  </c:spPr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ict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0.28643</cdr:x>
      <cdr:y>0.21693</cdr:y>
    </cdr:from>
    <cdr:to>
      <cdr:x>0.56497</cdr:x>
      <cdr:y>0.31069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668392" y="909168"/>
          <a:ext cx="1622406" cy="392949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en-US" sz="1800" dirty="0" err="1" smtClean="0"/>
            <a:t>Granulomas</a:t>
          </a:r>
          <a:endParaRPr lang="en-US" sz="18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571093-8C01-B149-ACF2-89F71D33DD7D}" type="datetimeFigureOut">
              <a:rPr lang="en-US" smtClean="0"/>
              <a:pPr/>
              <a:t>8/18/10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6024A9-40A6-154E-A594-4C591C55600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132E98-5C83-4147-8CCB-ACEE41846504}" type="slidenum">
              <a:rPr lang="en-US"/>
              <a:pPr/>
              <a:t>3</a:t>
            </a:fld>
            <a:endParaRPr lang="en-US"/>
          </a:p>
        </p:txBody>
      </p:sp>
      <p:sp>
        <p:nvSpPr>
          <p:cNvPr id="2560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DD7C69-7992-B341-8223-D356AC8A66D0}" type="slidenum">
              <a:rPr lang="en-US"/>
              <a:pPr/>
              <a:t>4</a:t>
            </a:fld>
            <a:endParaRPr lang="en-US"/>
          </a:p>
        </p:txBody>
      </p:sp>
      <p:sp>
        <p:nvSpPr>
          <p:cNvPr id="2765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1919D0-2524-F842-924D-20827AB60575}" type="slidenum">
              <a:rPr lang="en-US">
                <a:latin typeface="Times" pitchFamily="-108" charset="0"/>
              </a:rPr>
              <a:pPr/>
              <a:t>5</a:t>
            </a:fld>
            <a:endParaRPr lang="en-US">
              <a:latin typeface="Times" pitchFamily="-108" charset="0"/>
            </a:endParaRPr>
          </a:p>
        </p:txBody>
      </p:sp>
      <p:sp>
        <p:nvSpPr>
          <p:cNvPr id="1741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Times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597556-B828-4342-85EA-295A2D3D6260}" type="slidenum">
              <a:rPr lang="en-US">
                <a:latin typeface="Times" pitchFamily="-108" charset="0"/>
              </a:rPr>
              <a:pPr/>
              <a:t>6</a:t>
            </a:fld>
            <a:endParaRPr lang="en-US">
              <a:latin typeface="Times" pitchFamily="-108" charset="0"/>
            </a:endParaRPr>
          </a:p>
        </p:txBody>
      </p:sp>
      <p:sp>
        <p:nvSpPr>
          <p:cNvPr id="1945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Times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C11FAA1-BA00-384B-8C4F-C87682B2BF93}" type="slidenum">
              <a:rPr lang="en-US">
                <a:latin typeface="Times" pitchFamily="-110" charset="0"/>
              </a:rPr>
              <a:pPr/>
              <a:t>7</a:t>
            </a:fld>
            <a:endParaRPr lang="en-US">
              <a:latin typeface="Times" pitchFamily="-110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Times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29E9B4-F68E-3146-9C73-D1E251D5C088}" type="slidenum">
              <a:rPr lang="en-US">
                <a:latin typeface="Times" pitchFamily="-110" charset="0"/>
              </a:rPr>
              <a:pPr/>
              <a:t>8</a:t>
            </a:fld>
            <a:endParaRPr lang="en-US">
              <a:latin typeface="Times" pitchFamily="-110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Times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BC8550-E964-1B49-99DA-563509835B1D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11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240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E3F1F6-D4FA-9946-BED8-AF4B02FD3B18}" type="slidenum">
              <a:rPr lang="en-US">
                <a:latin typeface="Times" pitchFamily="-108" charset="0"/>
              </a:rPr>
              <a:pPr/>
              <a:t>28</a:t>
            </a:fld>
            <a:endParaRPr lang="en-US">
              <a:latin typeface="Times" pitchFamily="-108" charset="0"/>
            </a:endParaRPr>
          </a:p>
        </p:txBody>
      </p:sp>
      <p:sp>
        <p:nvSpPr>
          <p:cNvPr id="9318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Times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1ABB6-EFB7-5A44-AF77-69F5DCCB6DC1}" type="datetimeFigureOut">
              <a:rPr lang="en-US" smtClean="0"/>
              <a:pPr/>
              <a:t>8/18/10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EEAEC-80FD-C34E-A5E9-F872CE142C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1ABB6-EFB7-5A44-AF77-69F5DCCB6DC1}" type="datetimeFigureOut">
              <a:rPr lang="en-US" smtClean="0"/>
              <a:pPr/>
              <a:t>8/18/10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EEAEC-80FD-C34E-A5E9-F872CE142C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1ABB6-EFB7-5A44-AF77-69F5DCCB6DC1}" type="datetimeFigureOut">
              <a:rPr lang="en-US" smtClean="0"/>
              <a:pPr/>
              <a:t>8/18/10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EEAEC-80FD-C34E-A5E9-F872CE142C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1ABB6-EFB7-5A44-AF77-69F5DCCB6DC1}" type="datetimeFigureOut">
              <a:rPr lang="en-US" smtClean="0"/>
              <a:pPr/>
              <a:t>8/18/10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EEAEC-80FD-C34E-A5E9-F872CE142C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1ABB6-EFB7-5A44-AF77-69F5DCCB6DC1}" type="datetimeFigureOut">
              <a:rPr lang="en-US" smtClean="0"/>
              <a:pPr/>
              <a:t>8/18/10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EEAEC-80FD-C34E-A5E9-F872CE142C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1ABB6-EFB7-5A44-AF77-69F5DCCB6DC1}" type="datetimeFigureOut">
              <a:rPr lang="en-US" smtClean="0"/>
              <a:pPr/>
              <a:t>8/18/10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EEAEC-80FD-C34E-A5E9-F872CE142C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1ABB6-EFB7-5A44-AF77-69F5DCCB6DC1}" type="datetimeFigureOut">
              <a:rPr lang="en-US" smtClean="0"/>
              <a:pPr/>
              <a:t>8/18/10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EEAEC-80FD-C34E-A5E9-F872CE142C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1ABB6-EFB7-5A44-AF77-69F5DCCB6DC1}" type="datetimeFigureOut">
              <a:rPr lang="en-US" smtClean="0"/>
              <a:pPr/>
              <a:t>8/18/10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EEAEC-80FD-C34E-A5E9-F872CE142C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1ABB6-EFB7-5A44-AF77-69F5DCCB6DC1}" type="datetimeFigureOut">
              <a:rPr lang="en-US" smtClean="0"/>
              <a:pPr/>
              <a:t>8/18/10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EEAEC-80FD-C34E-A5E9-F872CE142C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1ABB6-EFB7-5A44-AF77-69F5DCCB6DC1}" type="datetimeFigureOut">
              <a:rPr lang="en-US" smtClean="0"/>
              <a:pPr/>
              <a:t>8/18/10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EEAEC-80FD-C34E-A5E9-F872CE142C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1ABB6-EFB7-5A44-AF77-69F5DCCB6DC1}" type="datetimeFigureOut">
              <a:rPr lang="en-US" smtClean="0"/>
              <a:pPr/>
              <a:t>8/18/10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EEAEC-80FD-C34E-A5E9-F872CE142C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F1ABB6-EFB7-5A44-AF77-69F5DCCB6DC1}" type="datetimeFigureOut">
              <a:rPr lang="en-US" smtClean="0"/>
              <a:pPr/>
              <a:t>8/18/10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2EEAEC-80FD-C34E-A5E9-F872CE142CD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4" Type="http://schemas.openxmlformats.org/officeDocument/2006/relationships/image" Target="../media/image15.png"/><Relationship Id="rId5" Type="http://schemas.openxmlformats.org/officeDocument/2006/relationships/image" Target="../media/image16.pdf"/><Relationship Id="rId7" Type="http://schemas.openxmlformats.org/officeDocument/2006/relationships/image" Target="../media/image18.pd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df"/><Relationship Id="rId6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Relationship Id="rId3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Relationship Id="rId3" Type="http://schemas.openxmlformats.org/officeDocument/2006/relationships/image" Target="../media/image25.jpeg"/><Relationship Id="rId5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Relationship Id="rId3" Type="http://schemas.openxmlformats.org/officeDocument/2006/relationships/image" Target="../media/image29.jpeg"/><Relationship Id="rId5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4" Type="http://schemas.openxmlformats.org/officeDocument/2006/relationships/image" Target="../media/image34.jpeg"/><Relationship Id="rId5" Type="http://schemas.openxmlformats.org/officeDocument/2006/relationships/image" Target="../media/image35.jpeg"/><Relationship Id="rId7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eg"/><Relationship Id="rId9" Type="http://schemas.openxmlformats.org/officeDocument/2006/relationships/image" Target="../media/image39.jpeg"/><Relationship Id="rId3" Type="http://schemas.openxmlformats.org/officeDocument/2006/relationships/image" Target="../media/image33.jpeg"/><Relationship Id="rId6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3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tiff"/><Relationship Id="rId3" Type="http://schemas.openxmlformats.org/officeDocument/2006/relationships/image" Target="../media/image43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3" Type="http://schemas.openxmlformats.org/officeDocument/2006/relationships/oleObject" Target="../embeddings/oleObject1.bin"/><Relationship Id="rId1" Type="http://schemas.openxmlformats.org/officeDocument/2006/relationships/vmlDrawing" Target="../drawings/vmlDrawing1.v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image" Target="../media/image45.png"/><Relationship Id="rId1" Type="http://schemas.openxmlformats.org/officeDocument/2006/relationships/video" Target="file://localhost/Users/joanne/Documents/17306_B0247_MIP_FIXED.mov" TargetMode="External"/><Relationship Id="rId2" Type="http://schemas.openxmlformats.org/officeDocument/2006/relationships/video" Target="file://localhost/Users/joanne/Documents/17306_B0289_MIP.mov" TargetMode="External"/><Relationship Id="rId3" Type="http://schemas.openxmlformats.org/officeDocument/2006/relationships/slideLayout" Target="../slideLayouts/slideLayout7.xml"/><Relationship Id="rId5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image" Target="../media/image47.tiff"/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1.xml"/><Relationship Id="rId3" Type="http://schemas.openxmlformats.org/officeDocument/2006/relationships/chart" Target="../charts/chart2.xml"/><Relationship Id="rId5" Type="http://schemas.openxmlformats.org/officeDocument/2006/relationships/image" Target="../media/image48.tif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3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3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Relationship Id="rId5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4" Type="http://schemas.openxmlformats.org/officeDocument/2006/relationships/image" Target="../media/image67.jpeg"/><Relationship Id="rId4" Type="http://schemas.openxmlformats.org/officeDocument/2006/relationships/image" Target="../media/image57.jpeg"/><Relationship Id="rId7" Type="http://schemas.openxmlformats.org/officeDocument/2006/relationships/image" Target="../media/image60.jpeg"/><Relationship Id="rId11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16" Type="http://schemas.openxmlformats.org/officeDocument/2006/relationships/image" Target="../media/image69.jpeg"/><Relationship Id="rId8" Type="http://schemas.openxmlformats.org/officeDocument/2006/relationships/image" Target="../media/image61.jpeg"/><Relationship Id="rId13" Type="http://schemas.openxmlformats.org/officeDocument/2006/relationships/image" Target="../media/image66.jpeg"/><Relationship Id="rId10" Type="http://schemas.openxmlformats.org/officeDocument/2006/relationships/image" Target="../media/image63.jpeg"/><Relationship Id="rId5" Type="http://schemas.openxmlformats.org/officeDocument/2006/relationships/image" Target="../media/image58.jpeg"/><Relationship Id="rId15" Type="http://schemas.openxmlformats.org/officeDocument/2006/relationships/image" Target="../media/image68.jpeg"/><Relationship Id="rId12" Type="http://schemas.openxmlformats.org/officeDocument/2006/relationships/image" Target="../media/image65.jpeg"/><Relationship Id="rId17" Type="http://schemas.openxmlformats.org/officeDocument/2006/relationships/image" Target="../media/image70.jpeg"/><Relationship Id="rId2" Type="http://schemas.openxmlformats.org/officeDocument/2006/relationships/image" Target="../media/image55.jpeg"/><Relationship Id="rId9" Type="http://schemas.openxmlformats.org/officeDocument/2006/relationships/image" Target="../media/image62.jpeg"/><Relationship Id="rId3" Type="http://schemas.openxmlformats.org/officeDocument/2006/relationships/image" Target="../media/image56.jpe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1.jpeg"/><Relationship Id="rId5" Type="http://schemas.openxmlformats.org/officeDocument/2006/relationships/image" Target="../media/image7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image" Target="../media/image7.pd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Relationship Id="rId5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image" Target="../media/image12.jpe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jpeg"/><Relationship Id="rId5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active gross lung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85401" y="2504151"/>
            <a:ext cx="3477678" cy="2608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30113" y="4410735"/>
            <a:ext cx="6400800" cy="2447265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			Denise E. </a:t>
            </a:r>
            <a:r>
              <a:rPr lang="en-US" b="1" dirty="0" err="1" smtClean="0">
                <a:solidFill>
                  <a:schemeClr val="tx1"/>
                </a:solidFill>
              </a:rPr>
              <a:t>Kirschner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			Jennifer </a:t>
            </a:r>
            <a:r>
              <a:rPr lang="en-US" b="1" dirty="0" err="1" smtClean="0">
                <a:solidFill>
                  <a:schemeClr val="tx1"/>
                </a:solidFill>
              </a:rPr>
              <a:t>Linderman</a:t>
            </a:r>
            <a:endParaRPr lang="en-US" b="1" dirty="0" smtClean="0">
              <a:solidFill>
                <a:schemeClr val="tx1"/>
              </a:solidFill>
            </a:endParaRPr>
          </a:p>
          <a:p>
            <a:r>
              <a:rPr lang="en-US" b="1" dirty="0" smtClean="0">
                <a:solidFill>
                  <a:schemeClr val="tx1"/>
                </a:solidFill>
              </a:rPr>
              <a:t>	  Steven Kunkel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University of Michigan Medical School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		JoAnne L. Flynn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University of Pittsburgh School of Medicine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24240" y="0"/>
            <a:ext cx="4519760" cy="2504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16" descr="p110402fa cgran he 100x cop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62" y="4030820"/>
            <a:ext cx="3533975" cy="282718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674" y="640478"/>
            <a:ext cx="6410557" cy="1863673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0000FF"/>
                </a:solidFill>
              </a:rPr>
              <a:t>A Multi-scale and Multi-system Approach to Understand </a:t>
            </a:r>
            <a:r>
              <a:rPr lang="en-US" sz="3200" dirty="0" err="1">
                <a:solidFill>
                  <a:srgbClr val="0000FF"/>
                </a:solidFill>
              </a:rPr>
              <a:t>Granuloma</a:t>
            </a:r>
            <a:r>
              <a:rPr lang="en-US" sz="3200" dirty="0">
                <a:solidFill>
                  <a:srgbClr val="0000FF"/>
                </a:solidFill>
              </a:rPr>
              <a:t> Formation in </a:t>
            </a:r>
            <a:r>
              <a:rPr lang="en-US" sz="3200" dirty="0" smtClean="0">
                <a:solidFill>
                  <a:srgbClr val="0000FF"/>
                </a:solidFill>
              </a:rPr>
              <a:t>TB</a:t>
            </a:r>
            <a:endParaRPr lang="en-US" sz="32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57300" y="427335"/>
            <a:ext cx="56983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TNF in the immune response to tuberculosis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3701" y="1117600"/>
            <a:ext cx="84201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Inflammatory cytokine with many functions</a:t>
            </a:r>
          </a:p>
          <a:p>
            <a:endParaRPr lang="en-US" sz="2000" dirty="0" smtClean="0"/>
          </a:p>
          <a:p>
            <a:r>
              <a:rPr lang="en-US" sz="2000" dirty="0" smtClean="0"/>
              <a:t>TNF-deficient mice very susceptible, and impaired for </a:t>
            </a:r>
            <a:r>
              <a:rPr lang="en-US" sz="2000" dirty="0" err="1" smtClean="0"/>
              <a:t>granuloma</a:t>
            </a:r>
            <a:r>
              <a:rPr lang="en-US" sz="2000" dirty="0" smtClean="0"/>
              <a:t> formation</a:t>
            </a:r>
          </a:p>
          <a:p>
            <a:endParaRPr lang="en-US" sz="2000" dirty="0" smtClean="0"/>
          </a:p>
          <a:p>
            <a:r>
              <a:rPr lang="en-US" sz="2000" dirty="0" smtClean="0"/>
              <a:t>Anti-TNF therapy in humans for inflammatory diseases leads to increased risk of reactivation TB</a:t>
            </a:r>
          </a:p>
          <a:p>
            <a:endParaRPr lang="en-US" sz="2000" dirty="0" smtClean="0"/>
          </a:p>
          <a:p>
            <a:r>
              <a:rPr lang="en-US" sz="2000" dirty="0" smtClean="0"/>
              <a:t>What functions of TNF are most important in controlling TB?</a:t>
            </a:r>
          </a:p>
          <a:p>
            <a:endParaRPr lang="en-US" sz="2000" dirty="0" smtClean="0"/>
          </a:p>
          <a:p>
            <a:r>
              <a:rPr lang="en-US" sz="2000" dirty="0" smtClean="0"/>
              <a:t>What events occur during TNF neutralization?</a:t>
            </a:r>
          </a:p>
          <a:p>
            <a:endParaRPr lang="en-US" sz="2000" dirty="0" smtClean="0"/>
          </a:p>
          <a:p>
            <a:r>
              <a:rPr lang="en-US" sz="2000" dirty="0" smtClean="0"/>
              <a:t>How and where </a:t>
            </a:r>
            <a:r>
              <a:rPr lang="en-US" sz="2000" dirty="0" smtClean="0"/>
              <a:t>does reactivation </a:t>
            </a:r>
            <a:r>
              <a:rPr lang="en-US" sz="2000" dirty="0" smtClean="0"/>
              <a:t>occur--timing?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Non-human primate model provides tools for studying latency, reactivation and events within the </a:t>
            </a:r>
            <a:r>
              <a:rPr lang="en-US" sz="2000" dirty="0" err="1" smtClean="0"/>
              <a:t>granuloma</a:t>
            </a:r>
            <a:r>
              <a:rPr lang="en-US" sz="2000" dirty="0" smtClean="0"/>
              <a:t>—</a:t>
            </a:r>
          </a:p>
          <a:p>
            <a:endParaRPr lang="en-US" sz="2000" dirty="0" smtClean="0"/>
          </a:p>
          <a:p>
            <a:r>
              <a:rPr lang="en-US" sz="2000" dirty="0" smtClean="0"/>
              <a:t>Translate information to the mathematical models for predictive studies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Picture 87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4647856" y="3998784"/>
            <a:ext cx="4262040" cy="2973516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4660900" y="1369884"/>
            <a:ext cx="4191242" cy="2973516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353426" y="3907126"/>
            <a:ext cx="4165614" cy="3039773"/>
          </a:xfrm>
          <a:prstGeom prst="rect">
            <a:avLst/>
          </a:prstGeom>
        </p:spPr>
      </p:pic>
      <p:sp>
        <p:nvSpPr>
          <p:cNvPr id="91" name="TextBox 90"/>
          <p:cNvSpPr txBox="1"/>
          <p:nvPr/>
        </p:nvSpPr>
        <p:spPr>
          <a:xfrm>
            <a:off x="6337300" y="1270000"/>
            <a:ext cx="794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</a:t>
            </a:r>
            <a:r>
              <a:rPr lang="en-US" dirty="0" smtClean="0"/>
              <a:t>=.01</a:t>
            </a:r>
            <a:endParaRPr lang="en-US" dirty="0"/>
          </a:p>
        </p:txBody>
      </p:sp>
      <p:sp>
        <p:nvSpPr>
          <p:cNvPr id="92" name="TextBox 91"/>
          <p:cNvSpPr txBox="1"/>
          <p:nvPr/>
        </p:nvSpPr>
        <p:spPr>
          <a:xfrm>
            <a:off x="6261100" y="4178300"/>
            <a:ext cx="794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</a:t>
            </a:r>
            <a:r>
              <a:rPr lang="en-US" dirty="0" smtClean="0"/>
              <a:t>=.01</a:t>
            </a:r>
            <a:endParaRPr lang="en-US" dirty="0"/>
          </a:p>
        </p:txBody>
      </p:sp>
      <p:sp>
        <p:nvSpPr>
          <p:cNvPr id="93" name="TextBox 92"/>
          <p:cNvSpPr txBox="1"/>
          <p:nvPr/>
        </p:nvSpPr>
        <p:spPr>
          <a:xfrm>
            <a:off x="2133600" y="6488668"/>
            <a:ext cx="2724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Statistics: Mann-Whitney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00800" y="6488668"/>
            <a:ext cx="2734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Lin, et al, </a:t>
            </a:r>
            <a:r>
              <a:rPr lang="en-US" dirty="0" err="1" smtClean="0"/>
              <a:t>Arth</a:t>
            </a:r>
            <a:r>
              <a:rPr lang="en-US" dirty="0" smtClean="0"/>
              <a:t> Rheum 2009</a:t>
            </a:r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431800" y="889000"/>
            <a:ext cx="7454900" cy="12700"/>
          </a:xfrm>
          <a:prstGeom prst="line">
            <a:avLst/>
          </a:prstGeom>
          <a:noFill/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 rot="16200000" flipH="1">
            <a:off x="209550" y="615950"/>
            <a:ext cx="495300" cy="25400"/>
          </a:xfrm>
          <a:prstGeom prst="straightConnector1">
            <a:avLst/>
          </a:prstGeom>
          <a:noFill/>
          <a:ln w="9525" cap="flat" cmpd="sng" algn="ctr">
            <a:solidFill>
              <a:srgbClr val="FF0606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292100" y="0"/>
            <a:ext cx="569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Mtb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 bwMode="auto">
          <a:xfrm>
            <a:off x="469900" y="1168400"/>
            <a:ext cx="4495800" cy="38100"/>
          </a:xfrm>
          <a:prstGeom prst="straightConnector1">
            <a:avLst/>
          </a:prstGeom>
          <a:noFill/>
          <a:ln w="9525" cap="flat" cmpd="sng" algn="ctr">
            <a:solidFill>
              <a:srgbClr val="1213FF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1879600" y="1219200"/>
            <a:ext cx="1467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6-20 months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533900" y="495300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LATENT</a:t>
            </a:r>
            <a:endParaRPr lang="en-US" dirty="0"/>
          </a:p>
        </p:txBody>
      </p:sp>
      <p:sp>
        <p:nvSpPr>
          <p:cNvPr id="17" name="Up Arrow 16"/>
          <p:cNvSpPr/>
          <p:nvPr/>
        </p:nvSpPr>
        <p:spPr bwMode="auto">
          <a:xfrm flipV="1">
            <a:off x="5524500" y="254000"/>
            <a:ext cx="190500" cy="647700"/>
          </a:xfrm>
          <a:prstGeom prst="upArrow">
            <a:avLst/>
          </a:prstGeom>
          <a:solidFill>
            <a:srgbClr val="008000"/>
          </a:solidFill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626100" y="0"/>
            <a:ext cx="1454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Anti-TNF </a:t>
            </a:r>
            <a:r>
              <a:rPr lang="en-US" dirty="0" err="1" smtClean="0"/>
              <a:t>Ab</a:t>
            </a:r>
            <a:endParaRPr lang="en-US" dirty="0"/>
          </a:p>
        </p:txBody>
      </p:sp>
      <p:sp>
        <p:nvSpPr>
          <p:cNvPr id="19" name="Up Arrow 18"/>
          <p:cNvSpPr/>
          <p:nvPr/>
        </p:nvSpPr>
        <p:spPr bwMode="auto">
          <a:xfrm>
            <a:off x="7899400" y="939800"/>
            <a:ext cx="190500" cy="647700"/>
          </a:xfrm>
          <a:prstGeom prst="upArrow">
            <a:avLst/>
          </a:prstGeom>
          <a:solidFill>
            <a:srgbClr val="1213FF"/>
          </a:solidFill>
          <a:ln w="9525" cap="flat" cmpd="sng" algn="ctr">
            <a:solidFill>
              <a:srgbClr val="1213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 bwMode="auto">
          <a:xfrm>
            <a:off x="5943600" y="774700"/>
            <a:ext cx="1689100" cy="1588"/>
          </a:xfrm>
          <a:prstGeom prst="straightConnector1">
            <a:avLst/>
          </a:prstGeom>
          <a:noFill/>
          <a:ln w="9525" cap="flat" cmpd="sng" algn="ctr">
            <a:solidFill>
              <a:srgbClr val="008000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6159500" y="406400"/>
            <a:ext cx="1236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5-8 weeks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7493000" y="2133600"/>
            <a:ext cx="1121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necropsy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17500" y="2095500"/>
            <a:ext cx="43688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Neutralization of TNF in latent infection results in reactivation of ~70% of latent monkeys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7" name="Picture 2" descr="JF08-3~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65200" y="4270557"/>
            <a:ext cx="3340100" cy="222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8" name="Text Box 4"/>
          <p:cNvSpPr txBox="1">
            <a:spLocks noChangeArrowheads="1"/>
          </p:cNvSpPr>
          <p:nvPr/>
        </p:nvSpPr>
        <p:spPr bwMode="auto">
          <a:xfrm>
            <a:off x="482600" y="161925"/>
            <a:ext cx="84756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“Normal</a:t>
            </a:r>
            <a:r>
              <a:rPr lang="en-US" sz="2400" dirty="0">
                <a:solidFill>
                  <a:srgbClr val="0000FF"/>
                </a:solidFill>
              </a:rPr>
              <a:t>” </a:t>
            </a:r>
            <a:r>
              <a:rPr lang="en-US" sz="2400" dirty="0" err="1">
                <a:solidFill>
                  <a:srgbClr val="0000FF"/>
                </a:solidFill>
              </a:rPr>
              <a:t>granuloma</a:t>
            </a:r>
            <a:r>
              <a:rPr lang="en-US" sz="2400" dirty="0">
                <a:solidFill>
                  <a:srgbClr val="0000FF"/>
                </a:solidFill>
              </a:rPr>
              <a:t> structure</a:t>
            </a:r>
            <a:r>
              <a:rPr lang="en-US" sz="2400" dirty="0" smtClean="0">
                <a:solidFill>
                  <a:srgbClr val="0000FF"/>
                </a:solidFill>
              </a:rPr>
              <a:t> in </a:t>
            </a:r>
            <a:r>
              <a:rPr lang="en-US" sz="2400" dirty="0">
                <a:solidFill>
                  <a:srgbClr val="0000FF"/>
                </a:solidFill>
              </a:rPr>
              <a:t>anti-TNF treated monkeys</a:t>
            </a:r>
          </a:p>
        </p:txBody>
      </p:sp>
      <p:sp>
        <p:nvSpPr>
          <p:cNvPr id="103429" name="Text Box 5"/>
          <p:cNvSpPr txBox="1">
            <a:spLocks noChangeArrowheads="1"/>
          </p:cNvSpPr>
          <p:nvPr/>
        </p:nvSpPr>
        <p:spPr bwMode="auto">
          <a:xfrm>
            <a:off x="207963" y="4008438"/>
            <a:ext cx="18986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Carinal LN</a:t>
            </a:r>
          </a:p>
        </p:txBody>
      </p:sp>
      <p:pic>
        <p:nvPicPr>
          <p:cNvPr id="7" name="Picture 6" descr="anti-TNF monkey granulom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8700" y="3912234"/>
            <a:ext cx="3543299" cy="2676593"/>
          </a:xfrm>
          <a:prstGeom prst="rect">
            <a:avLst/>
          </a:prstGeom>
        </p:spPr>
      </p:pic>
      <p:pic>
        <p:nvPicPr>
          <p:cNvPr id="8" name="Picture 7" descr="acute histo copy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171641" y="13404"/>
            <a:ext cx="3048371" cy="477494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19200" y="838200"/>
            <a:ext cx="877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control</a:t>
            </a:r>
            <a:endParaRPr lang="en-US" dirty="0"/>
          </a:p>
        </p:txBody>
      </p:sp>
      <p:sp>
        <p:nvSpPr>
          <p:cNvPr id="103430" name="Text Box 6"/>
          <p:cNvSpPr txBox="1">
            <a:spLocks noChangeArrowheads="1"/>
          </p:cNvSpPr>
          <p:nvPr/>
        </p:nvSpPr>
        <p:spPr bwMode="auto">
          <a:xfrm>
            <a:off x="7375525" y="3895725"/>
            <a:ext cx="760413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lung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95600" y="6457890"/>
            <a:ext cx="4625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Latent</a:t>
            </a:r>
            <a:r>
              <a:rPr lang="en-US" sz="2000" dirty="0" smtClean="0"/>
              <a:t> anti-TNF after 8 months of infection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6083300" y="1435100"/>
            <a:ext cx="175798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Acute infection </a:t>
            </a:r>
          </a:p>
          <a:p>
            <a:r>
              <a:rPr lang="en-US" sz="2000" dirty="0" smtClean="0"/>
              <a:t>anti-TNF until</a:t>
            </a:r>
          </a:p>
          <a:p>
            <a:r>
              <a:rPr lang="en-US" sz="2000" dirty="0" smtClean="0"/>
              <a:t>8 weeks </a:t>
            </a:r>
            <a:r>
              <a:rPr lang="en-US" sz="2000" dirty="0" err="1" smtClean="0"/>
              <a:t>p.i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3606800" y="850900"/>
            <a:ext cx="1454557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Anti-TNF </a:t>
            </a:r>
            <a:r>
              <a:rPr lang="en-US" dirty="0" err="1" smtClean="0"/>
              <a:t>Ab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-58800" y="6490932"/>
            <a:ext cx="2814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Lin, et al, </a:t>
            </a:r>
            <a:r>
              <a:rPr lang="en-US" dirty="0" err="1" smtClean="0"/>
              <a:t>Arthr</a:t>
            </a:r>
            <a:r>
              <a:rPr lang="en-US" dirty="0" smtClean="0"/>
              <a:t> Rheum 2009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76300" y="952480"/>
            <a:ext cx="75819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What’s missing?</a:t>
            </a:r>
          </a:p>
          <a:p>
            <a:endParaRPr lang="en-US" sz="2400" dirty="0" smtClean="0"/>
          </a:p>
          <a:p>
            <a:r>
              <a:rPr lang="en-US" sz="2400" dirty="0" smtClean="0"/>
              <a:t>Dynamic studies to identify timing and sites of reactivation</a:t>
            </a:r>
          </a:p>
          <a:p>
            <a:endParaRPr lang="en-US" sz="2400" dirty="0" smtClean="0"/>
          </a:p>
          <a:p>
            <a:r>
              <a:rPr lang="en-US" sz="2400" dirty="0" smtClean="0"/>
              <a:t>Serial studies on the same monkey to determine which are susceptible to reactivation</a:t>
            </a:r>
          </a:p>
          <a:p>
            <a:endParaRPr lang="en-US" sz="2400" dirty="0" smtClean="0"/>
          </a:p>
          <a:p>
            <a:r>
              <a:rPr lang="en-US" sz="2400" dirty="0" smtClean="0"/>
              <a:t>Visualize dynamic changes in </a:t>
            </a:r>
            <a:r>
              <a:rPr lang="en-US" sz="2400" dirty="0" err="1" smtClean="0"/>
              <a:t>granulomas</a:t>
            </a:r>
            <a:r>
              <a:rPr lang="en-US" sz="2400" dirty="0" smtClean="0"/>
              <a:t> and </a:t>
            </a:r>
            <a:r>
              <a:rPr lang="en-US" sz="2400" dirty="0" smtClean="0"/>
              <a:t>dissemination</a:t>
            </a:r>
          </a:p>
          <a:p>
            <a:endParaRPr lang="en-US" sz="2400" dirty="0" smtClean="0"/>
          </a:p>
          <a:p>
            <a:r>
              <a:rPr lang="en-US" sz="2400" dirty="0" smtClean="0"/>
              <a:t>Whole body studies to examine different organs and sites</a:t>
            </a:r>
          </a:p>
          <a:p>
            <a:endParaRPr lang="en-US" sz="2400" dirty="0" smtClean="0"/>
          </a:p>
          <a:p>
            <a:r>
              <a:rPr lang="en-US" sz="2400" dirty="0" smtClean="0">
                <a:solidFill>
                  <a:srgbClr val="0000FF"/>
                </a:solidFill>
              </a:rPr>
              <a:t>Solution</a:t>
            </a:r>
          </a:p>
          <a:p>
            <a:r>
              <a:rPr lang="en-US" sz="2400" dirty="0" smtClean="0"/>
              <a:t>Real-time imaging (PET/CT) incorporated into these studies</a:t>
            </a:r>
            <a:endParaRPr lang="en-US" sz="24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03200" y="248503"/>
            <a:ext cx="865293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Calibri" charset="0"/>
              </a:rPr>
              <a:t>PET/CT: Imaging modality for serial tracking of lesions and disease </a:t>
            </a:r>
            <a:endParaRPr lang="en-US" sz="2400" dirty="0">
              <a:solidFill>
                <a:srgbClr val="0000FF"/>
              </a:solidFill>
              <a:latin typeface="Calibri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89809" y="5324871"/>
            <a:ext cx="3454191" cy="92333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BSL3 imaging suite </a:t>
            </a:r>
          </a:p>
          <a:p>
            <a:r>
              <a:rPr lang="en-US" dirty="0" smtClean="0"/>
              <a:t>Regional </a:t>
            </a:r>
            <a:r>
              <a:rPr lang="en-US" dirty="0" err="1" smtClean="0"/>
              <a:t>Biocontainment</a:t>
            </a:r>
            <a:r>
              <a:rPr lang="en-US" dirty="0" smtClean="0"/>
              <a:t> Lab (RBL)</a:t>
            </a:r>
          </a:p>
          <a:p>
            <a:r>
              <a:rPr lang="en-US" dirty="0" smtClean="0"/>
              <a:t>University of Pittsburgh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03200" y="4343400"/>
            <a:ext cx="5089654" cy="224676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endParaRPr lang="en-US" sz="2000" dirty="0" smtClean="0"/>
          </a:p>
          <a:p>
            <a:r>
              <a:rPr lang="en-US" sz="2000" dirty="0" smtClean="0">
                <a:solidFill>
                  <a:srgbClr val="0000FF"/>
                </a:solidFill>
              </a:rPr>
              <a:t>[18-F] FDG</a:t>
            </a:r>
            <a:r>
              <a:rPr lang="en-US" sz="2000" dirty="0" smtClean="0"/>
              <a:t>: </a:t>
            </a:r>
            <a:r>
              <a:rPr lang="en-US" sz="2000" dirty="0" err="1" smtClean="0"/>
              <a:t>fluorodeoxyglucose</a:t>
            </a:r>
            <a:r>
              <a:rPr lang="en-US" sz="2000" dirty="0" smtClean="0"/>
              <a:t>: </a:t>
            </a:r>
          </a:p>
          <a:p>
            <a:r>
              <a:rPr lang="en-US" sz="2000" dirty="0" smtClean="0"/>
              <a:t>	incorporated into metabolically active cells</a:t>
            </a:r>
          </a:p>
          <a:p>
            <a:r>
              <a:rPr lang="en-US" sz="2000" dirty="0" smtClean="0"/>
              <a:t>	marks areas of inflammation</a:t>
            </a:r>
          </a:p>
          <a:p>
            <a:endParaRPr lang="en-US" sz="2000" dirty="0" smtClean="0">
              <a:solidFill>
                <a:srgbClr val="FFFFFF"/>
              </a:solidFill>
            </a:endParaRPr>
          </a:p>
          <a:p>
            <a:r>
              <a:rPr lang="en-US" sz="2000" dirty="0" smtClean="0"/>
              <a:t>Co-registration of PET/CT images: </a:t>
            </a:r>
          </a:p>
          <a:p>
            <a:r>
              <a:rPr lang="en-US" sz="2000" dirty="0" smtClean="0"/>
              <a:t>	structural and functional map of disease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5092700" y="1181100"/>
            <a:ext cx="2582758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PET/CT in BSL3 facility</a:t>
            </a:r>
            <a:endParaRPr lang="en-US" dirty="0"/>
          </a:p>
        </p:txBody>
      </p:sp>
      <p:pic>
        <p:nvPicPr>
          <p:cNvPr id="7" name="Picture 6" descr="DSCN2418 low re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77735" y="1079500"/>
            <a:ext cx="5266266" cy="394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203200" y="1295400"/>
            <a:ext cx="4572000" cy="2246769"/>
          </a:xfrm>
          <a:prstGeom prst="rect">
            <a:avLst/>
          </a:prstGeom>
          <a:solidFill>
            <a:srgbClr val="FFFFFF"/>
          </a:solidFill>
        </p:spPr>
        <p:txBody>
          <a:bodyPr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CT: </a:t>
            </a:r>
            <a:r>
              <a:rPr lang="en-US" sz="2000" dirty="0" smtClean="0"/>
              <a:t>structural map of lesions in organs</a:t>
            </a:r>
          </a:p>
          <a:p>
            <a:endParaRPr lang="en-US" sz="2000" dirty="0" smtClean="0"/>
          </a:p>
          <a:p>
            <a:r>
              <a:rPr lang="en-US" sz="2000" dirty="0" smtClean="0">
                <a:solidFill>
                  <a:srgbClr val="0000FF"/>
                </a:solidFill>
              </a:rPr>
              <a:t>PET: </a:t>
            </a:r>
            <a:r>
              <a:rPr lang="en-US" sz="2000" dirty="0" smtClean="0"/>
              <a:t>functional map of lesions in organs</a:t>
            </a:r>
          </a:p>
          <a:p>
            <a:endParaRPr lang="en-US" sz="2000" dirty="0" smtClean="0"/>
          </a:p>
          <a:p>
            <a:r>
              <a:rPr lang="en-US" sz="2000" dirty="0" smtClean="0"/>
              <a:t>PET probe: specifically marks a cell with a particular property or function, </a:t>
            </a:r>
          </a:p>
          <a:p>
            <a:r>
              <a:rPr lang="en-US" sz="2000" dirty="0" smtClean="0"/>
              <a:t>probe is tagged with a positron emitter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 bwMode="auto">
          <a:xfrm>
            <a:off x="228600" y="990600"/>
            <a:ext cx="8686800" cy="5211763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28600" y="5715000"/>
            <a:ext cx="3962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28600" y="6324600"/>
            <a:ext cx="33528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bg1"/>
                </a:solidFill>
              </a:rPr>
              <a:t>        University of Pittsburgh</a:t>
            </a:r>
            <a:endParaRPr lang="en-US" sz="1400" b="1">
              <a:solidFill>
                <a:schemeClr val="bg1"/>
              </a:solidFill>
            </a:endParaRP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2667000" y="6324600"/>
            <a:ext cx="6324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bg1"/>
                </a:solidFill>
              </a:rPr>
              <a:t>              Jonathan Carney, Brian Lopresti, JoAnne Flynn, Jim Frye, and Jamie Tomko</a:t>
            </a:r>
            <a:endParaRPr lang="en-US" sz="1400" b="1">
              <a:solidFill>
                <a:schemeClr val="bg1"/>
              </a:solidFill>
            </a:endParaRPr>
          </a:p>
        </p:txBody>
      </p:sp>
      <p:sp>
        <p:nvSpPr>
          <p:cNvPr id="6" name="Rectangle 14"/>
          <p:cNvSpPr txBox="1">
            <a:spLocks noChangeArrowheads="1"/>
          </p:cNvSpPr>
          <p:nvPr/>
        </p:nvSpPr>
        <p:spPr bwMode="auto">
          <a:xfrm>
            <a:off x="228600" y="122238"/>
            <a:ext cx="8686800" cy="79216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Visualization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of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Small (1 mm)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Tuberculous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Lesions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Fusion of High Resolution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microPET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and Diagnostic Helical CT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pic>
        <p:nvPicPr>
          <p:cNvPr id="7" name="Picture 15" descr="ENTRY1_PET_B0061_4608_img67_0to3SUV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1219200"/>
            <a:ext cx="2651125" cy="228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7" descr="ENTRY1_CT_B0061_4608_neg1000to500HU_thick94-98_VolRenU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54538" y="1219200"/>
            <a:ext cx="2989262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Line 19"/>
          <p:cNvSpPr>
            <a:spLocks noChangeShapeType="1"/>
          </p:cNvSpPr>
          <p:nvPr/>
        </p:nvSpPr>
        <p:spPr bwMode="auto">
          <a:xfrm>
            <a:off x="3527425" y="3252788"/>
            <a:ext cx="255588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 Box 20"/>
          <p:cNvSpPr txBox="1">
            <a:spLocks noChangeArrowheads="1"/>
          </p:cNvSpPr>
          <p:nvPr/>
        </p:nvSpPr>
        <p:spPr bwMode="auto">
          <a:xfrm>
            <a:off x="3429000" y="3200400"/>
            <a:ext cx="685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/>
              <a:t>1 cm</a:t>
            </a:r>
          </a:p>
        </p:txBody>
      </p:sp>
      <p:sp>
        <p:nvSpPr>
          <p:cNvPr id="11" name="Line 21"/>
          <p:cNvSpPr>
            <a:spLocks noChangeShapeType="1"/>
          </p:cNvSpPr>
          <p:nvPr/>
        </p:nvSpPr>
        <p:spPr bwMode="auto">
          <a:xfrm>
            <a:off x="7010400" y="3281363"/>
            <a:ext cx="255588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Text Box 22"/>
          <p:cNvSpPr txBox="1">
            <a:spLocks noChangeArrowheads="1"/>
          </p:cNvSpPr>
          <p:nvPr/>
        </p:nvSpPr>
        <p:spPr bwMode="auto">
          <a:xfrm>
            <a:off x="6910388" y="3260725"/>
            <a:ext cx="685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>
                <a:solidFill>
                  <a:schemeClr val="bg1"/>
                </a:solidFill>
              </a:rPr>
              <a:t>1 cm</a:t>
            </a:r>
          </a:p>
        </p:txBody>
      </p:sp>
      <p:grpSp>
        <p:nvGrpSpPr>
          <p:cNvPr id="13" name="Group 33"/>
          <p:cNvGrpSpPr>
            <a:grpSpLocks/>
          </p:cNvGrpSpPr>
          <p:nvPr/>
        </p:nvGrpSpPr>
        <p:grpSpPr bwMode="auto">
          <a:xfrm>
            <a:off x="2590800" y="3733800"/>
            <a:ext cx="3276600" cy="2282825"/>
            <a:chOff x="1632" y="2256"/>
            <a:chExt cx="2064" cy="1438"/>
          </a:xfrm>
        </p:grpSpPr>
        <p:pic>
          <p:nvPicPr>
            <p:cNvPr id="14" name="Picture 18" descr="ENTRY1_FUSED_B0061_4608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813" y="2256"/>
              <a:ext cx="1883" cy="1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Text Box 23"/>
            <p:cNvSpPr txBox="1">
              <a:spLocks noChangeArrowheads="1"/>
            </p:cNvSpPr>
            <p:nvPr/>
          </p:nvSpPr>
          <p:spPr bwMode="auto">
            <a:xfrm>
              <a:off x="1680" y="3408"/>
              <a:ext cx="57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>
                  <a:solidFill>
                    <a:srgbClr val="FFFF00"/>
                  </a:solidFill>
                </a:rPr>
                <a:t>SUV</a:t>
              </a:r>
            </a:p>
          </p:txBody>
        </p:sp>
        <p:sp>
          <p:nvSpPr>
            <p:cNvPr id="16" name="Oval 25"/>
            <p:cNvSpPr>
              <a:spLocks noChangeArrowheads="1"/>
            </p:cNvSpPr>
            <p:nvPr/>
          </p:nvSpPr>
          <p:spPr bwMode="auto">
            <a:xfrm>
              <a:off x="3312" y="3547"/>
              <a:ext cx="240" cy="4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Rectangle 30"/>
            <p:cNvSpPr>
              <a:spLocks noChangeArrowheads="1"/>
            </p:cNvSpPr>
            <p:nvPr/>
          </p:nvSpPr>
          <p:spPr bwMode="auto">
            <a:xfrm>
              <a:off x="1877" y="2640"/>
              <a:ext cx="144" cy="72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Rectangle 31"/>
            <p:cNvSpPr>
              <a:spLocks noChangeArrowheads="1"/>
            </p:cNvSpPr>
            <p:nvPr/>
          </p:nvSpPr>
          <p:spPr bwMode="auto">
            <a:xfrm>
              <a:off x="1968" y="2592"/>
              <a:ext cx="48" cy="9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Rectangle 32"/>
            <p:cNvSpPr>
              <a:spLocks noChangeArrowheads="1"/>
            </p:cNvSpPr>
            <p:nvPr/>
          </p:nvSpPr>
          <p:spPr bwMode="auto">
            <a:xfrm>
              <a:off x="1632" y="3408"/>
              <a:ext cx="384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20" name="Picture 3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" y="6248400"/>
            <a:ext cx="2984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Line 35"/>
          <p:cNvSpPr>
            <a:spLocks noChangeShapeType="1"/>
          </p:cNvSpPr>
          <p:nvPr/>
        </p:nvSpPr>
        <p:spPr bwMode="auto">
          <a:xfrm flipH="1" flipV="1">
            <a:off x="5562600" y="2590800"/>
            <a:ext cx="1219200" cy="12192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Line 36"/>
          <p:cNvSpPr>
            <a:spLocks noChangeShapeType="1"/>
          </p:cNvSpPr>
          <p:nvPr/>
        </p:nvSpPr>
        <p:spPr bwMode="auto">
          <a:xfrm flipH="1" flipV="1">
            <a:off x="5638800" y="2209800"/>
            <a:ext cx="1143000" cy="16002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Line 37"/>
          <p:cNvSpPr>
            <a:spLocks noChangeShapeType="1"/>
          </p:cNvSpPr>
          <p:nvPr/>
        </p:nvSpPr>
        <p:spPr bwMode="auto">
          <a:xfrm flipH="1" flipV="1">
            <a:off x="6019800" y="2286000"/>
            <a:ext cx="762000" cy="15240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Line 38"/>
          <p:cNvSpPr>
            <a:spLocks noChangeShapeType="1"/>
          </p:cNvSpPr>
          <p:nvPr/>
        </p:nvSpPr>
        <p:spPr bwMode="auto">
          <a:xfrm rot="21480000" flipH="1" flipV="1">
            <a:off x="6005513" y="2605088"/>
            <a:ext cx="762000" cy="12192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Line 39"/>
          <p:cNvSpPr>
            <a:spLocks noChangeShapeType="1"/>
          </p:cNvSpPr>
          <p:nvPr/>
        </p:nvSpPr>
        <p:spPr bwMode="auto">
          <a:xfrm flipH="1" flipV="1">
            <a:off x="6754813" y="2667000"/>
            <a:ext cx="26987" cy="11430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Text Box 40"/>
          <p:cNvSpPr txBox="1">
            <a:spLocks noChangeArrowheads="1"/>
          </p:cNvSpPr>
          <p:nvPr/>
        </p:nvSpPr>
        <p:spPr bwMode="auto">
          <a:xfrm>
            <a:off x="6781800" y="3810000"/>
            <a:ext cx="1676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Tuberculosis   granulomas</a:t>
            </a:r>
          </a:p>
        </p:txBody>
      </p:sp>
      <p:sp>
        <p:nvSpPr>
          <p:cNvPr id="27" name="Text Box 41"/>
          <p:cNvSpPr txBox="1">
            <a:spLocks noChangeArrowheads="1"/>
          </p:cNvSpPr>
          <p:nvPr/>
        </p:nvSpPr>
        <p:spPr bwMode="auto">
          <a:xfrm>
            <a:off x="457200" y="2133600"/>
            <a:ext cx="91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bg1"/>
                </a:solidFill>
              </a:rPr>
              <a:t>PET</a:t>
            </a:r>
          </a:p>
        </p:txBody>
      </p:sp>
      <p:sp>
        <p:nvSpPr>
          <p:cNvPr id="28" name="Text Box 42"/>
          <p:cNvSpPr txBox="1">
            <a:spLocks noChangeArrowheads="1"/>
          </p:cNvSpPr>
          <p:nvPr/>
        </p:nvSpPr>
        <p:spPr bwMode="auto">
          <a:xfrm>
            <a:off x="7772400" y="2133600"/>
            <a:ext cx="91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bg1"/>
                </a:solidFill>
              </a:rPr>
              <a:t>CT</a:t>
            </a:r>
          </a:p>
        </p:txBody>
      </p:sp>
      <p:sp>
        <p:nvSpPr>
          <p:cNvPr id="29" name="Text Box 43"/>
          <p:cNvSpPr txBox="1">
            <a:spLocks noChangeArrowheads="1"/>
          </p:cNvSpPr>
          <p:nvPr/>
        </p:nvSpPr>
        <p:spPr bwMode="auto">
          <a:xfrm>
            <a:off x="5638800" y="5334000"/>
            <a:ext cx="129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bg1"/>
                </a:solidFill>
              </a:rPr>
              <a:t>Fusion</a:t>
            </a:r>
          </a:p>
        </p:txBody>
      </p:sp>
      <p:sp>
        <p:nvSpPr>
          <p:cNvPr id="30" name="Oval 31"/>
          <p:cNvSpPr>
            <a:spLocks noChangeArrowheads="1"/>
          </p:cNvSpPr>
          <p:nvPr/>
        </p:nvSpPr>
        <p:spPr bwMode="auto">
          <a:xfrm>
            <a:off x="6745288" y="37655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9608 RLL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5102" y="4038600"/>
            <a:ext cx="3758898" cy="2818128"/>
          </a:xfrm>
          <a:prstGeom prst="rect">
            <a:avLst/>
          </a:prstGeom>
        </p:spPr>
      </p:pic>
      <p:pic>
        <p:nvPicPr>
          <p:cNvPr id="4" name="Picture 3" descr="19608 RLL 1,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14840"/>
            <a:ext cx="5257800" cy="3941888"/>
          </a:xfrm>
          <a:prstGeom prst="rect">
            <a:avLst/>
          </a:prstGeom>
        </p:spPr>
      </p:pic>
      <p:grpSp>
        <p:nvGrpSpPr>
          <p:cNvPr id="2" name="Group 18"/>
          <p:cNvGrpSpPr/>
          <p:nvPr/>
        </p:nvGrpSpPr>
        <p:grpSpPr>
          <a:xfrm>
            <a:off x="4003221" y="152438"/>
            <a:ext cx="2473779" cy="2616201"/>
            <a:chOff x="3607037" y="787400"/>
            <a:chExt cx="1711779" cy="1828801"/>
          </a:xfrm>
        </p:grpSpPr>
        <p:pic>
          <p:nvPicPr>
            <p:cNvPr id="5" name="Picture 4" descr="B0331_19608 FDG 18WEEKSPI REGISTERED PET:CT RLL 1 RLL 2.0001.0001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07037" y="787400"/>
              <a:ext cx="1711779" cy="1828800"/>
            </a:xfrm>
            <a:prstGeom prst="rect">
              <a:avLst/>
            </a:prstGeom>
          </p:spPr>
        </p:pic>
        <p:cxnSp>
          <p:nvCxnSpPr>
            <p:cNvPr id="9" name="Straight Arrow Connector 8"/>
            <p:cNvCxnSpPr/>
            <p:nvPr/>
          </p:nvCxnSpPr>
          <p:spPr>
            <a:xfrm rot="10800000">
              <a:off x="4366911" y="1857523"/>
              <a:ext cx="783477" cy="75867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rot="5400000" flipH="1" flipV="1">
              <a:off x="3664527" y="2088089"/>
              <a:ext cx="530655" cy="31190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7"/>
          <p:cNvGrpSpPr/>
          <p:nvPr/>
        </p:nvGrpSpPr>
        <p:grpSpPr>
          <a:xfrm>
            <a:off x="838200" y="152438"/>
            <a:ext cx="3035394" cy="2971762"/>
            <a:chOff x="1730024" y="787400"/>
            <a:chExt cx="2057714" cy="2158907"/>
          </a:xfrm>
        </p:grpSpPr>
        <p:pic>
          <p:nvPicPr>
            <p:cNvPr id="6" name="Picture 5" descr="B0331_19608 FDG 18WEEKSPI REGISTERED CT RLL 1 RLL 2.0001.0001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95258" y="787400"/>
              <a:ext cx="1711779" cy="1828800"/>
            </a:xfrm>
            <a:prstGeom prst="rect">
              <a:avLst/>
            </a:prstGeom>
          </p:spPr>
        </p:pic>
        <p:cxnSp>
          <p:nvCxnSpPr>
            <p:cNvPr id="7" name="Straight Arrow Connector 6"/>
            <p:cNvCxnSpPr/>
            <p:nvPr/>
          </p:nvCxnSpPr>
          <p:spPr>
            <a:xfrm rot="10800000">
              <a:off x="2663647" y="1857522"/>
              <a:ext cx="783477" cy="75867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rot="5400000" flipH="1" flipV="1">
              <a:off x="1961263" y="2088088"/>
              <a:ext cx="530655" cy="31190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1730024" y="2576975"/>
              <a:ext cx="6812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R</a:t>
              </a:r>
              <a:r>
                <a:rPr lang="en-US" dirty="0" smtClean="0"/>
                <a:t>LL 1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106511" y="2535623"/>
              <a:ext cx="6812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R</a:t>
              </a:r>
              <a:r>
                <a:rPr lang="en-US" dirty="0" smtClean="0"/>
                <a:t>LL 2</a:t>
              </a:r>
              <a:endParaRPr lang="en-US" dirty="0"/>
            </a:p>
          </p:txBody>
        </p:sp>
      </p:grpSp>
      <p:cxnSp>
        <p:nvCxnSpPr>
          <p:cNvPr id="23" name="Straight Arrow Connector 22"/>
          <p:cNvCxnSpPr>
            <a:stCxn id="11" idx="2"/>
          </p:cNvCxnSpPr>
          <p:nvPr/>
        </p:nvCxnSpPr>
        <p:spPr>
          <a:xfrm rot="16200000" flipH="1">
            <a:off x="1684595" y="2780253"/>
            <a:ext cx="1019458" cy="1707351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3607037" y="2616201"/>
            <a:ext cx="3403363" cy="226059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2" name="Table 31"/>
          <p:cNvGraphicFramePr>
            <a:graphicFrameLocks noGrp="1"/>
          </p:cNvGraphicFramePr>
          <p:nvPr/>
        </p:nvGraphicFramePr>
        <p:xfrm>
          <a:off x="5334000" y="2971762"/>
          <a:ext cx="3810000" cy="769620"/>
        </p:xfrm>
        <a:graphic>
          <a:graphicData uri="http://schemas.openxmlformats.org/drawingml/2006/table">
            <a:tbl>
              <a:tblPr/>
              <a:tblGrid>
                <a:gridCol w="952500"/>
                <a:gridCol w="952500"/>
                <a:gridCol w="952500"/>
                <a:gridCol w="952500"/>
              </a:tblGrid>
              <a:tr h="177800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latin typeface="Arial"/>
                          <a:cs typeface="Arial"/>
                        </a:rPr>
                        <a:t> </a:t>
                      </a:r>
                    </a:p>
                  </a:txBody>
                  <a:tcPr marL="12700" marR="12700" marT="127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latin typeface="Arial"/>
                          <a:cs typeface="Arial"/>
                        </a:rPr>
                        <a:t>SUV max</a:t>
                      </a:r>
                    </a:p>
                  </a:txBody>
                  <a:tcPr marL="12700" marR="12700" marT="127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>
                          <a:latin typeface="Arial"/>
                          <a:cs typeface="Arial"/>
                        </a:rPr>
                        <a:t>size</a:t>
                      </a:r>
                    </a:p>
                  </a:txBody>
                  <a:tcPr marL="12700" marR="12700" marT="127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>
                          <a:latin typeface="Arial"/>
                          <a:cs typeface="Arial"/>
                        </a:rPr>
                        <a:t>CFU</a:t>
                      </a:r>
                    </a:p>
                  </a:txBody>
                  <a:tcPr marL="12700" marR="12700" marT="127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latin typeface="Arial"/>
                          <a:cs typeface="Arial"/>
                        </a:rPr>
                        <a:t>RLL 1</a:t>
                      </a:r>
                    </a:p>
                  </a:txBody>
                  <a:tcPr marL="12700" marR="12700" marT="127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>
                          <a:latin typeface="Arial"/>
                          <a:cs typeface="Arial"/>
                        </a:rPr>
                        <a:t>4.6</a:t>
                      </a:r>
                    </a:p>
                  </a:txBody>
                  <a:tcPr marL="12700" marR="12700" marT="127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>
                          <a:latin typeface="Arial"/>
                          <a:cs typeface="Arial"/>
                        </a:rPr>
                        <a:t>2.7 mm</a:t>
                      </a:r>
                    </a:p>
                  </a:txBody>
                  <a:tcPr marL="12700" marR="12700" marT="127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>
                          <a:latin typeface="Arial"/>
                          <a:cs typeface="Arial"/>
                        </a:rPr>
                        <a:t>7000</a:t>
                      </a:r>
                    </a:p>
                  </a:txBody>
                  <a:tcPr marL="12700" marR="12700" marT="127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latin typeface="Arial"/>
                          <a:cs typeface="Arial"/>
                        </a:rPr>
                        <a:t>RLL 2</a:t>
                      </a:r>
                    </a:p>
                  </a:txBody>
                  <a:tcPr marL="12700" marR="12700" marT="127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>
                          <a:latin typeface="Arial"/>
                          <a:cs typeface="Arial"/>
                        </a:rPr>
                        <a:t>3.4</a:t>
                      </a:r>
                    </a:p>
                  </a:txBody>
                  <a:tcPr marL="12700" marR="12700" marT="127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latin typeface="Arial"/>
                          <a:cs typeface="Arial"/>
                        </a:rPr>
                        <a:t>1.7 mm</a:t>
                      </a:r>
                    </a:p>
                  </a:txBody>
                  <a:tcPr marL="12700" marR="12700" marT="127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latin typeface="Arial"/>
                          <a:cs typeface="Arial"/>
                        </a:rPr>
                        <a:t>1333</a:t>
                      </a:r>
                    </a:p>
                  </a:txBody>
                  <a:tcPr marL="12700" marR="12700" marT="127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3" name="TextBox 32"/>
          <p:cNvSpPr txBox="1"/>
          <p:nvPr/>
        </p:nvSpPr>
        <p:spPr>
          <a:xfrm>
            <a:off x="608099" y="0"/>
            <a:ext cx="817403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The challenge: Matching lesions from scan to lesions at necropsy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16817"/>
            <a:ext cx="861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Latent TB: a spectrum of lesions in lungs (8 different monkeys)</a:t>
            </a:r>
            <a:endParaRPr lang="en-US" sz="2400" dirty="0">
              <a:solidFill>
                <a:srgbClr val="0000FF"/>
              </a:solidFill>
            </a:endParaRPr>
          </a:p>
        </p:txBody>
      </p:sp>
      <p:pic>
        <p:nvPicPr>
          <p:cNvPr id="3" name="Picture 2" descr="18106 latent lun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278" y="534972"/>
            <a:ext cx="4004472" cy="2425565"/>
          </a:xfrm>
          <a:prstGeom prst="rect">
            <a:avLst/>
          </a:prstGeom>
        </p:spPr>
      </p:pic>
      <p:pic>
        <p:nvPicPr>
          <p:cNvPr id="4" name="Picture 3" descr="18107 latent lun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579881"/>
            <a:ext cx="4419600" cy="2241596"/>
          </a:xfrm>
          <a:prstGeom prst="rect">
            <a:avLst/>
          </a:prstGeom>
        </p:spPr>
      </p:pic>
      <p:pic>
        <p:nvPicPr>
          <p:cNvPr id="5" name="Picture 4" descr="16606 latent lun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8750" y="2821477"/>
            <a:ext cx="4785250" cy="2217749"/>
          </a:xfrm>
          <a:prstGeom prst="rect">
            <a:avLst/>
          </a:prstGeom>
        </p:spPr>
      </p:pic>
      <p:pic>
        <p:nvPicPr>
          <p:cNvPr id="6" name="Picture 5" descr="17306 latent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582" y="2925084"/>
            <a:ext cx="4614174" cy="1919664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rot="16200000" flipV="1">
            <a:off x="3228268" y="4338791"/>
            <a:ext cx="739474" cy="3810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16200000" flipV="1">
            <a:off x="8039509" y="4100245"/>
            <a:ext cx="739475" cy="3810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16200000" flipV="1">
            <a:off x="7125322" y="2346019"/>
            <a:ext cx="739475" cy="3810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844748"/>
            <a:ext cx="2322330" cy="1958972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rot="16200000" flipV="1">
            <a:off x="1142863" y="6103937"/>
            <a:ext cx="590210" cy="554251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18006 latent baseline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94308" y="4833875"/>
            <a:ext cx="2064442" cy="1969845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>
          <a:xfrm rot="16200000" flipV="1">
            <a:off x="3825659" y="6220634"/>
            <a:ext cx="590210" cy="554251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16508 latent baseline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58750" y="4547615"/>
            <a:ext cx="2225040" cy="2310384"/>
          </a:xfrm>
          <a:prstGeom prst="rect">
            <a:avLst/>
          </a:prstGeom>
        </p:spPr>
      </p:pic>
      <p:pic>
        <p:nvPicPr>
          <p:cNvPr id="19" name="Picture 18" descr="10508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98219" y="4686037"/>
            <a:ext cx="2945782" cy="2171964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>
          <a:xfrm rot="16200000" flipV="1">
            <a:off x="7334312" y="6441617"/>
            <a:ext cx="360240" cy="342256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Lung lesion grows and is “hotter” following anti-TNF mediated reactivation</a:t>
            </a:r>
            <a:endParaRPr lang="en-US" sz="2400" dirty="0"/>
          </a:p>
        </p:txBody>
      </p:sp>
      <p:pic>
        <p:nvPicPr>
          <p:cNvPr id="4" name="Picture 3" descr="17306_pre-post humira RLL consol axial.tiff"/>
          <p:cNvPicPr>
            <a:picLocks noChangeAspect="1"/>
          </p:cNvPicPr>
          <p:nvPr/>
        </p:nvPicPr>
        <p:blipFill>
          <a:blip r:embed="rId2"/>
          <a:srcRect l="6852" r="75024"/>
          <a:stretch>
            <a:fillRect/>
          </a:stretch>
        </p:blipFill>
        <p:spPr>
          <a:xfrm>
            <a:off x="2286000" y="914400"/>
            <a:ext cx="2057400" cy="5486400"/>
          </a:xfrm>
          <a:prstGeom prst="rect">
            <a:avLst/>
          </a:prstGeom>
        </p:spPr>
      </p:pic>
      <p:pic>
        <p:nvPicPr>
          <p:cNvPr id="5" name="Picture 4" descr="17306_pre-post humira RLL consol axial.tiff"/>
          <p:cNvPicPr>
            <a:picLocks noChangeAspect="1"/>
          </p:cNvPicPr>
          <p:nvPr/>
        </p:nvPicPr>
        <p:blipFill>
          <a:blip r:embed="rId2"/>
          <a:srcRect l="40185" r="41020"/>
          <a:stretch>
            <a:fillRect/>
          </a:stretch>
        </p:blipFill>
        <p:spPr>
          <a:xfrm>
            <a:off x="4343400" y="914400"/>
            <a:ext cx="2133600" cy="5486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200" y="1872734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latent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" y="3332202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2 Weeks anti-TNF </a:t>
            </a:r>
            <a:r>
              <a:rPr lang="en-US" dirty="0" err="1" smtClean="0">
                <a:latin typeface="Arial"/>
                <a:cs typeface="Arial"/>
              </a:rPr>
              <a:t>Ab</a:t>
            </a:r>
            <a:endParaRPr lang="en-US" dirty="0" smtClean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47244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4 Weeks anti-TNF </a:t>
            </a:r>
            <a:r>
              <a:rPr lang="en-US" dirty="0" err="1" smtClean="0">
                <a:latin typeface="Arial"/>
                <a:cs typeface="Arial"/>
              </a:rPr>
              <a:t>Ab</a:t>
            </a:r>
            <a:endParaRPr lang="en-US" dirty="0" smtClean="0">
              <a:latin typeface="Arial"/>
              <a:cs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400" y="4572000"/>
            <a:ext cx="2433503" cy="182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latin typeface="Arial"/>
                <a:cs typeface="Arial"/>
              </a:rPr>
              <a:t>R </a:t>
            </a:r>
            <a:r>
              <a:rPr lang="en-US" sz="2400" dirty="0" err="1" smtClean="0">
                <a:latin typeface="Arial"/>
                <a:cs typeface="Arial"/>
              </a:rPr>
              <a:t>Carinal</a:t>
            </a:r>
            <a:r>
              <a:rPr lang="en-US" sz="2400" dirty="0" smtClean="0">
                <a:latin typeface="Arial"/>
                <a:cs typeface="Arial"/>
              </a:rPr>
              <a:t> Lymph nodes enlarge and become “hot”  with anti-TNF antibody </a:t>
            </a:r>
            <a:r>
              <a:rPr lang="en-US" sz="2400" dirty="0" err="1" smtClean="0">
                <a:latin typeface="Arial"/>
                <a:cs typeface="Arial"/>
              </a:rPr>
              <a:t>treament</a:t>
            </a:r>
            <a:r>
              <a:rPr lang="en-US" sz="2400" dirty="0" smtClean="0">
                <a:latin typeface="Arial"/>
                <a:cs typeface="Arial"/>
              </a:rPr>
              <a:t/>
            </a:r>
            <a:br>
              <a:rPr lang="en-US" sz="2400" dirty="0" smtClean="0">
                <a:latin typeface="Arial"/>
                <a:cs typeface="Arial"/>
              </a:rPr>
            </a:b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838200" y="1872734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latent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" y="3332202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2 Weeks anti-TNF </a:t>
            </a:r>
            <a:r>
              <a:rPr lang="en-US" dirty="0" err="1" smtClean="0">
                <a:latin typeface="Arial"/>
                <a:cs typeface="Arial"/>
              </a:rPr>
              <a:t>Ab</a:t>
            </a:r>
            <a:endParaRPr lang="en-US" dirty="0" smtClean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" y="472440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4 Weeks anti-TNF </a:t>
            </a:r>
            <a:r>
              <a:rPr lang="en-US" dirty="0" err="1" smtClean="0">
                <a:latin typeface="Arial"/>
                <a:cs typeface="Arial"/>
              </a:rPr>
              <a:t>Ab</a:t>
            </a:r>
            <a:endParaRPr lang="en-US" dirty="0" smtClean="0">
              <a:latin typeface="Arial"/>
              <a:cs typeface="Arial"/>
            </a:endParaRPr>
          </a:p>
        </p:txBody>
      </p:sp>
      <p:pic>
        <p:nvPicPr>
          <p:cNvPr id="7" name="Picture 6" descr="17306_pre-post humira R subcarinals coronal.tiff"/>
          <p:cNvPicPr>
            <a:picLocks noChangeAspect="1"/>
          </p:cNvPicPr>
          <p:nvPr/>
        </p:nvPicPr>
        <p:blipFill>
          <a:blip r:embed="rId2"/>
          <a:srcRect l="40360" r="41417"/>
          <a:stretch>
            <a:fillRect/>
          </a:stretch>
        </p:blipFill>
        <p:spPr>
          <a:xfrm>
            <a:off x="4495800" y="838200"/>
            <a:ext cx="2066827" cy="5486400"/>
          </a:xfrm>
          <a:prstGeom prst="rect">
            <a:avLst/>
          </a:prstGeom>
        </p:spPr>
      </p:pic>
      <p:pic>
        <p:nvPicPr>
          <p:cNvPr id="8" name="Picture 7" descr="17306_pre-post humira R subcarinals axial.tiff"/>
          <p:cNvPicPr>
            <a:picLocks noChangeAspect="1"/>
          </p:cNvPicPr>
          <p:nvPr/>
        </p:nvPicPr>
        <p:blipFill>
          <a:blip r:embed="rId3"/>
          <a:srcRect l="40188" r="41666"/>
          <a:stretch>
            <a:fillRect/>
          </a:stretch>
        </p:blipFill>
        <p:spPr>
          <a:xfrm>
            <a:off x="2438400" y="838200"/>
            <a:ext cx="2057400" cy="5486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7427" y="4495800"/>
            <a:ext cx="2276573" cy="182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685800"/>
            <a:ext cx="8772525" cy="5229225"/>
            <a:chOff x="0" y="480"/>
            <a:chExt cx="5760" cy="3552"/>
          </a:xfrm>
        </p:grpSpPr>
        <p:graphicFrame>
          <p:nvGraphicFramePr>
            <p:cNvPr id="5" name="Object 2"/>
            <p:cNvGraphicFramePr>
              <a:graphicFrameLocks noChangeAspect="1"/>
            </p:cNvGraphicFramePr>
            <p:nvPr/>
          </p:nvGraphicFramePr>
          <p:xfrm>
            <a:off x="0" y="480"/>
            <a:ext cx="5760" cy="3552"/>
          </p:xfrm>
          <a:graphic>
            <a:graphicData uri="http://schemas.openxmlformats.org/presentationml/2006/ole">
              <p:oleObj spid="_x0000_s15362" name="Microsoft Map" r:id="rId3" imgW="6268403" imgH="2972753" progId="">
                <p:embed/>
              </p:oleObj>
            </a:graphicData>
          </a:graphic>
        </p:graphicFrame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0" y="1680"/>
              <a:ext cx="1536" cy="1126"/>
              <a:chOff x="0" y="1680"/>
              <a:chExt cx="1536" cy="1126"/>
            </a:xfrm>
          </p:grpSpPr>
          <p:sp>
            <p:nvSpPr>
              <p:cNvPr id="7" name="Rectangle 5"/>
              <p:cNvSpPr>
                <a:spLocks noChangeArrowheads="1"/>
              </p:cNvSpPr>
              <p:nvPr/>
            </p:nvSpPr>
            <p:spPr bwMode="auto">
              <a:xfrm>
                <a:off x="192" y="2140"/>
                <a:ext cx="113" cy="68"/>
              </a:xfrm>
              <a:prstGeom prst="rect">
                <a:avLst/>
              </a:prstGeom>
              <a:solidFill>
                <a:srgbClr val="33993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" name="Text Box 6"/>
              <p:cNvSpPr txBox="1">
                <a:spLocks noChangeArrowheads="1"/>
              </p:cNvSpPr>
              <p:nvPr/>
            </p:nvSpPr>
            <p:spPr bwMode="auto">
              <a:xfrm>
                <a:off x="288" y="2097"/>
                <a:ext cx="865" cy="1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GB" sz="1000"/>
                  <a:t>25 to 49</a:t>
                </a:r>
                <a:endParaRPr lang="en-GB" sz="1000">
                  <a:latin typeface="Times New Roman" charset="0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/>
            </p:nvSpPr>
            <p:spPr bwMode="auto">
              <a:xfrm>
                <a:off x="192" y="2277"/>
                <a:ext cx="113" cy="68"/>
              </a:xfrm>
              <a:prstGeom prst="rect">
                <a:avLst/>
              </a:prstGeom>
              <a:solidFill>
                <a:srgbClr val="FF993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" name="Text Box 8"/>
              <p:cNvSpPr txBox="1">
                <a:spLocks noChangeArrowheads="1"/>
              </p:cNvSpPr>
              <p:nvPr/>
            </p:nvSpPr>
            <p:spPr bwMode="auto">
              <a:xfrm>
                <a:off x="288" y="2234"/>
                <a:ext cx="1248" cy="1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GB" sz="1000"/>
                  <a:t>50 to 99</a:t>
                </a:r>
                <a:endParaRPr lang="en-GB" sz="1000">
                  <a:latin typeface="Times New Roman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/>
            </p:nvSpPr>
            <p:spPr bwMode="auto">
              <a:xfrm>
                <a:off x="192" y="2413"/>
                <a:ext cx="113" cy="6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Text Box 10"/>
              <p:cNvSpPr txBox="1">
                <a:spLocks noChangeArrowheads="1"/>
              </p:cNvSpPr>
              <p:nvPr/>
            </p:nvSpPr>
            <p:spPr bwMode="auto">
              <a:xfrm>
                <a:off x="288" y="2370"/>
                <a:ext cx="1248" cy="1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GB" sz="1000"/>
                  <a:t>100 to 299</a:t>
                </a:r>
                <a:endParaRPr lang="en-GB" sz="1000">
                  <a:latin typeface="Times New Roman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/>
            </p:nvSpPr>
            <p:spPr bwMode="auto">
              <a:xfrm>
                <a:off x="192" y="1867"/>
                <a:ext cx="113" cy="68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Text Box 12"/>
              <p:cNvSpPr txBox="1">
                <a:spLocks noChangeArrowheads="1"/>
              </p:cNvSpPr>
              <p:nvPr/>
            </p:nvSpPr>
            <p:spPr bwMode="auto">
              <a:xfrm>
                <a:off x="288" y="1825"/>
                <a:ext cx="865" cy="1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GB" sz="1000"/>
                  <a:t>&lt; 10</a:t>
                </a:r>
                <a:endParaRPr lang="en-GB" sz="1000">
                  <a:latin typeface="Times New Roman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/>
            </p:nvSpPr>
            <p:spPr bwMode="auto">
              <a:xfrm>
                <a:off x="192" y="2004"/>
                <a:ext cx="113" cy="68"/>
              </a:xfrm>
              <a:prstGeom prst="rect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Text Box 14"/>
              <p:cNvSpPr txBox="1">
                <a:spLocks noChangeArrowheads="1"/>
              </p:cNvSpPr>
              <p:nvPr/>
            </p:nvSpPr>
            <p:spPr bwMode="auto">
              <a:xfrm>
                <a:off x="288" y="1962"/>
                <a:ext cx="1200" cy="1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GB" sz="1000"/>
                  <a:t>10 to 24</a:t>
                </a:r>
                <a:endParaRPr lang="en-GB" sz="1000">
                  <a:latin typeface="Times New Roman" charset="0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/>
            </p:nvSpPr>
            <p:spPr bwMode="auto">
              <a:xfrm>
                <a:off x="192" y="2549"/>
                <a:ext cx="113" cy="68"/>
              </a:xfrm>
              <a:prstGeom prst="rect">
                <a:avLst/>
              </a:prstGeom>
              <a:solidFill>
                <a:srgbClr val="800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Text Box 16"/>
              <p:cNvSpPr txBox="1">
                <a:spLocks noChangeArrowheads="1"/>
              </p:cNvSpPr>
              <p:nvPr/>
            </p:nvSpPr>
            <p:spPr bwMode="auto">
              <a:xfrm>
                <a:off x="288" y="2506"/>
                <a:ext cx="1248" cy="1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GB" sz="1000"/>
                  <a:t>300 or more</a:t>
                </a:r>
                <a:endParaRPr lang="en-GB" sz="1000">
                  <a:latin typeface="Times New Roman" charset="0"/>
                </a:endParaRPr>
              </a:p>
            </p:txBody>
          </p:sp>
          <p:sp>
            <p:nvSpPr>
              <p:cNvPr id="19" name="Rectangle 17"/>
              <p:cNvSpPr>
                <a:spLocks noChangeArrowheads="1"/>
              </p:cNvSpPr>
              <p:nvPr/>
            </p:nvSpPr>
            <p:spPr bwMode="auto">
              <a:xfrm>
                <a:off x="192" y="2683"/>
                <a:ext cx="113" cy="68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Text Box 18"/>
              <p:cNvSpPr txBox="1">
                <a:spLocks noChangeArrowheads="1"/>
              </p:cNvSpPr>
              <p:nvPr/>
            </p:nvSpPr>
            <p:spPr bwMode="auto">
              <a:xfrm>
                <a:off x="288" y="2640"/>
                <a:ext cx="1248" cy="1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GB" sz="1000"/>
                  <a:t>No Estimate</a:t>
                </a:r>
                <a:endParaRPr lang="en-GB" sz="1000">
                  <a:latin typeface="Times New Roman" charset="0"/>
                </a:endParaRPr>
              </a:p>
            </p:txBody>
          </p:sp>
          <p:sp>
            <p:nvSpPr>
              <p:cNvPr id="21" name="Text Box 19"/>
              <p:cNvSpPr txBox="1">
                <a:spLocks noChangeArrowheads="1"/>
              </p:cNvSpPr>
              <p:nvPr/>
            </p:nvSpPr>
            <p:spPr bwMode="auto">
              <a:xfrm>
                <a:off x="0" y="1680"/>
                <a:ext cx="1153" cy="1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GB" sz="1200"/>
                  <a:t>per 100 000 population</a:t>
                </a:r>
                <a:endParaRPr lang="en-GB">
                  <a:latin typeface="Times New Roman" charset="0"/>
                </a:endParaRPr>
              </a:p>
            </p:txBody>
          </p:sp>
        </p:grpSp>
      </p:grpSp>
      <p:sp>
        <p:nvSpPr>
          <p:cNvPr id="22" name="Text Box 20"/>
          <p:cNvSpPr txBox="1">
            <a:spLocks noChangeArrowheads="1"/>
          </p:cNvSpPr>
          <p:nvPr/>
        </p:nvSpPr>
        <p:spPr bwMode="auto">
          <a:xfrm>
            <a:off x="304800" y="381000"/>
            <a:ext cx="693578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GB" sz="2400" b="1" dirty="0"/>
              <a:t>TB: 9 million new cases per year</a:t>
            </a:r>
          </a:p>
        </p:txBody>
      </p:sp>
      <p:sp>
        <p:nvSpPr>
          <p:cNvPr id="23" name="Text Box 21"/>
          <p:cNvSpPr txBox="1">
            <a:spLocks noChangeArrowheads="1"/>
          </p:cNvSpPr>
          <p:nvPr/>
        </p:nvSpPr>
        <p:spPr bwMode="auto">
          <a:xfrm>
            <a:off x="2681191" y="5873323"/>
            <a:ext cx="58542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GB" sz="2400" b="1" dirty="0" smtClean="0"/>
              <a:t>1.9 </a:t>
            </a:r>
            <a:r>
              <a:rPr lang="en-GB" sz="2400" b="1" dirty="0"/>
              <a:t>million deaths per </a:t>
            </a:r>
            <a:r>
              <a:rPr lang="en-GB" sz="2400" b="1" dirty="0" smtClean="0"/>
              <a:t>year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306_B0247_MIP_FIXED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76200" y="1447800"/>
            <a:ext cx="4495800" cy="4495800"/>
          </a:xfrm>
          <a:prstGeom prst="rect">
            <a:avLst/>
          </a:prstGeom>
        </p:spPr>
      </p:pic>
      <p:pic>
        <p:nvPicPr>
          <p:cNvPr id="3" name="17306_B0289_MIP.mov">
            <a:hlinkClick r:id="" action="ppaction://media"/>
          </p:cNvPr>
          <p:cNvPicPr/>
          <p:nvPr>
            <a:videoFile r:link="rId2"/>
          </p:nvPr>
        </p:nvPicPr>
        <p:blipFill>
          <a:blip r:embed="rId5"/>
          <a:stretch>
            <a:fillRect/>
          </a:stretch>
        </p:blipFill>
        <p:spPr>
          <a:xfrm>
            <a:off x="4648200" y="1524000"/>
            <a:ext cx="4572000" cy="4572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90600" y="533400"/>
            <a:ext cx="76027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Reactivation with anti-TNF: lymph nodes and dissemination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 noChangeAspect="1"/>
          </p:cNvGraphicFramePr>
          <p:nvPr/>
        </p:nvGraphicFramePr>
        <p:xfrm>
          <a:off x="180600" y="4334793"/>
          <a:ext cx="4018748" cy="24064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Chart 2"/>
          <p:cNvGraphicFramePr>
            <a:graphicFrameLocks noChangeAspect="1"/>
          </p:cNvGraphicFramePr>
          <p:nvPr/>
        </p:nvGraphicFramePr>
        <p:xfrm>
          <a:off x="4763716" y="4270056"/>
          <a:ext cx="4018748" cy="24064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Picture 3" descr="16606 baseline, 3 &amp; 5wks humira LLL gran=L1 axial PT:CT.0001.tif"/>
          <p:cNvPicPr>
            <a:picLocks noChangeAspect="1"/>
          </p:cNvPicPr>
          <p:nvPr/>
        </p:nvPicPr>
        <p:blipFill>
          <a:blip r:embed="rId4"/>
          <a:srcRect b="50000"/>
          <a:stretch>
            <a:fillRect/>
          </a:stretch>
        </p:blipFill>
        <p:spPr>
          <a:xfrm>
            <a:off x="1409585" y="2348237"/>
            <a:ext cx="6917584" cy="1788983"/>
          </a:xfrm>
          <a:prstGeom prst="rect">
            <a:avLst/>
          </a:prstGeom>
        </p:spPr>
      </p:pic>
      <p:pic>
        <p:nvPicPr>
          <p:cNvPr id="5" name="Picture 4" descr="16606 baseline, 3 &amp; 5wks humira coronal PT:CT.0001.tif"/>
          <p:cNvPicPr>
            <a:picLocks noChangeAspect="1"/>
          </p:cNvPicPr>
          <p:nvPr/>
        </p:nvPicPr>
        <p:blipFill>
          <a:blip r:embed="rId5"/>
          <a:srcRect b="50000"/>
          <a:stretch>
            <a:fillRect/>
          </a:stretch>
        </p:blipFill>
        <p:spPr>
          <a:xfrm>
            <a:off x="1409585" y="267139"/>
            <a:ext cx="6715866" cy="17368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89075" y="2040460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Baseline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63616" y="2003955"/>
            <a:ext cx="16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3 WK </a:t>
            </a:r>
            <a:r>
              <a:rPr lang="en-US" sz="1400" dirty="0" smtClean="0">
                <a:sym typeface="Symbol"/>
              </a:rPr>
              <a:t>anti-TNF</a:t>
            </a:r>
            <a:endParaRPr lang="en-US" sz="140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6525251" y="2040460"/>
            <a:ext cx="16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5</a:t>
            </a:r>
            <a:r>
              <a:rPr lang="en-US" sz="1400" dirty="0" smtClean="0"/>
              <a:t> WK </a:t>
            </a:r>
            <a:r>
              <a:rPr lang="en-US" sz="1400" dirty="0" smtClean="0">
                <a:sym typeface="Symbol"/>
              </a:rPr>
              <a:t>anti-TNF</a:t>
            </a:r>
            <a:endParaRPr lang="en-US" sz="1400" dirty="0" smtClean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1983728" y="944434"/>
            <a:ext cx="412491" cy="32567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199348" y="977001"/>
            <a:ext cx="412491" cy="32567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16200000" flipV="1">
            <a:off x="2735424" y="3319433"/>
            <a:ext cx="488500" cy="428301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16200000" flipV="1">
            <a:off x="5051140" y="3352001"/>
            <a:ext cx="488500" cy="428301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rot="16200000" flipV="1">
            <a:off x="7392942" y="3352000"/>
            <a:ext cx="488500" cy="428301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443795" y="4801873"/>
            <a:ext cx="13605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CFU 2.2x10</a:t>
            </a:r>
            <a:r>
              <a:rPr lang="en-US" sz="1400" baseline="30000" dirty="0" smtClean="0"/>
              <a:t>4</a:t>
            </a:r>
            <a:r>
              <a:rPr lang="en-US" sz="1400" dirty="0" smtClean="0"/>
              <a:t>/gm</a:t>
            </a:r>
            <a:endParaRPr lang="en-US" sz="1400" baseline="30000" dirty="0"/>
          </a:p>
        </p:txBody>
      </p:sp>
      <p:sp>
        <p:nvSpPr>
          <p:cNvPr id="24" name="TextBox 23"/>
          <p:cNvSpPr txBox="1"/>
          <p:nvPr/>
        </p:nvSpPr>
        <p:spPr>
          <a:xfrm>
            <a:off x="7851343" y="5098392"/>
            <a:ext cx="13605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CFU 2.6x10</a:t>
            </a:r>
            <a:r>
              <a:rPr lang="en-US" sz="1400" baseline="30000" dirty="0" smtClean="0"/>
              <a:t>4</a:t>
            </a:r>
            <a:r>
              <a:rPr lang="en-US" sz="1400" dirty="0" smtClean="0"/>
              <a:t>/gm</a:t>
            </a:r>
            <a:endParaRPr lang="en-US" sz="1400" baseline="30000" dirty="0"/>
          </a:p>
        </p:txBody>
      </p:sp>
      <p:sp>
        <p:nvSpPr>
          <p:cNvPr id="19" name="TextBox 18"/>
          <p:cNvSpPr txBox="1"/>
          <p:nvPr/>
        </p:nvSpPr>
        <p:spPr>
          <a:xfrm>
            <a:off x="180600" y="267139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Anti TNF </a:t>
            </a:r>
            <a:r>
              <a:rPr lang="en-US" dirty="0" err="1" smtClean="0"/>
              <a:t>Tx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7529514" y="2348237"/>
            <a:ext cx="1595309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FU score 19.9</a:t>
            </a:r>
          </a:p>
          <a:p>
            <a:r>
              <a:rPr lang="en-US" dirty="0" smtClean="0"/>
              <a:t>% positive 23.8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/>
        </p:nvGraphicFramePr>
        <p:xfrm>
          <a:off x="1348003" y="2933700"/>
          <a:ext cx="5824739" cy="4191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Chart 2"/>
          <p:cNvGraphicFramePr>
            <a:graphicFrameLocks noChangeAspect="1"/>
          </p:cNvGraphicFramePr>
          <p:nvPr/>
        </p:nvGraphicFramePr>
        <p:xfrm>
          <a:off x="1566829" y="617068"/>
          <a:ext cx="5387086" cy="3225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0" y="0"/>
            <a:ext cx="88078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Latent, anti-TNF reactivation : not all </a:t>
            </a:r>
            <a:r>
              <a:rPr lang="en-US" sz="2400" dirty="0" err="1" smtClean="0">
                <a:solidFill>
                  <a:srgbClr val="0000FF"/>
                </a:solidFill>
              </a:rPr>
              <a:t>granulomas</a:t>
            </a:r>
            <a:r>
              <a:rPr lang="en-US" sz="2400" dirty="0" smtClean="0">
                <a:solidFill>
                  <a:srgbClr val="0000FF"/>
                </a:solidFill>
              </a:rPr>
              <a:t> reactivate the same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1115" y="1997423"/>
            <a:ext cx="15755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CFU score 36.3</a:t>
            </a:r>
          </a:p>
          <a:p>
            <a:r>
              <a:rPr lang="en-US" dirty="0" smtClean="0"/>
              <a:t>% positive 33%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451267" y="5178102"/>
            <a:ext cx="13482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L5 8000 CFU</a:t>
            </a:r>
          </a:p>
          <a:p>
            <a:r>
              <a:rPr lang="en-US" dirty="0" smtClean="0"/>
              <a:t>L2 0 CFU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261905" y="1058073"/>
            <a:ext cx="28785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 </a:t>
            </a:r>
            <a:r>
              <a:rPr lang="en-US" dirty="0" err="1" smtClean="0"/>
              <a:t>carinal</a:t>
            </a:r>
            <a:r>
              <a:rPr lang="en-US" dirty="0" smtClean="0"/>
              <a:t> (red) CFU 708</a:t>
            </a:r>
          </a:p>
          <a:p>
            <a:r>
              <a:rPr lang="en-US" dirty="0" smtClean="0"/>
              <a:t>R </a:t>
            </a:r>
            <a:r>
              <a:rPr lang="en-US" dirty="0" err="1" smtClean="0"/>
              <a:t>cran</a:t>
            </a:r>
            <a:r>
              <a:rPr lang="en-US" dirty="0" smtClean="0"/>
              <a:t> HLN (blue) CFU 17500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5301" y="622300"/>
            <a:ext cx="8331200" cy="6001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Using non-human primate model we can obtain:</a:t>
            </a:r>
          </a:p>
          <a:p>
            <a:endParaRPr lang="en-US" sz="2400" dirty="0" smtClean="0"/>
          </a:p>
          <a:p>
            <a:r>
              <a:rPr lang="en-US" sz="2400" dirty="0" err="1" smtClean="0"/>
              <a:t>Granulomas</a:t>
            </a:r>
            <a:r>
              <a:rPr lang="en-US" sz="2400" dirty="0" smtClean="0"/>
              <a:t> of varying types</a:t>
            </a:r>
          </a:p>
          <a:p>
            <a:r>
              <a:rPr lang="en-US" sz="2400" dirty="0" smtClean="0"/>
              <a:t>	stratified for bacterial numbers, stage of disease, PET/CT characteristics</a:t>
            </a:r>
          </a:p>
          <a:p>
            <a:endParaRPr lang="en-US" sz="2400" dirty="0" smtClean="0"/>
          </a:p>
          <a:p>
            <a:r>
              <a:rPr lang="en-US" sz="2400" dirty="0" smtClean="0"/>
              <a:t>Cells, cytokines, </a:t>
            </a:r>
            <a:r>
              <a:rPr lang="en-US" sz="2400" dirty="0" err="1" smtClean="0"/>
              <a:t>chemokines</a:t>
            </a:r>
            <a:r>
              <a:rPr lang="en-US" sz="2400" dirty="0" smtClean="0"/>
              <a:t> within </a:t>
            </a:r>
            <a:r>
              <a:rPr lang="en-US" sz="2400" dirty="0" err="1" smtClean="0"/>
              <a:t>granuloma</a:t>
            </a:r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Structure-function relationship of different </a:t>
            </a:r>
            <a:r>
              <a:rPr lang="en-US" sz="2400" dirty="0" err="1" smtClean="0"/>
              <a:t>granulomas</a:t>
            </a:r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Information on:</a:t>
            </a:r>
          </a:p>
          <a:p>
            <a:r>
              <a:rPr lang="en-US" sz="2400" dirty="0" smtClean="0"/>
              <a:t>	site of latency and </a:t>
            </a:r>
            <a:r>
              <a:rPr lang="en-US" sz="2400" dirty="0" smtClean="0"/>
              <a:t>reactivation</a:t>
            </a:r>
          </a:p>
          <a:p>
            <a:r>
              <a:rPr lang="en-US" sz="2400" dirty="0" smtClean="0"/>
              <a:t>	tissue and organ specific information over whole body</a:t>
            </a:r>
            <a:endParaRPr lang="en-US" sz="2400" dirty="0" smtClean="0"/>
          </a:p>
          <a:p>
            <a:r>
              <a:rPr lang="en-US" sz="2400" dirty="0" smtClean="0"/>
              <a:t>	initial establishment of infection</a:t>
            </a:r>
          </a:p>
          <a:p>
            <a:r>
              <a:rPr lang="en-US" sz="2400" dirty="0" smtClean="0"/>
              <a:t>	factors contributing to control of acute or latent infection</a:t>
            </a:r>
          </a:p>
          <a:p>
            <a:r>
              <a:rPr lang="en-US" sz="2400" dirty="0" smtClean="0"/>
              <a:t>	factors contributing to stability and function of </a:t>
            </a:r>
            <a:r>
              <a:rPr lang="en-US" sz="2400" dirty="0" err="1" smtClean="0"/>
              <a:t>granuloma</a:t>
            </a:r>
            <a:endParaRPr lang="en-US" sz="24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63700" y="349934"/>
            <a:ext cx="63896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From the most complex model to a simpler one….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The </a:t>
            </a:r>
            <a:r>
              <a:rPr lang="en-US" sz="2400" dirty="0" err="1" smtClean="0">
                <a:solidFill>
                  <a:srgbClr val="0000FF"/>
                </a:solidFill>
              </a:rPr>
              <a:t>murine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granuloma</a:t>
            </a:r>
            <a:r>
              <a:rPr lang="en-US" sz="2400" dirty="0" smtClean="0">
                <a:solidFill>
                  <a:srgbClr val="0000FF"/>
                </a:solidFill>
              </a:rPr>
              <a:t> bead model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4" name="Line 3"/>
          <p:cNvSpPr>
            <a:spLocks noChangeShapeType="1"/>
          </p:cNvSpPr>
          <p:nvPr/>
        </p:nvSpPr>
        <p:spPr bwMode="auto">
          <a:xfrm>
            <a:off x="1143000" y="2743200"/>
            <a:ext cx="7315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>
            <a:off x="1143000" y="2743200"/>
            <a:ext cx="0" cy="76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2743200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kumimoji="1" lang="en-US" sz="200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2819400"/>
            <a:ext cx="7635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kumimoji="1" lang="en-US" sz="2000"/>
              <a:t>Days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914400" y="2819400"/>
            <a:ext cx="5508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kumimoji="1" lang="en-US" sz="2000"/>
              <a:t>-14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52400" y="3260725"/>
            <a:ext cx="24082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kumimoji="1" lang="en-US" sz="2000" dirty="0"/>
              <a:t>BCG 2.5x 10</a:t>
            </a:r>
            <a:r>
              <a:rPr kumimoji="1" lang="en-US" sz="2000" baseline="30000" dirty="0"/>
              <a:t>5</a:t>
            </a:r>
            <a:r>
              <a:rPr kumimoji="1" lang="en-US" sz="2000" dirty="0"/>
              <a:t>cfu </a:t>
            </a:r>
            <a:r>
              <a:rPr kumimoji="1" lang="en-US" sz="2000" dirty="0" err="1"/>
              <a:t>i.t</a:t>
            </a:r>
            <a:r>
              <a:rPr kumimoji="1" lang="en-US" sz="2000" dirty="0"/>
              <a:t>.</a:t>
            </a:r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>
            <a:off x="3865563" y="2743200"/>
            <a:ext cx="0" cy="76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3713163" y="2819400"/>
            <a:ext cx="3254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kumimoji="1" lang="en-US" sz="2000"/>
              <a:t>0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2605088" y="3260725"/>
            <a:ext cx="25003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kumimoji="1" lang="en-US" sz="2000"/>
              <a:t>5500 PPD beads i.v.</a:t>
            </a:r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2876550" y="3505200"/>
            <a:ext cx="20145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kumimoji="1" lang="en-US" sz="1200"/>
              <a:t>(Sepharose 4B beads </a:t>
            </a:r>
          </a:p>
          <a:p>
            <a:r>
              <a:rPr kumimoji="1" lang="en-US" sz="1200"/>
              <a:t>covalently coupled to PPD)</a:t>
            </a:r>
          </a:p>
        </p:txBody>
      </p:sp>
      <p:sp>
        <p:nvSpPr>
          <p:cNvPr id="14" name="Line 14"/>
          <p:cNvSpPr>
            <a:spLocks noChangeShapeType="1"/>
          </p:cNvSpPr>
          <p:nvPr/>
        </p:nvSpPr>
        <p:spPr bwMode="auto">
          <a:xfrm flipV="1">
            <a:off x="5410200" y="27432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Line 15"/>
          <p:cNvSpPr>
            <a:spLocks noChangeShapeType="1"/>
          </p:cNvSpPr>
          <p:nvPr/>
        </p:nvSpPr>
        <p:spPr bwMode="auto">
          <a:xfrm flipV="1">
            <a:off x="6761163" y="27432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Line 16"/>
          <p:cNvSpPr>
            <a:spLocks noChangeShapeType="1"/>
          </p:cNvSpPr>
          <p:nvPr/>
        </p:nvSpPr>
        <p:spPr bwMode="auto">
          <a:xfrm flipV="1">
            <a:off x="8153400" y="27432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Rectangle 17"/>
          <p:cNvSpPr>
            <a:spLocks noChangeArrowheads="1"/>
          </p:cNvSpPr>
          <p:nvPr/>
        </p:nvSpPr>
        <p:spPr bwMode="auto">
          <a:xfrm>
            <a:off x="5257800" y="2819400"/>
            <a:ext cx="325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kumimoji="1" lang="en-US" sz="2000"/>
              <a:t>2</a:t>
            </a:r>
          </a:p>
        </p:txBody>
      </p:sp>
      <p:sp>
        <p:nvSpPr>
          <p:cNvPr id="18" name="Rectangle 18"/>
          <p:cNvSpPr>
            <a:spLocks noChangeArrowheads="1"/>
          </p:cNvSpPr>
          <p:nvPr/>
        </p:nvSpPr>
        <p:spPr bwMode="auto">
          <a:xfrm>
            <a:off x="6608763" y="2819400"/>
            <a:ext cx="3254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kumimoji="1" lang="en-US" sz="2000"/>
              <a:t>4</a:t>
            </a:r>
          </a:p>
        </p:txBody>
      </p:sp>
      <p:sp>
        <p:nvSpPr>
          <p:cNvPr id="19" name="Rectangle 19"/>
          <p:cNvSpPr>
            <a:spLocks noChangeArrowheads="1"/>
          </p:cNvSpPr>
          <p:nvPr/>
        </p:nvSpPr>
        <p:spPr bwMode="auto">
          <a:xfrm>
            <a:off x="8001000" y="2819400"/>
            <a:ext cx="325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kumimoji="1" lang="en-US" sz="2000"/>
              <a:t>8</a:t>
            </a:r>
          </a:p>
        </p:txBody>
      </p:sp>
      <p:sp>
        <p:nvSpPr>
          <p:cNvPr id="20" name="Rectangle 20"/>
          <p:cNvSpPr>
            <a:spLocks noChangeArrowheads="1"/>
          </p:cNvSpPr>
          <p:nvPr/>
        </p:nvSpPr>
        <p:spPr bwMode="auto">
          <a:xfrm>
            <a:off x="4800600" y="2286000"/>
            <a:ext cx="1130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kumimoji="1" lang="en-US" sz="2000"/>
              <a:t>Analysis</a:t>
            </a:r>
          </a:p>
        </p:txBody>
      </p:sp>
      <p:sp>
        <p:nvSpPr>
          <p:cNvPr id="21" name="Rectangle 22"/>
          <p:cNvSpPr>
            <a:spLocks noChangeArrowheads="1"/>
          </p:cNvSpPr>
          <p:nvPr/>
        </p:nvSpPr>
        <p:spPr bwMode="auto">
          <a:xfrm>
            <a:off x="7543800" y="2286000"/>
            <a:ext cx="1130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kumimoji="1" lang="en-US" sz="2000"/>
              <a:t>Analysis</a:t>
            </a:r>
          </a:p>
        </p:txBody>
      </p:sp>
      <p:pic>
        <p:nvPicPr>
          <p:cNvPr id="22" name="Picture 23" descr="NZW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4038600"/>
            <a:ext cx="2286000" cy="192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4" descr="NZW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43200" y="4038600"/>
            <a:ext cx="2286000" cy="192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00000">
            <a:off x="1676400" y="5257800"/>
            <a:ext cx="7937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8100000">
            <a:off x="5191125" y="4038600"/>
            <a:ext cx="752475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Box 24"/>
          <p:cNvSpPr txBox="1">
            <a:spLocks noChangeArrowheads="1"/>
          </p:cNvSpPr>
          <p:nvPr/>
        </p:nvSpPr>
        <p:spPr bwMode="auto">
          <a:xfrm>
            <a:off x="6608763" y="6324600"/>
            <a:ext cx="22256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Kunkel Lab protocol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9243" y="1460500"/>
            <a:ext cx="86096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Sepharose</a:t>
            </a:r>
            <a:r>
              <a:rPr lang="en-US" sz="2000" dirty="0" smtClean="0"/>
              <a:t> Beads coated with PPD (</a:t>
            </a:r>
            <a:r>
              <a:rPr lang="en-US" sz="2000" dirty="0" err="1" smtClean="0"/>
              <a:t>mycobacterial</a:t>
            </a:r>
            <a:r>
              <a:rPr lang="en-US" sz="2000" dirty="0" smtClean="0"/>
              <a:t> antigens) in a sensitized mouse</a:t>
            </a:r>
            <a:endParaRPr lang="en-US" sz="20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07K167 TLR9- HE40-2-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98550" y="3349001"/>
            <a:ext cx="2109788" cy="173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5" descr="06K958 TLR9- Day4 40-1-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8338" y="3349001"/>
            <a:ext cx="2109788" cy="173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6" descr="06K1106 TLR9- Day8 40-1-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07806" y="3349001"/>
            <a:ext cx="2109788" cy="173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1730407" y="5079376"/>
            <a:ext cx="7143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600" dirty="0"/>
              <a:t>Day 2</a:t>
            </a: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3880736" y="5079376"/>
            <a:ext cx="7143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600" dirty="0"/>
              <a:t>Day 4</a:t>
            </a:r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6005512" y="5079376"/>
            <a:ext cx="7143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600" dirty="0"/>
              <a:t>Day 8</a:t>
            </a: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/>
          <a:srcRect l="14999" t="10547" r="313" b="42578"/>
          <a:stretch>
            <a:fillRect/>
          </a:stretch>
        </p:blipFill>
        <p:spPr bwMode="auto">
          <a:xfrm>
            <a:off x="205968" y="686832"/>
            <a:ext cx="3674768" cy="227982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205968" y="3164335"/>
            <a:ext cx="4238886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Immune cells form </a:t>
            </a:r>
            <a:r>
              <a:rPr lang="en-US" dirty="0" err="1" smtClean="0"/>
              <a:t>granuloma</a:t>
            </a:r>
            <a:r>
              <a:rPr lang="en-US" dirty="0" smtClean="0"/>
              <a:t> around bead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020296" y="1027668"/>
            <a:ext cx="47614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• Rapid </a:t>
            </a:r>
            <a:r>
              <a:rPr lang="en-US" sz="2000" dirty="0" err="1" smtClean="0"/>
              <a:t>granuloma</a:t>
            </a:r>
            <a:r>
              <a:rPr lang="en-US" sz="2000" dirty="0" smtClean="0"/>
              <a:t> formation </a:t>
            </a:r>
          </a:p>
          <a:p>
            <a:r>
              <a:rPr lang="en-US" sz="2000" dirty="0" smtClean="0"/>
              <a:t>	(4-8 days </a:t>
            </a:r>
            <a:r>
              <a:rPr lang="en-US" sz="2000" dirty="0" err="1" smtClean="0"/>
              <a:t>vs</a:t>
            </a:r>
            <a:r>
              <a:rPr lang="en-US" sz="2000" dirty="0" smtClean="0"/>
              <a:t> 3-5 weeks)</a:t>
            </a:r>
            <a:endParaRPr lang="en-US" sz="2000" dirty="0" smtClean="0"/>
          </a:p>
          <a:p>
            <a:r>
              <a:rPr lang="en-US" sz="2000" dirty="0" smtClean="0"/>
              <a:t>• More </a:t>
            </a:r>
            <a:r>
              <a:rPr lang="en-US" sz="2000" dirty="0" smtClean="0"/>
              <a:t>structured than normal mouse</a:t>
            </a:r>
            <a:r>
              <a:rPr lang="en-US" sz="2000" dirty="0" smtClean="0"/>
              <a:t> 	</a:t>
            </a:r>
            <a:r>
              <a:rPr lang="en-US" sz="2000" dirty="0" err="1" smtClean="0"/>
              <a:t>granuloma</a:t>
            </a:r>
            <a:endParaRPr lang="en-US" sz="2000" dirty="0" smtClean="0"/>
          </a:p>
          <a:p>
            <a:r>
              <a:rPr lang="en-US" sz="2000" dirty="0" smtClean="0"/>
              <a:t>• Antigen </a:t>
            </a:r>
            <a:r>
              <a:rPr lang="en-US" sz="2000" dirty="0" smtClean="0"/>
              <a:t>load held steady over time</a:t>
            </a:r>
            <a:endParaRPr lang="en-US" sz="2000" dirty="0" smtClean="0"/>
          </a:p>
          <a:p>
            <a:r>
              <a:rPr lang="en-US" sz="2000" dirty="0" smtClean="0"/>
              <a:t>• </a:t>
            </a:r>
            <a:r>
              <a:rPr lang="en-US" sz="2000" dirty="0" smtClean="0"/>
              <a:t>Easy </a:t>
            </a:r>
            <a:r>
              <a:rPr lang="en-US" sz="2000" dirty="0" smtClean="0"/>
              <a:t>to extract </a:t>
            </a:r>
            <a:r>
              <a:rPr lang="en-US" sz="2000" dirty="0" err="1" smtClean="0"/>
              <a:t>granuloma</a:t>
            </a:r>
            <a:r>
              <a:rPr lang="en-US" sz="2000" dirty="0" smtClean="0"/>
              <a:t> and obtain cells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706379" y="5415926"/>
            <a:ext cx="634871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-Mice </a:t>
            </a:r>
            <a:r>
              <a:rPr lang="en-US" sz="2000" dirty="0" smtClean="0"/>
              <a:t>are genetically identical—results are easily replicated </a:t>
            </a:r>
            <a:endParaRPr lang="en-US" sz="2000" dirty="0" smtClean="0"/>
          </a:p>
          <a:p>
            <a:r>
              <a:rPr lang="en-US" sz="2000" dirty="0" smtClean="0"/>
              <a:t>-Mouse </a:t>
            </a:r>
            <a:r>
              <a:rPr lang="en-US" sz="2000" dirty="0" smtClean="0"/>
              <a:t>can be manipulated</a:t>
            </a:r>
            <a:r>
              <a:rPr lang="en-US" sz="2000" dirty="0" smtClean="0"/>
              <a:t> at a detailed level </a:t>
            </a:r>
          </a:p>
          <a:p>
            <a:r>
              <a:rPr lang="en-US" sz="2000" dirty="0" smtClean="0"/>
              <a:t>	</a:t>
            </a:r>
            <a:r>
              <a:rPr lang="en-US" sz="2000" dirty="0" smtClean="0"/>
              <a:t>(</a:t>
            </a:r>
            <a:r>
              <a:rPr lang="en-US" sz="2000" dirty="0" smtClean="0"/>
              <a:t>genetic, antibodies for neutralization, depletion)</a:t>
            </a:r>
            <a:endParaRPr lang="en-US" sz="2000" dirty="0" smtClean="0"/>
          </a:p>
          <a:p>
            <a:r>
              <a:rPr lang="en-US" sz="2000" dirty="0" smtClean="0"/>
              <a:t>-Obtain </a:t>
            </a:r>
            <a:r>
              <a:rPr lang="en-US" sz="2000" dirty="0" smtClean="0"/>
              <a:t>more mechanistic data than in NHP 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205968" y="2442258"/>
            <a:ext cx="243370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Murine</a:t>
            </a:r>
            <a:r>
              <a:rPr lang="en-US" dirty="0" smtClean="0"/>
              <a:t> </a:t>
            </a:r>
            <a:r>
              <a:rPr lang="en-US" dirty="0" err="1" smtClean="0"/>
              <a:t>M.tb</a:t>
            </a:r>
            <a:r>
              <a:rPr lang="en-US" dirty="0" smtClean="0"/>
              <a:t> </a:t>
            </a:r>
            <a:r>
              <a:rPr lang="en-US" dirty="0" err="1" smtClean="0"/>
              <a:t>granuloma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207979" y="119290"/>
            <a:ext cx="4071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0000FF"/>
                </a:solidFill>
              </a:rPr>
              <a:t>Murine</a:t>
            </a:r>
            <a:r>
              <a:rPr lang="en-US" sz="2400" dirty="0" smtClean="0">
                <a:solidFill>
                  <a:srgbClr val="0000FF"/>
                </a:solidFill>
              </a:rPr>
              <a:t> bead </a:t>
            </a:r>
            <a:r>
              <a:rPr lang="en-US" sz="2400" dirty="0" err="1" smtClean="0">
                <a:solidFill>
                  <a:srgbClr val="0000FF"/>
                </a:solidFill>
              </a:rPr>
              <a:t>granuloma</a:t>
            </a:r>
            <a:r>
              <a:rPr lang="en-US" sz="2400" dirty="0" smtClean="0">
                <a:solidFill>
                  <a:srgbClr val="0000FF"/>
                </a:solidFill>
              </a:rPr>
              <a:t> model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954063" y="6488668"/>
            <a:ext cx="1189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Kunkel Lab</a:t>
            </a:r>
            <a:endParaRPr lang="en-U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1046" y="1377267"/>
            <a:ext cx="8408085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Combination of models to obtain data for constructing models</a:t>
            </a:r>
          </a:p>
          <a:p>
            <a:endParaRPr lang="en-US" sz="2400" dirty="0" smtClean="0"/>
          </a:p>
          <a:p>
            <a:r>
              <a:rPr lang="en-US" sz="2400" dirty="0" smtClean="0"/>
              <a:t>Dynamic and detailed data on </a:t>
            </a:r>
            <a:r>
              <a:rPr lang="en-US" sz="2400" dirty="0" err="1" smtClean="0"/>
              <a:t>granuloma</a:t>
            </a:r>
            <a:r>
              <a:rPr lang="en-US" sz="2400" dirty="0" smtClean="0"/>
              <a:t> formation and </a:t>
            </a:r>
            <a:r>
              <a:rPr lang="en-US" sz="2400" dirty="0" smtClean="0"/>
              <a:t>reactivation in multiple organs and multiple sites in tissue</a:t>
            </a:r>
          </a:p>
          <a:p>
            <a:endParaRPr lang="en-US" sz="2400" dirty="0" smtClean="0"/>
          </a:p>
          <a:p>
            <a:r>
              <a:rPr lang="en-US" sz="2400" dirty="0" smtClean="0"/>
              <a:t>Obtain </a:t>
            </a:r>
            <a:r>
              <a:rPr lang="en-US" sz="2400" dirty="0" err="1" smtClean="0"/>
              <a:t>granulomas</a:t>
            </a:r>
            <a:r>
              <a:rPr lang="en-US" sz="2400" dirty="0" smtClean="0"/>
              <a:t> for detailed characterization (cells, cytokines)</a:t>
            </a:r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Manipulation of mouse and non-human primate to identify important factors</a:t>
            </a:r>
          </a:p>
          <a:p>
            <a:endParaRPr lang="en-US" sz="2400" dirty="0" smtClean="0"/>
          </a:p>
          <a:p>
            <a:r>
              <a:rPr lang="en-US" sz="2400" dirty="0" smtClean="0"/>
              <a:t>Use models to explore potential functions of identified factors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1136385" y="601555"/>
            <a:ext cx="72427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Uses of in vivo data in model construction and validation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49" name="Picture 12" descr="je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584700"/>
            <a:ext cx="2166938" cy="226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38" name="Picture 3" descr="jobik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0"/>
            <a:ext cx="2662238" cy="309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39" name="Picture 2" descr="tobb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9538" y="2857500"/>
            <a:ext cx="2120900" cy="212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0" name="Picture 3" descr="angie and amy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3509963" cy="214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1" name="Picture 4" descr="collin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2217738"/>
            <a:ext cx="2057400" cy="236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2" name="Picture 5" descr="yao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795463" y="2217737"/>
            <a:ext cx="1714500" cy="2606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4" name="Picture 7" descr="mark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152775" y="0"/>
            <a:ext cx="1587500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5" name="Picture 8" descr="jaime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858000" y="4648200"/>
            <a:ext cx="2286000" cy="218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6" name="Picture 9" descr="carolyn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310438" y="-38100"/>
            <a:ext cx="1833562" cy="1755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7" name="Picture 10" descr="paul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461000" y="4978400"/>
            <a:ext cx="1778000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53" name="TextBox 16"/>
          <p:cNvSpPr txBox="1">
            <a:spLocks noChangeArrowheads="1"/>
          </p:cNvSpPr>
          <p:nvPr/>
        </p:nvSpPr>
        <p:spPr bwMode="auto">
          <a:xfrm>
            <a:off x="7239000" y="1218208"/>
            <a:ext cx="1955020" cy="92333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Melanie </a:t>
            </a:r>
            <a:r>
              <a:rPr lang="en-US" dirty="0"/>
              <a:t>O’Malley</a:t>
            </a:r>
            <a:endParaRPr lang="en-US" dirty="0" smtClean="0"/>
          </a:p>
          <a:p>
            <a:r>
              <a:rPr lang="en-US" dirty="0" smtClean="0"/>
              <a:t>Kelly </a:t>
            </a:r>
            <a:r>
              <a:rPr lang="en-US" dirty="0"/>
              <a:t>Wyatt</a:t>
            </a:r>
            <a:endParaRPr lang="en-US" dirty="0" smtClean="0"/>
          </a:p>
          <a:p>
            <a:r>
              <a:rPr lang="en-US" dirty="0" smtClean="0"/>
              <a:t>Cathy </a:t>
            </a:r>
            <a:r>
              <a:rPr lang="en-US" dirty="0"/>
              <a:t>Cochran</a:t>
            </a:r>
          </a:p>
        </p:txBody>
      </p:sp>
      <p:sp>
        <p:nvSpPr>
          <p:cNvPr id="91155" name="TextBox 18"/>
          <p:cNvSpPr txBox="1">
            <a:spLocks noChangeArrowheads="1"/>
          </p:cNvSpPr>
          <p:nvPr/>
        </p:nvSpPr>
        <p:spPr bwMode="auto">
          <a:xfrm>
            <a:off x="152400" y="4284663"/>
            <a:ext cx="1544638" cy="3683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Collin Diedrich</a:t>
            </a:r>
          </a:p>
        </p:txBody>
      </p:sp>
      <p:sp>
        <p:nvSpPr>
          <p:cNvPr id="91156" name="TextBox 19"/>
          <p:cNvSpPr txBox="1">
            <a:spLocks noChangeArrowheads="1"/>
          </p:cNvSpPr>
          <p:nvPr/>
        </p:nvSpPr>
        <p:spPr bwMode="auto">
          <a:xfrm>
            <a:off x="7467600" y="6477000"/>
            <a:ext cx="1676400" cy="3698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/>
              <a:t>Jaime </a:t>
            </a:r>
            <a:r>
              <a:rPr lang="en-US" dirty="0" err="1"/>
              <a:t>Tomko</a:t>
            </a:r>
            <a:endParaRPr lang="en-US" dirty="0"/>
          </a:p>
        </p:txBody>
      </p:sp>
      <p:sp>
        <p:nvSpPr>
          <p:cNvPr id="91157" name="TextBox 20"/>
          <p:cNvSpPr txBox="1">
            <a:spLocks noChangeArrowheads="1"/>
          </p:cNvSpPr>
          <p:nvPr/>
        </p:nvSpPr>
        <p:spPr bwMode="auto">
          <a:xfrm>
            <a:off x="1795463" y="1797050"/>
            <a:ext cx="1235075" cy="3683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Amy Myers</a:t>
            </a:r>
          </a:p>
        </p:txBody>
      </p:sp>
      <p:sp>
        <p:nvSpPr>
          <p:cNvPr id="91159" name="TextBox 22"/>
          <p:cNvSpPr txBox="1">
            <a:spLocks noChangeArrowheads="1"/>
          </p:cNvSpPr>
          <p:nvPr/>
        </p:nvSpPr>
        <p:spPr bwMode="auto">
          <a:xfrm>
            <a:off x="5581650" y="6450013"/>
            <a:ext cx="1746250" cy="3693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/>
              <a:t>Paul Johnston</a:t>
            </a:r>
          </a:p>
        </p:txBody>
      </p:sp>
      <p:sp>
        <p:nvSpPr>
          <p:cNvPr id="91160" name="TextBox 23"/>
          <p:cNvSpPr txBox="1">
            <a:spLocks noChangeArrowheads="1"/>
          </p:cNvSpPr>
          <p:nvPr/>
        </p:nvSpPr>
        <p:spPr bwMode="auto">
          <a:xfrm>
            <a:off x="152400" y="6477000"/>
            <a:ext cx="1079500" cy="3698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/>
              <a:t>Jen Kerr</a:t>
            </a:r>
          </a:p>
        </p:txBody>
      </p:sp>
      <p:sp>
        <p:nvSpPr>
          <p:cNvPr id="91161" name="TextBox 24"/>
          <p:cNvSpPr txBox="1">
            <a:spLocks noChangeArrowheads="1"/>
          </p:cNvSpPr>
          <p:nvPr/>
        </p:nvSpPr>
        <p:spPr bwMode="auto">
          <a:xfrm>
            <a:off x="6896100" y="-65088"/>
            <a:ext cx="1585913" cy="3698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Carolyn Bigbee</a:t>
            </a:r>
          </a:p>
        </p:txBody>
      </p:sp>
      <p:sp>
        <p:nvSpPr>
          <p:cNvPr id="91163" name="TextBox 26"/>
          <p:cNvSpPr txBox="1">
            <a:spLocks noChangeArrowheads="1"/>
          </p:cNvSpPr>
          <p:nvPr/>
        </p:nvSpPr>
        <p:spPr bwMode="auto">
          <a:xfrm>
            <a:off x="152400" y="1854200"/>
            <a:ext cx="1473200" cy="3698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/>
              <a:t>Angie Green</a:t>
            </a:r>
          </a:p>
        </p:txBody>
      </p:sp>
      <p:sp>
        <p:nvSpPr>
          <p:cNvPr id="91164" name="TextBox 27"/>
          <p:cNvSpPr txBox="1">
            <a:spLocks noChangeArrowheads="1"/>
          </p:cNvSpPr>
          <p:nvPr/>
        </p:nvSpPr>
        <p:spPr bwMode="auto">
          <a:xfrm>
            <a:off x="1795464" y="4234934"/>
            <a:ext cx="1581150" cy="3693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 err="1" smtClean="0"/>
              <a:t>Jia</a:t>
            </a:r>
            <a:r>
              <a:rPr lang="en-US" dirty="0" smtClean="0"/>
              <a:t> Yao </a:t>
            </a:r>
            <a:r>
              <a:rPr lang="en-US" dirty="0" err="1"/>
              <a:t>Phuah</a:t>
            </a:r>
            <a:endParaRPr lang="en-US" dirty="0"/>
          </a:p>
        </p:txBody>
      </p:sp>
      <p:pic>
        <p:nvPicPr>
          <p:cNvPr id="31" name="Picture 30" descr="ling2.jp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00400" y="1489076"/>
            <a:ext cx="2298264" cy="2209800"/>
          </a:xfrm>
          <a:prstGeom prst="rect">
            <a:avLst/>
          </a:prstGeom>
        </p:spPr>
      </p:pic>
      <p:sp>
        <p:nvSpPr>
          <p:cNvPr id="91152" name="TextBox 15"/>
          <p:cNvSpPr txBox="1">
            <a:spLocks noChangeArrowheads="1"/>
          </p:cNvSpPr>
          <p:nvPr/>
        </p:nvSpPr>
        <p:spPr bwMode="auto">
          <a:xfrm>
            <a:off x="2870993" y="2224088"/>
            <a:ext cx="887413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Ling Lin</a:t>
            </a:r>
          </a:p>
        </p:txBody>
      </p:sp>
      <p:pic>
        <p:nvPicPr>
          <p:cNvPr id="91150" name="Picture 13" descr="lekneitah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505200" y="3276600"/>
            <a:ext cx="1693863" cy="1739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58" name="TextBox 21"/>
          <p:cNvSpPr txBox="1">
            <a:spLocks noChangeArrowheads="1"/>
          </p:cNvSpPr>
          <p:nvPr/>
        </p:nvSpPr>
        <p:spPr bwMode="auto">
          <a:xfrm>
            <a:off x="3140074" y="1346200"/>
            <a:ext cx="1685925" cy="3698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/>
              <a:t>Mark Rodgers</a:t>
            </a:r>
          </a:p>
        </p:txBody>
      </p:sp>
      <p:pic>
        <p:nvPicPr>
          <p:cNvPr id="32" name="Picture 31" descr="chuck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95464" y="4724400"/>
            <a:ext cx="2235252" cy="2120248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1795464" y="6477000"/>
            <a:ext cx="1453568" cy="369332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Chuck </a:t>
            </a:r>
            <a:r>
              <a:rPr lang="en-US" dirty="0" err="1" smtClean="0"/>
              <a:t>Scanga</a:t>
            </a:r>
            <a:endParaRPr lang="en-US" dirty="0" smtClean="0"/>
          </a:p>
        </p:txBody>
      </p:sp>
      <p:pic>
        <p:nvPicPr>
          <p:cNvPr id="34" name="Picture 33" descr="dan.jp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50029" y="3225800"/>
            <a:ext cx="1793971" cy="187960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7467600" y="4723845"/>
            <a:ext cx="1374107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Dan Fillmore</a:t>
            </a:r>
            <a:endParaRPr lang="en-US" dirty="0"/>
          </a:p>
        </p:txBody>
      </p:sp>
      <p:pic>
        <p:nvPicPr>
          <p:cNvPr id="36" name="Picture 35" descr="jim.jp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6200000">
            <a:off x="6954205" y="2224921"/>
            <a:ext cx="1184074" cy="1071683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8077200" y="2706469"/>
            <a:ext cx="1200531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Jim Frye</a:t>
            </a:r>
          </a:p>
          <a:p>
            <a:r>
              <a:rPr lang="en-US" dirty="0" err="1" smtClean="0"/>
              <a:t>Olabisi</a:t>
            </a:r>
            <a:r>
              <a:rPr lang="en-US" dirty="0" smtClean="0"/>
              <a:t> </a:t>
            </a:r>
            <a:r>
              <a:rPr lang="en-US" dirty="0" err="1" smtClean="0"/>
              <a:t>Ojo</a:t>
            </a:r>
            <a:endParaRPr lang="en-US" dirty="0"/>
          </a:p>
        </p:txBody>
      </p:sp>
      <p:pic>
        <p:nvPicPr>
          <p:cNvPr id="91151" name="Picture 14" descr="josh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3886200" y="4590476"/>
            <a:ext cx="1771650" cy="2254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65" name="TextBox 28"/>
          <p:cNvSpPr txBox="1">
            <a:spLocks noChangeArrowheads="1"/>
          </p:cNvSpPr>
          <p:nvPr/>
        </p:nvSpPr>
        <p:spPr bwMode="auto">
          <a:xfrm>
            <a:off x="3152775" y="4468297"/>
            <a:ext cx="1993900" cy="3693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 err="1"/>
              <a:t>Le’Kneitah</a:t>
            </a:r>
            <a:r>
              <a:rPr lang="en-US" dirty="0"/>
              <a:t> Smith</a:t>
            </a:r>
          </a:p>
        </p:txBody>
      </p:sp>
      <p:sp>
        <p:nvSpPr>
          <p:cNvPr id="91154" name="TextBox 17"/>
          <p:cNvSpPr txBox="1">
            <a:spLocks noChangeArrowheads="1"/>
          </p:cNvSpPr>
          <p:nvPr/>
        </p:nvSpPr>
        <p:spPr bwMode="auto">
          <a:xfrm>
            <a:off x="3991768" y="6265069"/>
            <a:ext cx="1312863" cy="3698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Josh </a:t>
            </a:r>
            <a:r>
              <a:rPr lang="en-US" dirty="0" err="1"/>
              <a:t>Mattila</a:t>
            </a:r>
            <a:endParaRPr lang="en-US" dirty="0"/>
          </a:p>
        </p:txBody>
      </p:sp>
      <p:sp>
        <p:nvSpPr>
          <p:cNvPr id="91166" name="TextBox 29"/>
          <p:cNvSpPr txBox="1">
            <a:spLocks noChangeArrowheads="1"/>
          </p:cNvSpPr>
          <p:nvPr/>
        </p:nvSpPr>
        <p:spPr bwMode="auto">
          <a:xfrm>
            <a:off x="5346700" y="4419600"/>
            <a:ext cx="2428875" cy="3698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/>
              <a:t>Thorbjorg Einarsdottir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825999" y="0"/>
            <a:ext cx="159197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Flynn Lab 2009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3" name="Text Box 3"/>
          <p:cNvSpPr txBox="1">
            <a:spLocks noChangeArrowheads="1"/>
          </p:cNvSpPr>
          <p:nvPr/>
        </p:nvSpPr>
        <p:spPr bwMode="auto">
          <a:xfrm>
            <a:off x="4129379" y="4672568"/>
            <a:ext cx="4481065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NIH/</a:t>
            </a:r>
            <a:r>
              <a:rPr lang="en-US" sz="2400" dirty="0" smtClean="0">
                <a:solidFill>
                  <a:srgbClr val="FF0000"/>
                </a:solidFill>
              </a:rPr>
              <a:t>NIAID (R33), </a:t>
            </a:r>
            <a:r>
              <a:rPr lang="en-US" sz="2400" dirty="0">
                <a:solidFill>
                  <a:srgbClr val="FF0000"/>
                </a:solidFill>
              </a:rPr>
              <a:t>NIH/</a:t>
            </a:r>
            <a:r>
              <a:rPr lang="en-US" sz="2400" dirty="0" smtClean="0">
                <a:solidFill>
                  <a:srgbClr val="FF0000"/>
                </a:solidFill>
              </a:rPr>
              <a:t>NHLBI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Bill </a:t>
            </a:r>
            <a:r>
              <a:rPr lang="en-US" sz="2400" dirty="0">
                <a:solidFill>
                  <a:srgbClr val="FF0000"/>
                </a:solidFill>
              </a:rPr>
              <a:t>and Melinda Gates </a:t>
            </a:r>
            <a:r>
              <a:rPr lang="en-US" sz="2400" dirty="0" smtClean="0">
                <a:solidFill>
                  <a:srgbClr val="FF0000"/>
                </a:solidFill>
              </a:rPr>
              <a:t>Foundation</a:t>
            </a:r>
          </a:p>
          <a:p>
            <a:r>
              <a:rPr lang="en-US" sz="2400" dirty="0" err="1" smtClean="0">
                <a:solidFill>
                  <a:srgbClr val="FF0000"/>
                </a:solidFill>
              </a:rPr>
              <a:t>Wellcome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Trust</a:t>
            </a:r>
            <a:endParaRPr lang="en-US" sz="2400" dirty="0" smtClean="0">
              <a:solidFill>
                <a:srgbClr val="FF0000"/>
              </a:solidFill>
            </a:endParaRPr>
          </a:p>
        </p:txBody>
      </p:sp>
      <p:sp>
        <p:nvSpPr>
          <p:cNvPr id="92165" name="Rectangle 6"/>
          <p:cNvSpPr>
            <a:spLocks noChangeArrowheads="1"/>
          </p:cNvSpPr>
          <p:nvPr/>
        </p:nvSpPr>
        <p:spPr bwMode="auto">
          <a:xfrm>
            <a:off x="6816725" y="177800"/>
            <a:ext cx="1404938" cy="20081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92167" name="Text Box 8"/>
          <p:cNvSpPr txBox="1">
            <a:spLocks noChangeArrowheads="1"/>
          </p:cNvSpPr>
          <p:nvPr/>
        </p:nvSpPr>
        <p:spPr bwMode="auto">
          <a:xfrm>
            <a:off x="381000" y="2826543"/>
            <a:ext cx="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 dirty="0"/>
          </a:p>
        </p:txBody>
      </p:sp>
      <p:sp>
        <p:nvSpPr>
          <p:cNvPr id="92170" name="Text Box 11"/>
          <p:cNvSpPr txBox="1">
            <a:spLocks noChangeArrowheads="1"/>
          </p:cNvSpPr>
          <p:nvPr/>
        </p:nvSpPr>
        <p:spPr bwMode="auto">
          <a:xfrm>
            <a:off x="4595757" y="4313072"/>
            <a:ext cx="15732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ea typeface="ＭＳ Ｐゴシック" pitchFamily="-108" charset="-128"/>
                <a:cs typeface="ＭＳ Ｐゴシック" pitchFamily="-108" charset="-128"/>
              </a:rPr>
              <a:t>FUNDING</a:t>
            </a:r>
          </a:p>
        </p:txBody>
      </p:sp>
      <p:pic>
        <p:nvPicPr>
          <p:cNvPr id="92171" name="Picture 12" descr="e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04151" y="965578"/>
            <a:ext cx="2517775" cy="274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72" name="Text Box 13"/>
          <p:cNvSpPr txBox="1">
            <a:spLocks noChangeArrowheads="1"/>
          </p:cNvSpPr>
          <p:nvPr/>
        </p:nvSpPr>
        <p:spPr bwMode="auto">
          <a:xfrm>
            <a:off x="291878" y="909310"/>
            <a:ext cx="467282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rgbClr val="FF05CE"/>
                </a:solidFill>
              </a:rPr>
              <a:t>University of Pittsburgh School of Medicine</a:t>
            </a:r>
            <a:endParaRPr lang="en-US" sz="2000" dirty="0" smtClean="0"/>
          </a:p>
          <a:p>
            <a:r>
              <a:rPr lang="en-US" sz="2000" dirty="0" smtClean="0">
                <a:solidFill>
                  <a:srgbClr val="0000FF"/>
                </a:solidFill>
              </a:rPr>
              <a:t>Brian </a:t>
            </a:r>
            <a:r>
              <a:rPr lang="en-US" sz="2000" dirty="0" err="1" smtClean="0">
                <a:solidFill>
                  <a:srgbClr val="0000FF"/>
                </a:solidFill>
              </a:rPr>
              <a:t>Lopresti</a:t>
            </a:r>
            <a:endParaRPr lang="en-US" sz="2000" dirty="0" smtClean="0">
              <a:solidFill>
                <a:srgbClr val="0000FF"/>
              </a:solidFill>
            </a:endParaRPr>
          </a:p>
          <a:p>
            <a:r>
              <a:rPr lang="en-US" sz="2000" dirty="0" smtClean="0">
                <a:solidFill>
                  <a:srgbClr val="0000FF"/>
                </a:solidFill>
              </a:rPr>
              <a:t>Chris Janssen</a:t>
            </a:r>
          </a:p>
        </p:txBody>
      </p:sp>
      <p:sp>
        <p:nvSpPr>
          <p:cNvPr id="92176" name="TextBox 17"/>
          <p:cNvSpPr txBox="1">
            <a:spLocks noChangeArrowheads="1"/>
          </p:cNvSpPr>
          <p:nvPr/>
        </p:nvSpPr>
        <p:spPr bwMode="auto">
          <a:xfrm>
            <a:off x="3221955" y="177800"/>
            <a:ext cx="275129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 dirty="0"/>
              <a:t>COLLABORATORS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334000" y="1346537"/>
            <a:ext cx="372028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Douglas Young (Imperial College)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Clifton Barry III, NIH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Robert Wilkinson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Members of the GC11 consortium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34000" y="2663636"/>
            <a:ext cx="2402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Keith </a:t>
            </a:r>
            <a:r>
              <a:rPr lang="en-US" dirty="0" err="1" smtClean="0"/>
              <a:t>Reimann</a:t>
            </a:r>
            <a:r>
              <a:rPr lang="en-US" dirty="0" smtClean="0"/>
              <a:t>, Harvard</a:t>
            </a:r>
            <a:endParaRPr lang="en-US" dirty="0"/>
          </a:p>
        </p:txBody>
      </p:sp>
      <p:pic>
        <p:nvPicPr>
          <p:cNvPr id="17" name="Picture 16" descr="eoin pictur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32" y="1933971"/>
            <a:ext cx="1755462" cy="1785144"/>
          </a:xfrm>
          <a:prstGeom prst="rect">
            <a:avLst/>
          </a:prstGeom>
        </p:spPr>
      </p:pic>
      <p:pic>
        <p:nvPicPr>
          <p:cNvPr id="18" name="Picture 17" descr="DSCN0546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5645" y="2233595"/>
            <a:ext cx="1274990" cy="207947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81000" y="3493623"/>
            <a:ext cx="129464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 err="1" smtClean="0"/>
              <a:t>Eoin</a:t>
            </a:r>
            <a:r>
              <a:rPr lang="en-US" dirty="0" smtClean="0"/>
              <a:t> Carney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664648" y="3217634"/>
            <a:ext cx="9294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Ed Klein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556265" y="4313072"/>
            <a:ext cx="16656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Teresa Coleman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91878" y="5058691"/>
            <a:ext cx="297900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University of Michigan</a:t>
            </a:r>
          </a:p>
          <a:p>
            <a:r>
              <a:rPr lang="en-US" sz="2400" dirty="0" err="1" smtClean="0"/>
              <a:t>Kirschner</a:t>
            </a:r>
            <a:r>
              <a:rPr lang="en-US" sz="2400" dirty="0" smtClean="0"/>
              <a:t> Lab</a:t>
            </a:r>
          </a:p>
          <a:p>
            <a:r>
              <a:rPr lang="en-US" sz="2400" dirty="0" err="1" smtClean="0"/>
              <a:t>Linderman</a:t>
            </a:r>
            <a:r>
              <a:rPr lang="en-US" sz="2400" dirty="0" smtClean="0"/>
              <a:t> Lab</a:t>
            </a:r>
          </a:p>
          <a:p>
            <a:r>
              <a:rPr lang="en-US" sz="2400" dirty="0" smtClean="0"/>
              <a:t>Kunkel Lab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2943225" y="279400"/>
            <a:ext cx="3551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3000FF"/>
                </a:solidFill>
                <a:latin typeface="Comic Sans MS" pitchFamily="-112" charset="0"/>
              </a:rPr>
              <a:t>Tuberculosis in humans</a:t>
            </a:r>
            <a:endParaRPr lang="en-US">
              <a:solidFill>
                <a:srgbClr val="3000FF"/>
              </a:solidFill>
              <a:latin typeface="Comic Sans MS" pitchFamily="-112" charset="0"/>
            </a:endParaRPr>
          </a:p>
        </p:txBody>
      </p:sp>
      <p:sp>
        <p:nvSpPr>
          <p:cNvPr id="24579" name="Oval 3"/>
          <p:cNvSpPr>
            <a:spLocks noChangeArrowheads="1"/>
          </p:cNvSpPr>
          <p:nvPr/>
        </p:nvSpPr>
        <p:spPr bwMode="auto">
          <a:xfrm>
            <a:off x="508000" y="1328738"/>
            <a:ext cx="660400" cy="7112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80" name="Line 4"/>
          <p:cNvSpPr>
            <a:spLocks noChangeShapeType="1"/>
          </p:cNvSpPr>
          <p:nvPr/>
        </p:nvSpPr>
        <p:spPr bwMode="auto">
          <a:xfrm>
            <a:off x="838200" y="2106613"/>
            <a:ext cx="1588" cy="13589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81" name="Line 5"/>
          <p:cNvSpPr>
            <a:spLocks noChangeShapeType="1"/>
          </p:cNvSpPr>
          <p:nvPr/>
        </p:nvSpPr>
        <p:spPr bwMode="auto">
          <a:xfrm>
            <a:off x="838200" y="3414713"/>
            <a:ext cx="419100" cy="7493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82" name="Line 6"/>
          <p:cNvSpPr>
            <a:spLocks noChangeShapeType="1"/>
          </p:cNvSpPr>
          <p:nvPr/>
        </p:nvSpPr>
        <p:spPr bwMode="auto">
          <a:xfrm flipH="1">
            <a:off x="838200" y="2322513"/>
            <a:ext cx="317500" cy="2413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83" name="Line 7"/>
          <p:cNvSpPr>
            <a:spLocks noChangeShapeType="1"/>
          </p:cNvSpPr>
          <p:nvPr/>
        </p:nvSpPr>
        <p:spPr bwMode="auto">
          <a:xfrm>
            <a:off x="850900" y="2576513"/>
            <a:ext cx="355600" cy="1143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84" name="Line 8"/>
          <p:cNvSpPr>
            <a:spLocks noChangeShapeType="1"/>
          </p:cNvSpPr>
          <p:nvPr/>
        </p:nvSpPr>
        <p:spPr bwMode="auto">
          <a:xfrm>
            <a:off x="825500" y="3440113"/>
            <a:ext cx="1588" cy="7493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85" name="Freeform 9"/>
          <p:cNvSpPr>
            <a:spLocks/>
          </p:cNvSpPr>
          <p:nvPr/>
        </p:nvSpPr>
        <p:spPr bwMode="auto">
          <a:xfrm>
            <a:off x="1117600" y="1789113"/>
            <a:ext cx="38100" cy="101600"/>
          </a:xfrm>
          <a:custGeom>
            <a:avLst/>
            <a:gdLst>
              <a:gd name="T0" fmla="*/ 24 w 24"/>
              <a:gd name="T1" fmla="*/ 0 h 64"/>
              <a:gd name="T2" fmla="*/ 24 w 24"/>
              <a:gd name="T3" fmla="*/ 0 h 64"/>
              <a:gd name="T4" fmla="*/ 24 w 24"/>
              <a:gd name="T5" fmla="*/ 8 h 64"/>
              <a:gd name="T6" fmla="*/ 24 w 24"/>
              <a:gd name="T7" fmla="*/ 8 h 64"/>
              <a:gd name="T8" fmla="*/ 24 w 24"/>
              <a:gd name="T9" fmla="*/ 16 h 64"/>
              <a:gd name="T10" fmla="*/ 24 w 24"/>
              <a:gd name="T11" fmla="*/ 16 h 64"/>
              <a:gd name="T12" fmla="*/ 24 w 24"/>
              <a:gd name="T13" fmla="*/ 24 h 64"/>
              <a:gd name="T14" fmla="*/ 24 w 24"/>
              <a:gd name="T15" fmla="*/ 24 h 64"/>
              <a:gd name="T16" fmla="*/ 24 w 24"/>
              <a:gd name="T17" fmla="*/ 32 h 64"/>
              <a:gd name="T18" fmla="*/ 24 w 24"/>
              <a:gd name="T19" fmla="*/ 32 h 64"/>
              <a:gd name="T20" fmla="*/ 16 w 24"/>
              <a:gd name="T21" fmla="*/ 32 h 64"/>
              <a:gd name="T22" fmla="*/ 16 w 24"/>
              <a:gd name="T23" fmla="*/ 32 h 64"/>
              <a:gd name="T24" fmla="*/ 16 w 24"/>
              <a:gd name="T25" fmla="*/ 40 h 64"/>
              <a:gd name="T26" fmla="*/ 16 w 24"/>
              <a:gd name="T27" fmla="*/ 40 h 64"/>
              <a:gd name="T28" fmla="*/ 8 w 24"/>
              <a:gd name="T29" fmla="*/ 40 h 64"/>
              <a:gd name="T30" fmla="*/ 8 w 24"/>
              <a:gd name="T31" fmla="*/ 40 h 64"/>
              <a:gd name="T32" fmla="*/ 8 w 24"/>
              <a:gd name="T33" fmla="*/ 48 h 64"/>
              <a:gd name="T34" fmla="*/ 8 w 24"/>
              <a:gd name="T35" fmla="*/ 48 h 64"/>
              <a:gd name="T36" fmla="*/ 8 w 24"/>
              <a:gd name="T37" fmla="*/ 56 h 64"/>
              <a:gd name="T38" fmla="*/ 8 w 24"/>
              <a:gd name="T39" fmla="*/ 56 h 64"/>
              <a:gd name="T40" fmla="*/ 0 w 24"/>
              <a:gd name="T41" fmla="*/ 56 h 64"/>
              <a:gd name="T42" fmla="*/ 0 w 24"/>
              <a:gd name="T43" fmla="*/ 56 h 64"/>
              <a:gd name="T44" fmla="*/ 0 w 24"/>
              <a:gd name="T45" fmla="*/ 64 h 64"/>
              <a:gd name="T46" fmla="*/ 0 w 24"/>
              <a:gd name="T47" fmla="*/ 64 h 64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24"/>
              <a:gd name="T73" fmla="*/ 0 h 64"/>
              <a:gd name="T74" fmla="*/ 24 w 24"/>
              <a:gd name="T75" fmla="*/ 64 h 64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24" h="64">
                <a:moveTo>
                  <a:pt x="24" y="0"/>
                </a:moveTo>
                <a:lnTo>
                  <a:pt x="24" y="0"/>
                </a:lnTo>
                <a:lnTo>
                  <a:pt x="24" y="8"/>
                </a:lnTo>
                <a:lnTo>
                  <a:pt x="24" y="16"/>
                </a:lnTo>
                <a:lnTo>
                  <a:pt x="24" y="24"/>
                </a:lnTo>
                <a:lnTo>
                  <a:pt x="24" y="32"/>
                </a:lnTo>
                <a:lnTo>
                  <a:pt x="16" y="32"/>
                </a:lnTo>
                <a:lnTo>
                  <a:pt x="16" y="40"/>
                </a:lnTo>
                <a:lnTo>
                  <a:pt x="8" y="40"/>
                </a:lnTo>
                <a:lnTo>
                  <a:pt x="8" y="48"/>
                </a:lnTo>
                <a:lnTo>
                  <a:pt x="8" y="56"/>
                </a:lnTo>
                <a:lnTo>
                  <a:pt x="0" y="56"/>
                </a:lnTo>
                <a:lnTo>
                  <a:pt x="0" y="64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86" name="Freeform 10"/>
          <p:cNvSpPr>
            <a:spLocks/>
          </p:cNvSpPr>
          <p:nvPr/>
        </p:nvSpPr>
        <p:spPr bwMode="auto">
          <a:xfrm>
            <a:off x="1117600" y="1789113"/>
            <a:ext cx="38100" cy="101600"/>
          </a:xfrm>
          <a:custGeom>
            <a:avLst/>
            <a:gdLst>
              <a:gd name="T0" fmla="*/ 24 w 24"/>
              <a:gd name="T1" fmla="*/ 0 h 64"/>
              <a:gd name="T2" fmla="*/ 24 w 24"/>
              <a:gd name="T3" fmla="*/ 8 h 64"/>
              <a:gd name="T4" fmla="*/ 24 w 24"/>
              <a:gd name="T5" fmla="*/ 16 h 64"/>
              <a:gd name="T6" fmla="*/ 24 w 24"/>
              <a:gd name="T7" fmla="*/ 24 h 64"/>
              <a:gd name="T8" fmla="*/ 24 w 24"/>
              <a:gd name="T9" fmla="*/ 32 h 64"/>
              <a:gd name="T10" fmla="*/ 16 w 24"/>
              <a:gd name="T11" fmla="*/ 32 h 64"/>
              <a:gd name="T12" fmla="*/ 16 w 24"/>
              <a:gd name="T13" fmla="*/ 40 h 64"/>
              <a:gd name="T14" fmla="*/ 8 w 24"/>
              <a:gd name="T15" fmla="*/ 40 h 64"/>
              <a:gd name="T16" fmla="*/ 8 w 24"/>
              <a:gd name="T17" fmla="*/ 48 h 64"/>
              <a:gd name="T18" fmla="*/ 8 w 24"/>
              <a:gd name="T19" fmla="*/ 56 h 64"/>
              <a:gd name="T20" fmla="*/ 0 w 24"/>
              <a:gd name="T21" fmla="*/ 56 h 64"/>
              <a:gd name="T22" fmla="*/ 0 w 24"/>
              <a:gd name="T23" fmla="*/ 64 h 6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4"/>
              <a:gd name="T37" fmla="*/ 0 h 64"/>
              <a:gd name="T38" fmla="*/ 24 w 24"/>
              <a:gd name="T39" fmla="*/ 64 h 64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4" h="64">
                <a:moveTo>
                  <a:pt x="24" y="0"/>
                </a:moveTo>
                <a:lnTo>
                  <a:pt x="24" y="8"/>
                </a:lnTo>
                <a:lnTo>
                  <a:pt x="24" y="16"/>
                </a:lnTo>
                <a:lnTo>
                  <a:pt x="24" y="24"/>
                </a:lnTo>
                <a:lnTo>
                  <a:pt x="24" y="32"/>
                </a:lnTo>
                <a:lnTo>
                  <a:pt x="16" y="32"/>
                </a:lnTo>
                <a:lnTo>
                  <a:pt x="16" y="40"/>
                </a:lnTo>
                <a:lnTo>
                  <a:pt x="8" y="40"/>
                </a:lnTo>
                <a:lnTo>
                  <a:pt x="8" y="48"/>
                </a:lnTo>
                <a:lnTo>
                  <a:pt x="8" y="56"/>
                </a:lnTo>
                <a:lnTo>
                  <a:pt x="0" y="56"/>
                </a:lnTo>
                <a:lnTo>
                  <a:pt x="0" y="64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87" name="Freeform 11"/>
          <p:cNvSpPr>
            <a:spLocks/>
          </p:cNvSpPr>
          <p:nvPr/>
        </p:nvSpPr>
        <p:spPr bwMode="auto">
          <a:xfrm>
            <a:off x="1117600" y="1776413"/>
            <a:ext cx="50800" cy="114300"/>
          </a:xfrm>
          <a:custGeom>
            <a:avLst/>
            <a:gdLst>
              <a:gd name="T0" fmla="*/ 32 w 32"/>
              <a:gd name="T1" fmla="*/ 0 h 72"/>
              <a:gd name="T2" fmla="*/ 32 w 32"/>
              <a:gd name="T3" fmla="*/ 0 h 72"/>
              <a:gd name="T4" fmla="*/ 24 w 32"/>
              <a:gd name="T5" fmla="*/ 8 h 72"/>
              <a:gd name="T6" fmla="*/ 24 w 32"/>
              <a:gd name="T7" fmla="*/ 8 h 72"/>
              <a:gd name="T8" fmla="*/ 24 w 32"/>
              <a:gd name="T9" fmla="*/ 16 h 72"/>
              <a:gd name="T10" fmla="*/ 24 w 32"/>
              <a:gd name="T11" fmla="*/ 16 h 72"/>
              <a:gd name="T12" fmla="*/ 16 w 32"/>
              <a:gd name="T13" fmla="*/ 16 h 72"/>
              <a:gd name="T14" fmla="*/ 16 w 32"/>
              <a:gd name="T15" fmla="*/ 16 h 72"/>
              <a:gd name="T16" fmla="*/ 8 w 32"/>
              <a:gd name="T17" fmla="*/ 16 h 72"/>
              <a:gd name="T18" fmla="*/ 8 w 32"/>
              <a:gd name="T19" fmla="*/ 16 h 72"/>
              <a:gd name="T20" fmla="*/ 8 w 32"/>
              <a:gd name="T21" fmla="*/ 24 h 72"/>
              <a:gd name="T22" fmla="*/ 8 w 32"/>
              <a:gd name="T23" fmla="*/ 24 h 72"/>
              <a:gd name="T24" fmla="*/ 8 w 32"/>
              <a:gd name="T25" fmla="*/ 32 h 72"/>
              <a:gd name="T26" fmla="*/ 8 w 32"/>
              <a:gd name="T27" fmla="*/ 32 h 72"/>
              <a:gd name="T28" fmla="*/ 0 w 32"/>
              <a:gd name="T29" fmla="*/ 32 h 72"/>
              <a:gd name="T30" fmla="*/ 0 w 32"/>
              <a:gd name="T31" fmla="*/ 32 h 72"/>
              <a:gd name="T32" fmla="*/ 0 w 32"/>
              <a:gd name="T33" fmla="*/ 40 h 72"/>
              <a:gd name="T34" fmla="*/ 0 w 32"/>
              <a:gd name="T35" fmla="*/ 40 h 72"/>
              <a:gd name="T36" fmla="*/ 0 w 32"/>
              <a:gd name="T37" fmla="*/ 48 h 72"/>
              <a:gd name="T38" fmla="*/ 0 w 32"/>
              <a:gd name="T39" fmla="*/ 48 h 72"/>
              <a:gd name="T40" fmla="*/ 8 w 32"/>
              <a:gd name="T41" fmla="*/ 48 h 72"/>
              <a:gd name="T42" fmla="*/ 8 w 32"/>
              <a:gd name="T43" fmla="*/ 48 h 72"/>
              <a:gd name="T44" fmla="*/ 8 w 32"/>
              <a:gd name="T45" fmla="*/ 56 h 72"/>
              <a:gd name="T46" fmla="*/ 8 w 32"/>
              <a:gd name="T47" fmla="*/ 56 h 72"/>
              <a:gd name="T48" fmla="*/ 8 w 32"/>
              <a:gd name="T49" fmla="*/ 64 h 72"/>
              <a:gd name="T50" fmla="*/ 8 w 32"/>
              <a:gd name="T51" fmla="*/ 64 h 72"/>
              <a:gd name="T52" fmla="*/ 8 w 32"/>
              <a:gd name="T53" fmla="*/ 72 h 72"/>
              <a:gd name="T54" fmla="*/ 8 w 32"/>
              <a:gd name="T55" fmla="*/ 72 h 72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32"/>
              <a:gd name="T85" fmla="*/ 0 h 72"/>
              <a:gd name="T86" fmla="*/ 32 w 32"/>
              <a:gd name="T87" fmla="*/ 72 h 72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32" h="72">
                <a:moveTo>
                  <a:pt x="32" y="0"/>
                </a:moveTo>
                <a:lnTo>
                  <a:pt x="32" y="0"/>
                </a:lnTo>
                <a:lnTo>
                  <a:pt x="24" y="8"/>
                </a:lnTo>
                <a:lnTo>
                  <a:pt x="24" y="16"/>
                </a:lnTo>
                <a:lnTo>
                  <a:pt x="16" y="16"/>
                </a:lnTo>
                <a:lnTo>
                  <a:pt x="8" y="16"/>
                </a:lnTo>
                <a:lnTo>
                  <a:pt x="8" y="24"/>
                </a:lnTo>
                <a:lnTo>
                  <a:pt x="8" y="32"/>
                </a:lnTo>
                <a:lnTo>
                  <a:pt x="0" y="32"/>
                </a:lnTo>
                <a:lnTo>
                  <a:pt x="0" y="40"/>
                </a:lnTo>
                <a:lnTo>
                  <a:pt x="0" y="48"/>
                </a:lnTo>
                <a:lnTo>
                  <a:pt x="8" y="48"/>
                </a:lnTo>
                <a:lnTo>
                  <a:pt x="8" y="56"/>
                </a:lnTo>
                <a:lnTo>
                  <a:pt x="8" y="64"/>
                </a:lnTo>
                <a:lnTo>
                  <a:pt x="8" y="72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88" name="Freeform 12"/>
          <p:cNvSpPr>
            <a:spLocks/>
          </p:cNvSpPr>
          <p:nvPr/>
        </p:nvSpPr>
        <p:spPr bwMode="auto">
          <a:xfrm>
            <a:off x="1117600" y="1776413"/>
            <a:ext cx="50800" cy="114300"/>
          </a:xfrm>
          <a:custGeom>
            <a:avLst/>
            <a:gdLst>
              <a:gd name="T0" fmla="*/ 32 w 32"/>
              <a:gd name="T1" fmla="*/ 0 h 72"/>
              <a:gd name="T2" fmla="*/ 24 w 32"/>
              <a:gd name="T3" fmla="*/ 8 h 72"/>
              <a:gd name="T4" fmla="*/ 24 w 32"/>
              <a:gd name="T5" fmla="*/ 16 h 72"/>
              <a:gd name="T6" fmla="*/ 16 w 32"/>
              <a:gd name="T7" fmla="*/ 16 h 72"/>
              <a:gd name="T8" fmla="*/ 8 w 32"/>
              <a:gd name="T9" fmla="*/ 16 h 72"/>
              <a:gd name="T10" fmla="*/ 8 w 32"/>
              <a:gd name="T11" fmla="*/ 24 h 72"/>
              <a:gd name="T12" fmla="*/ 8 w 32"/>
              <a:gd name="T13" fmla="*/ 32 h 72"/>
              <a:gd name="T14" fmla="*/ 0 w 32"/>
              <a:gd name="T15" fmla="*/ 32 h 72"/>
              <a:gd name="T16" fmla="*/ 0 w 32"/>
              <a:gd name="T17" fmla="*/ 40 h 72"/>
              <a:gd name="T18" fmla="*/ 0 w 32"/>
              <a:gd name="T19" fmla="*/ 48 h 72"/>
              <a:gd name="T20" fmla="*/ 8 w 32"/>
              <a:gd name="T21" fmla="*/ 48 h 72"/>
              <a:gd name="T22" fmla="*/ 8 w 32"/>
              <a:gd name="T23" fmla="*/ 56 h 72"/>
              <a:gd name="T24" fmla="*/ 8 w 32"/>
              <a:gd name="T25" fmla="*/ 64 h 72"/>
              <a:gd name="T26" fmla="*/ 8 w 32"/>
              <a:gd name="T27" fmla="*/ 72 h 7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32"/>
              <a:gd name="T43" fmla="*/ 0 h 72"/>
              <a:gd name="T44" fmla="*/ 32 w 32"/>
              <a:gd name="T45" fmla="*/ 72 h 72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32" h="72">
                <a:moveTo>
                  <a:pt x="32" y="0"/>
                </a:moveTo>
                <a:lnTo>
                  <a:pt x="24" y="8"/>
                </a:lnTo>
                <a:lnTo>
                  <a:pt x="24" y="16"/>
                </a:lnTo>
                <a:lnTo>
                  <a:pt x="16" y="16"/>
                </a:lnTo>
                <a:lnTo>
                  <a:pt x="8" y="16"/>
                </a:lnTo>
                <a:lnTo>
                  <a:pt x="8" y="24"/>
                </a:lnTo>
                <a:lnTo>
                  <a:pt x="8" y="32"/>
                </a:lnTo>
                <a:lnTo>
                  <a:pt x="0" y="32"/>
                </a:lnTo>
                <a:lnTo>
                  <a:pt x="0" y="40"/>
                </a:lnTo>
                <a:lnTo>
                  <a:pt x="0" y="48"/>
                </a:lnTo>
                <a:lnTo>
                  <a:pt x="8" y="48"/>
                </a:lnTo>
                <a:lnTo>
                  <a:pt x="8" y="56"/>
                </a:lnTo>
                <a:lnTo>
                  <a:pt x="8" y="64"/>
                </a:lnTo>
                <a:lnTo>
                  <a:pt x="8" y="72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89" name="Freeform 13"/>
          <p:cNvSpPr>
            <a:spLocks/>
          </p:cNvSpPr>
          <p:nvPr/>
        </p:nvSpPr>
        <p:spPr bwMode="auto">
          <a:xfrm>
            <a:off x="1155700" y="1636713"/>
            <a:ext cx="63500" cy="88900"/>
          </a:xfrm>
          <a:custGeom>
            <a:avLst/>
            <a:gdLst>
              <a:gd name="T0" fmla="*/ 0 w 40"/>
              <a:gd name="T1" fmla="*/ 0 h 56"/>
              <a:gd name="T2" fmla="*/ 0 w 40"/>
              <a:gd name="T3" fmla="*/ 0 h 56"/>
              <a:gd name="T4" fmla="*/ 8 w 40"/>
              <a:gd name="T5" fmla="*/ 32 h 56"/>
              <a:gd name="T6" fmla="*/ 8 w 40"/>
              <a:gd name="T7" fmla="*/ 32 h 56"/>
              <a:gd name="T8" fmla="*/ 16 w 40"/>
              <a:gd name="T9" fmla="*/ 32 h 56"/>
              <a:gd name="T10" fmla="*/ 16 w 40"/>
              <a:gd name="T11" fmla="*/ 32 h 56"/>
              <a:gd name="T12" fmla="*/ 24 w 40"/>
              <a:gd name="T13" fmla="*/ 40 h 56"/>
              <a:gd name="T14" fmla="*/ 24 w 40"/>
              <a:gd name="T15" fmla="*/ 40 h 56"/>
              <a:gd name="T16" fmla="*/ 32 w 40"/>
              <a:gd name="T17" fmla="*/ 40 h 56"/>
              <a:gd name="T18" fmla="*/ 32 w 40"/>
              <a:gd name="T19" fmla="*/ 40 h 56"/>
              <a:gd name="T20" fmla="*/ 40 w 40"/>
              <a:gd name="T21" fmla="*/ 48 h 56"/>
              <a:gd name="T22" fmla="*/ 40 w 40"/>
              <a:gd name="T23" fmla="*/ 48 h 56"/>
              <a:gd name="T24" fmla="*/ 32 w 40"/>
              <a:gd name="T25" fmla="*/ 48 h 56"/>
              <a:gd name="T26" fmla="*/ 32 w 40"/>
              <a:gd name="T27" fmla="*/ 48 h 56"/>
              <a:gd name="T28" fmla="*/ 32 w 40"/>
              <a:gd name="T29" fmla="*/ 56 h 56"/>
              <a:gd name="T30" fmla="*/ 32 w 40"/>
              <a:gd name="T31" fmla="*/ 56 h 56"/>
              <a:gd name="T32" fmla="*/ 24 w 40"/>
              <a:gd name="T33" fmla="*/ 56 h 56"/>
              <a:gd name="T34" fmla="*/ 24 w 40"/>
              <a:gd name="T35" fmla="*/ 56 h 5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40"/>
              <a:gd name="T55" fmla="*/ 0 h 56"/>
              <a:gd name="T56" fmla="*/ 40 w 40"/>
              <a:gd name="T57" fmla="*/ 56 h 5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40" h="56">
                <a:moveTo>
                  <a:pt x="0" y="0"/>
                </a:moveTo>
                <a:lnTo>
                  <a:pt x="0" y="0"/>
                </a:lnTo>
                <a:lnTo>
                  <a:pt x="8" y="32"/>
                </a:lnTo>
                <a:lnTo>
                  <a:pt x="16" y="32"/>
                </a:lnTo>
                <a:lnTo>
                  <a:pt x="24" y="40"/>
                </a:lnTo>
                <a:lnTo>
                  <a:pt x="32" y="40"/>
                </a:lnTo>
                <a:lnTo>
                  <a:pt x="40" y="48"/>
                </a:lnTo>
                <a:lnTo>
                  <a:pt x="32" y="48"/>
                </a:lnTo>
                <a:lnTo>
                  <a:pt x="32" y="56"/>
                </a:lnTo>
                <a:lnTo>
                  <a:pt x="24" y="56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90" name="Freeform 14"/>
          <p:cNvSpPr>
            <a:spLocks/>
          </p:cNvSpPr>
          <p:nvPr/>
        </p:nvSpPr>
        <p:spPr bwMode="auto">
          <a:xfrm>
            <a:off x="1155700" y="1636713"/>
            <a:ext cx="63500" cy="88900"/>
          </a:xfrm>
          <a:custGeom>
            <a:avLst/>
            <a:gdLst>
              <a:gd name="T0" fmla="*/ 0 w 40"/>
              <a:gd name="T1" fmla="*/ 0 h 56"/>
              <a:gd name="T2" fmla="*/ 8 w 40"/>
              <a:gd name="T3" fmla="*/ 32 h 56"/>
              <a:gd name="T4" fmla="*/ 16 w 40"/>
              <a:gd name="T5" fmla="*/ 32 h 56"/>
              <a:gd name="T6" fmla="*/ 24 w 40"/>
              <a:gd name="T7" fmla="*/ 40 h 56"/>
              <a:gd name="T8" fmla="*/ 32 w 40"/>
              <a:gd name="T9" fmla="*/ 40 h 56"/>
              <a:gd name="T10" fmla="*/ 40 w 40"/>
              <a:gd name="T11" fmla="*/ 48 h 56"/>
              <a:gd name="T12" fmla="*/ 32 w 40"/>
              <a:gd name="T13" fmla="*/ 48 h 56"/>
              <a:gd name="T14" fmla="*/ 32 w 40"/>
              <a:gd name="T15" fmla="*/ 56 h 56"/>
              <a:gd name="T16" fmla="*/ 24 w 40"/>
              <a:gd name="T17" fmla="*/ 56 h 5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0"/>
              <a:gd name="T28" fmla="*/ 0 h 56"/>
              <a:gd name="T29" fmla="*/ 40 w 40"/>
              <a:gd name="T30" fmla="*/ 56 h 5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0" h="56">
                <a:moveTo>
                  <a:pt x="0" y="0"/>
                </a:moveTo>
                <a:lnTo>
                  <a:pt x="8" y="32"/>
                </a:lnTo>
                <a:lnTo>
                  <a:pt x="16" y="32"/>
                </a:lnTo>
                <a:lnTo>
                  <a:pt x="24" y="40"/>
                </a:lnTo>
                <a:lnTo>
                  <a:pt x="32" y="40"/>
                </a:lnTo>
                <a:lnTo>
                  <a:pt x="40" y="48"/>
                </a:lnTo>
                <a:lnTo>
                  <a:pt x="32" y="48"/>
                </a:lnTo>
                <a:lnTo>
                  <a:pt x="32" y="56"/>
                </a:lnTo>
                <a:lnTo>
                  <a:pt x="24" y="56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91" name="Freeform 15"/>
          <p:cNvSpPr>
            <a:spLocks/>
          </p:cNvSpPr>
          <p:nvPr/>
        </p:nvSpPr>
        <p:spPr bwMode="auto">
          <a:xfrm>
            <a:off x="914400" y="1547813"/>
            <a:ext cx="101600" cy="12700"/>
          </a:xfrm>
          <a:custGeom>
            <a:avLst/>
            <a:gdLst>
              <a:gd name="T0" fmla="*/ 0 w 64"/>
              <a:gd name="T1" fmla="*/ 0 h 8"/>
              <a:gd name="T2" fmla="*/ 0 w 64"/>
              <a:gd name="T3" fmla="*/ 0 h 8"/>
              <a:gd name="T4" fmla="*/ 8 w 64"/>
              <a:gd name="T5" fmla="*/ 0 h 8"/>
              <a:gd name="T6" fmla="*/ 8 w 64"/>
              <a:gd name="T7" fmla="*/ 0 h 8"/>
              <a:gd name="T8" fmla="*/ 16 w 64"/>
              <a:gd name="T9" fmla="*/ 0 h 8"/>
              <a:gd name="T10" fmla="*/ 16 w 64"/>
              <a:gd name="T11" fmla="*/ 0 h 8"/>
              <a:gd name="T12" fmla="*/ 32 w 64"/>
              <a:gd name="T13" fmla="*/ 0 h 8"/>
              <a:gd name="T14" fmla="*/ 32 w 64"/>
              <a:gd name="T15" fmla="*/ 0 h 8"/>
              <a:gd name="T16" fmla="*/ 48 w 64"/>
              <a:gd name="T17" fmla="*/ 0 h 8"/>
              <a:gd name="T18" fmla="*/ 48 w 64"/>
              <a:gd name="T19" fmla="*/ 0 h 8"/>
              <a:gd name="T20" fmla="*/ 56 w 64"/>
              <a:gd name="T21" fmla="*/ 8 h 8"/>
              <a:gd name="T22" fmla="*/ 56 w 64"/>
              <a:gd name="T23" fmla="*/ 8 h 8"/>
              <a:gd name="T24" fmla="*/ 64 w 64"/>
              <a:gd name="T25" fmla="*/ 8 h 8"/>
              <a:gd name="T26" fmla="*/ 64 w 64"/>
              <a:gd name="T27" fmla="*/ 8 h 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64"/>
              <a:gd name="T43" fmla="*/ 0 h 8"/>
              <a:gd name="T44" fmla="*/ 64 w 64"/>
              <a:gd name="T45" fmla="*/ 8 h 8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64" h="8">
                <a:moveTo>
                  <a:pt x="0" y="0"/>
                </a:moveTo>
                <a:lnTo>
                  <a:pt x="0" y="0"/>
                </a:lnTo>
                <a:lnTo>
                  <a:pt x="8" y="0"/>
                </a:lnTo>
                <a:lnTo>
                  <a:pt x="16" y="0"/>
                </a:lnTo>
                <a:lnTo>
                  <a:pt x="32" y="0"/>
                </a:lnTo>
                <a:lnTo>
                  <a:pt x="48" y="0"/>
                </a:lnTo>
                <a:lnTo>
                  <a:pt x="56" y="8"/>
                </a:lnTo>
                <a:lnTo>
                  <a:pt x="64" y="8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92" name="Freeform 16"/>
          <p:cNvSpPr>
            <a:spLocks/>
          </p:cNvSpPr>
          <p:nvPr/>
        </p:nvSpPr>
        <p:spPr bwMode="auto">
          <a:xfrm>
            <a:off x="914400" y="1547813"/>
            <a:ext cx="101600" cy="12700"/>
          </a:xfrm>
          <a:custGeom>
            <a:avLst/>
            <a:gdLst>
              <a:gd name="T0" fmla="*/ 0 w 64"/>
              <a:gd name="T1" fmla="*/ 0 h 8"/>
              <a:gd name="T2" fmla="*/ 8 w 64"/>
              <a:gd name="T3" fmla="*/ 0 h 8"/>
              <a:gd name="T4" fmla="*/ 16 w 64"/>
              <a:gd name="T5" fmla="*/ 0 h 8"/>
              <a:gd name="T6" fmla="*/ 32 w 64"/>
              <a:gd name="T7" fmla="*/ 0 h 8"/>
              <a:gd name="T8" fmla="*/ 48 w 64"/>
              <a:gd name="T9" fmla="*/ 0 h 8"/>
              <a:gd name="T10" fmla="*/ 56 w 64"/>
              <a:gd name="T11" fmla="*/ 8 h 8"/>
              <a:gd name="T12" fmla="*/ 64 w 64"/>
              <a:gd name="T13" fmla="*/ 8 h 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4"/>
              <a:gd name="T22" fmla="*/ 0 h 8"/>
              <a:gd name="T23" fmla="*/ 64 w 64"/>
              <a:gd name="T24" fmla="*/ 8 h 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4" h="8">
                <a:moveTo>
                  <a:pt x="0" y="0"/>
                </a:moveTo>
                <a:lnTo>
                  <a:pt x="8" y="0"/>
                </a:lnTo>
                <a:lnTo>
                  <a:pt x="16" y="0"/>
                </a:lnTo>
                <a:lnTo>
                  <a:pt x="32" y="0"/>
                </a:lnTo>
                <a:lnTo>
                  <a:pt x="48" y="0"/>
                </a:lnTo>
                <a:lnTo>
                  <a:pt x="56" y="8"/>
                </a:lnTo>
                <a:lnTo>
                  <a:pt x="64" y="8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93" name="Freeform 17"/>
          <p:cNvSpPr>
            <a:spLocks/>
          </p:cNvSpPr>
          <p:nvPr/>
        </p:nvSpPr>
        <p:spPr bwMode="auto">
          <a:xfrm>
            <a:off x="965200" y="1598613"/>
            <a:ext cx="12700" cy="12700"/>
          </a:xfrm>
          <a:custGeom>
            <a:avLst/>
            <a:gdLst>
              <a:gd name="T0" fmla="*/ 8 w 8"/>
              <a:gd name="T1" fmla="*/ 0 h 8"/>
              <a:gd name="T2" fmla="*/ 8 w 8"/>
              <a:gd name="T3" fmla="*/ 0 h 8"/>
              <a:gd name="T4" fmla="*/ 0 w 8"/>
              <a:gd name="T5" fmla="*/ 0 h 8"/>
              <a:gd name="T6" fmla="*/ 0 w 8"/>
              <a:gd name="T7" fmla="*/ 0 h 8"/>
              <a:gd name="T8" fmla="*/ 0 w 8"/>
              <a:gd name="T9" fmla="*/ 8 h 8"/>
              <a:gd name="T10" fmla="*/ 0 w 8"/>
              <a:gd name="T11" fmla="*/ 8 h 8"/>
              <a:gd name="T12" fmla="*/ 8 w 8"/>
              <a:gd name="T13" fmla="*/ 8 h 8"/>
              <a:gd name="T14" fmla="*/ 8 w 8"/>
              <a:gd name="T15" fmla="*/ 8 h 8"/>
              <a:gd name="T16" fmla="*/ 8 w 8"/>
              <a:gd name="T17" fmla="*/ 0 h 8"/>
              <a:gd name="T18" fmla="*/ 8 w 8"/>
              <a:gd name="T19" fmla="*/ 0 h 8"/>
              <a:gd name="T20" fmla="*/ 8 w 8"/>
              <a:gd name="T21" fmla="*/ 8 h 8"/>
              <a:gd name="T22" fmla="*/ 8 w 8"/>
              <a:gd name="T23" fmla="*/ 8 h 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8"/>
              <a:gd name="T37" fmla="*/ 0 h 8"/>
              <a:gd name="T38" fmla="*/ 8 w 8"/>
              <a:gd name="T39" fmla="*/ 8 h 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8" h="8">
                <a:moveTo>
                  <a:pt x="8" y="0"/>
                </a:moveTo>
                <a:lnTo>
                  <a:pt x="8" y="0"/>
                </a:lnTo>
                <a:lnTo>
                  <a:pt x="0" y="0"/>
                </a:lnTo>
                <a:lnTo>
                  <a:pt x="0" y="8"/>
                </a:lnTo>
                <a:lnTo>
                  <a:pt x="8" y="8"/>
                </a:lnTo>
                <a:lnTo>
                  <a:pt x="8" y="0"/>
                </a:lnTo>
                <a:lnTo>
                  <a:pt x="8" y="8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94" name="Freeform 18"/>
          <p:cNvSpPr>
            <a:spLocks/>
          </p:cNvSpPr>
          <p:nvPr/>
        </p:nvSpPr>
        <p:spPr bwMode="auto">
          <a:xfrm>
            <a:off x="965200" y="1598613"/>
            <a:ext cx="12700" cy="12700"/>
          </a:xfrm>
          <a:custGeom>
            <a:avLst/>
            <a:gdLst>
              <a:gd name="T0" fmla="*/ 8 w 8"/>
              <a:gd name="T1" fmla="*/ 0 h 8"/>
              <a:gd name="T2" fmla="*/ 0 w 8"/>
              <a:gd name="T3" fmla="*/ 0 h 8"/>
              <a:gd name="T4" fmla="*/ 0 w 8"/>
              <a:gd name="T5" fmla="*/ 8 h 8"/>
              <a:gd name="T6" fmla="*/ 8 w 8"/>
              <a:gd name="T7" fmla="*/ 8 h 8"/>
              <a:gd name="T8" fmla="*/ 8 w 8"/>
              <a:gd name="T9" fmla="*/ 0 h 8"/>
              <a:gd name="T10" fmla="*/ 8 w 8"/>
              <a:gd name="T11" fmla="*/ 8 h 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8"/>
              <a:gd name="T19" fmla="*/ 0 h 8"/>
              <a:gd name="T20" fmla="*/ 8 w 8"/>
              <a:gd name="T21" fmla="*/ 8 h 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" h="8">
                <a:moveTo>
                  <a:pt x="8" y="0"/>
                </a:moveTo>
                <a:lnTo>
                  <a:pt x="0" y="0"/>
                </a:lnTo>
                <a:lnTo>
                  <a:pt x="0" y="8"/>
                </a:lnTo>
                <a:lnTo>
                  <a:pt x="8" y="8"/>
                </a:lnTo>
                <a:lnTo>
                  <a:pt x="8" y="0"/>
                </a:lnTo>
                <a:lnTo>
                  <a:pt x="8" y="8"/>
                </a:lnTo>
              </a:path>
            </a:pathLst>
          </a:custGeom>
          <a:noFill/>
          <a:ln w="19050">
            <a:solidFill>
              <a:srgbClr val="5D450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95" name="Oval 19"/>
          <p:cNvSpPr>
            <a:spLocks noChangeArrowheads="1"/>
          </p:cNvSpPr>
          <p:nvPr/>
        </p:nvSpPr>
        <p:spPr bwMode="auto">
          <a:xfrm>
            <a:off x="1689100" y="1350963"/>
            <a:ext cx="50800" cy="38100"/>
          </a:xfrm>
          <a:prstGeom prst="ellipse">
            <a:avLst/>
          </a:prstGeom>
          <a:solidFill>
            <a:srgbClr val="FF3300"/>
          </a:solidFill>
          <a:ln w="19050">
            <a:solidFill>
              <a:srgbClr val="FA0308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96" name="Oval 20"/>
          <p:cNvSpPr>
            <a:spLocks noChangeArrowheads="1"/>
          </p:cNvSpPr>
          <p:nvPr/>
        </p:nvSpPr>
        <p:spPr bwMode="auto">
          <a:xfrm>
            <a:off x="1727200" y="1516063"/>
            <a:ext cx="50800" cy="38100"/>
          </a:xfrm>
          <a:prstGeom prst="ellipse">
            <a:avLst/>
          </a:prstGeom>
          <a:solidFill>
            <a:srgbClr val="FF3300"/>
          </a:solidFill>
          <a:ln w="19050">
            <a:solidFill>
              <a:srgbClr val="FA0308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97" name="Oval 21"/>
          <p:cNvSpPr>
            <a:spLocks noChangeArrowheads="1"/>
          </p:cNvSpPr>
          <p:nvPr/>
        </p:nvSpPr>
        <p:spPr bwMode="auto">
          <a:xfrm>
            <a:off x="1562100" y="1490663"/>
            <a:ext cx="50800" cy="38100"/>
          </a:xfrm>
          <a:prstGeom prst="ellipse">
            <a:avLst/>
          </a:prstGeom>
          <a:solidFill>
            <a:srgbClr val="FF3300"/>
          </a:solidFill>
          <a:ln w="19050">
            <a:solidFill>
              <a:srgbClr val="FA0308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98" name="Oval 22"/>
          <p:cNvSpPr>
            <a:spLocks noChangeArrowheads="1"/>
          </p:cNvSpPr>
          <p:nvPr/>
        </p:nvSpPr>
        <p:spPr bwMode="auto">
          <a:xfrm>
            <a:off x="1612900" y="1681163"/>
            <a:ext cx="50800" cy="38100"/>
          </a:xfrm>
          <a:prstGeom prst="ellipse">
            <a:avLst/>
          </a:prstGeom>
          <a:solidFill>
            <a:srgbClr val="FF3300"/>
          </a:solidFill>
          <a:ln w="19050">
            <a:solidFill>
              <a:srgbClr val="FA0308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99" name="Oval 23"/>
          <p:cNvSpPr>
            <a:spLocks noChangeArrowheads="1"/>
          </p:cNvSpPr>
          <p:nvPr/>
        </p:nvSpPr>
        <p:spPr bwMode="auto">
          <a:xfrm>
            <a:off x="1765300" y="1681163"/>
            <a:ext cx="50800" cy="38100"/>
          </a:xfrm>
          <a:prstGeom prst="ellipse">
            <a:avLst/>
          </a:prstGeom>
          <a:solidFill>
            <a:srgbClr val="FF3300"/>
          </a:solidFill>
          <a:ln w="19050">
            <a:solidFill>
              <a:srgbClr val="FA0308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600" name="Oval 24"/>
          <p:cNvSpPr>
            <a:spLocks noChangeArrowheads="1"/>
          </p:cNvSpPr>
          <p:nvPr/>
        </p:nvSpPr>
        <p:spPr bwMode="auto">
          <a:xfrm>
            <a:off x="1460500" y="1600200"/>
            <a:ext cx="50800" cy="38100"/>
          </a:xfrm>
          <a:prstGeom prst="ellipse">
            <a:avLst/>
          </a:prstGeom>
          <a:solidFill>
            <a:srgbClr val="FF3300"/>
          </a:solidFill>
          <a:ln w="19050">
            <a:solidFill>
              <a:srgbClr val="FA0308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601" name="Oval 25"/>
          <p:cNvSpPr>
            <a:spLocks noChangeArrowheads="1"/>
          </p:cNvSpPr>
          <p:nvPr/>
        </p:nvSpPr>
        <p:spPr bwMode="auto">
          <a:xfrm>
            <a:off x="1676400" y="1447800"/>
            <a:ext cx="50800" cy="38100"/>
          </a:xfrm>
          <a:prstGeom prst="ellipse">
            <a:avLst/>
          </a:prstGeom>
          <a:solidFill>
            <a:srgbClr val="FF3300"/>
          </a:solidFill>
          <a:ln w="19050">
            <a:solidFill>
              <a:srgbClr val="FA0308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602" name="Freeform 26"/>
          <p:cNvSpPr>
            <a:spLocks/>
          </p:cNvSpPr>
          <p:nvPr/>
        </p:nvSpPr>
        <p:spPr bwMode="auto">
          <a:xfrm>
            <a:off x="711200" y="1700213"/>
            <a:ext cx="88900" cy="127000"/>
          </a:xfrm>
          <a:custGeom>
            <a:avLst/>
            <a:gdLst>
              <a:gd name="T0" fmla="*/ 56 w 56"/>
              <a:gd name="T1" fmla="*/ 16 h 80"/>
              <a:gd name="T2" fmla="*/ 56 w 56"/>
              <a:gd name="T3" fmla="*/ 16 h 80"/>
              <a:gd name="T4" fmla="*/ 48 w 56"/>
              <a:gd name="T5" fmla="*/ 8 h 80"/>
              <a:gd name="T6" fmla="*/ 48 w 56"/>
              <a:gd name="T7" fmla="*/ 8 h 80"/>
              <a:gd name="T8" fmla="*/ 40 w 56"/>
              <a:gd name="T9" fmla="*/ 0 h 80"/>
              <a:gd name="T10" fmla="*/ 40 w 56"/>
              <a:gd name="T11" fmla="*/ 0 h 80"/>
              <a:gd name="T12" fmla="*/ 32 w 56"/>
              <a:gd name="T13" fmla="*/ 0 h 80"/>
              <a:gd name="T14" fmla="*/ 32 w 56"/>
              <a:gd name="T15" fmla="*/ 0 h 80"/>
              <a:gd name="T16" fmla="*/ 24 w 56"/>
              <a:gd name="T17" fmla="*/ 0 h 80"/>
              <a:gd name="T18" fmla="*/ 24 w 56"/>
              <a:gd name="T19" fmla="*/ 0 h 80"/>
              <a:gd name="T20" fmla="*/ 16 w 56"/>
              <a:gd name="T21" fmla="*/ 0 h 80"/>
              <a:gd name="T22" fmla="*/ 16 w 56"/>
              <a:gd name="T23" fmla="*/ 0 h 80"/>
              <a:gd name="T24" fmla="*/ 8 w 56"/>
              <a:gd name="T25" fmla="*/ 8 h 80"/>
              <a:gd name="T26" fmla="*/ 8 w 56"/>
              <a:gd name="T27" fmla="*/ 8 h 80"/>
              <a:gd name="T28" fmla="*/ 8 w 56"/>
              <a:gd name="T29" fmla="*/ 16 h 80"/>
              <a:gd name="T30" fmla="*/ 8 w 56"/>
              <a:gd name="T31" fmla="*/ 16 h 80"/>
              <a:gd name="T32" fmla="*/ 0 w 56"/>
              <a:gd name="T33" fmla="*/ 16 h 80"/>
              <a:gd name="T34" fmla="*/ 0 w 56"/>
              <a:gd name="T35" fmla="*/ 16 h 80"/>
              <a:gd name="T36" fmla="*/ 0 w 56"/>
              <a:gd name="T37" fmla="*/ 24 h 80"/>
              <a:gd name="T38" fmla="*/ 0 w 56"/>
              <a:gd name="T39" fmla="*/ 24 h 80"/>
              <a:gd name="T40" fmla="*/ 0 w 56"/>
              <a:gd name="T41" fmla="*/ 32 h 80"/>
              <a:gd name="T42" fmla="*/ 0 w 56"/>
              <a:gd name="T43" fmla="*/ 32 h 80"/>
              <a:gd name="T44" fmla="*/ 0 w 56"/>
              <a:gd name="T45" fmla="*/ 40 h 80"/>
              <a:gd name="T46" fmla="*/ 0 w 56"/>
              <a:gd name="T47" fmla="*/ 40 h 80"/>
              <a:gd name="T48" fmla="*/ 0 w 56"/>
              <a:gd name="T49" fmla="*/ 48 h 80"/>
              <a:gd name="T50" fmla="*/ 0 w 56"/>
              <a:gd name="T51" fmla="*/ 48 h 80"/>
              <a:gd name="T52" fmla="*/ 8 w 56"/>
              <a:gd name="T53" fmla="*/ 56 h 80"/>
              <a:gd name="T54" fmla="*/ 8 w 56"/>
              <a:gd name="T55" fmla="*/ 56 h 80"/>
              <a:gd name="T56" fmla="*/ 16 w 56"/>
              <a:gd name="T57" fmla="*/ 64 h 80"/>
              <a:gd name="T58" fmla="*/ 16 w 56"/>
              <a:gd name="T59" fmla="*/ 64 h 80"/>
              <a:gd name="T60" fmla="*/ 32 w 56"/>
              <a:gd name="T61" fmla="*/ 72 h 80"/>
              <a:gd name="T62" fmla="*/ 32 w 56"/>
              <a:gd name="T63" fmla="*/ 72 h 80"/>
              <a:gd name="T64" fmla="*/ 40 w 56"/>
              <a:gd name="T65" fmla="*/ 80 h 80"/>
              <a:gd name="T66" fmla="*/ 40 w 56"/>
              <a:gd name="T67" fmla="*/ 80 h 8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56"/>
              <a:gd name="T103" fmla="*/ 0 h 80"/>
              <a:gd name="T104" fmla="*/ 56 w 56"/>
              <a:gd name="T105" fmla="*/ 80 h 80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56" h="80">
                <a:moveTo>
                  <a:pt x="56" y="16"/>
                </a:moveTo>
                <a:lnTo>
                  <a:pt x="56" y="16"/>
                </a:lnTo>
                <a:lnTo>
                  <a:pt x="48" y="8"/>
                </a:lnTo>
                <a:lnTo>
                  <a:pt x="40" y="0"/>
                </a:lnTo>
                <a:lnTo>
                  <a:pt x="32" y="0"/>
                </a:lnTo>
                <a:lnTo>
                  <a:pt x="24" y="0"/>
                </a:lnTo>
                <a:lnTo>
                  <a:pt x="16" y="0"/>
                </a:lnTo>
                <a:lnTo>
                  <a:pt x="8" y="8"/>
                </a:lnTo>
                <a:lnTo>
                  <a:pt x="8" y="16"/>
                </a:lnTo>
                <a:lnTo>
                  <a:pt x="0" y="16"/>
                </a:lnTo>
                <a:lnTo>
                  <a:pt x="0" y="24"/>
                </a:lnTo>
                <a:lnTo>
                  <a:pt x="0" y="32"/>
                </a:lnTo>
                <a:lnTo>
                  <a:pt x="0" y="40"/>
                </a:lnTo>
                <a:lnTo>
                  <a:pt x="0" y="48"/>
                </a:lnTo>
                <a:lnTo>
                  <a:pt x="8" y="56"/>
                </a:lnTo>
                <a:lnTo>
                  <a:pt x="16" y="64"/>
                </a:lnTo>
                <a:lnTo>
                  <a:pt x="32" y="72"/>
                </a:lnTo>
                <a:lnTo>
                  <a:pt x="40" y="80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603" name="Freeform 27"/>
          <p:cNvSpPr>
            <a:spLocks/>
          </p:cNvSpPr>
          <p:nvPr/>
        </p:nvSpPr>
        <p:spPr bwMode="auto">
          <a:xfrm>
            <a:off x="711200" y="1700213"/>
            <a:ext cx="88900" cy="127000"/>
          </a:xfrm>
          <a:custGeom>
            <a:avLst/>
            <a:gdLst>
              <a:gd name="T0" fmla="*/ 56 w 56"/>
              <a:gd name="T1" fmla="*/ 16 h 80"/>
              <a:gd name="T2" fmla="*/ 48 w 56"/>
              <a:gd name="T3" fmla="*/ 8 h 80"/>
              <a:gd name="T4" fmla="*/ 40 w 56"/>
              <a:gd name="T5" fmla="*/ 0 h 80"/>
              <a:gd name="T6" fmla="*/ 32 w 56"/>
              <a:gd name="T7" fmla="*/ 0 h 80"/>
              <a:gd name="T8" fmla="*/ 24 w 56"/>
              <a:gd name="T9" fmla="*/ 0 h 80"/>
              <a:gd name="T10" fmla="*/ 16 w 56"/>
              <a:gd name="T11" fmla="*/ 0 h 80"/>
              <a:gd name="T12" fmla="*/ 8 w 56"/>
              <a:gd name="T13" fmla="*/ 8 h 80"/>
              <a:gd name="T14" fmla="*/ 8 w 56"/>
              <a:gd name="T15" fmla="*/ 16 h 80"/>
              <a:gd name="T16" fmla="*/ 0 w 56"/>
              <a:gd name="T17" fmla="*/ 16 h 80"/>
              <a:gd name="T18" fmla="*/ 0 w 56"/>
              <a:gd name="T19" fmla="*/ 24 h 80"/>
              <a:gd name="T20" fmla="*/ 0 w 56"/>
              <a:gd name="T21" fmla="*/ 32 h 80"/>
              <a:gd name="T22" fmla="*/ 0 w 56"/>
              <a:gd name="T23" fmla="*/ 40 h 80"/>
              <a:gd name="T24" fmla="*/ 0 w 56"/>
              <a:gd name="T25" fmla="*/ 48 h 80"/>
              <a:gd name="T26" fmla="*/ 8 w 56"/>
              <a:gd name="T27" fmla="*/ 56 h 80"/>
              <a:gd name="T28" fmla="*/ 16 w 56"/>
              <a:gd name="T29" fmla="*/ 64 h 80"/>
              <a:gd name="T30" fmla="*/ 32 w 56"/>
              <a:gd name="T31" fmla="*/ 72 h 80"/>
              <a:gd name="T32" fmla="*/ 40 w 56"/>
              <a:gd name="T33" fmla="*/ 80 h 8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56"/>
              <a:gd name="T52" fmla="*/ 0 h 80"/>
              <a:gd name="T53" fmla="*/ 56 w 56"/>
              <a:gd name="T54" fmla="*/ 80 h 80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56" h="80">
                <a:moveTo>
                  <a:pt x="56" y="16"/>
                </a:moveTo>
                <a:lnTo>
                  <a:pt x="48" y="8"/>
                </a:lnTo>
                <a:lnTo>
                  <a:pt x="40" y="0"/>
                </a:lnTo>
                <a:lnTo>
                  <a:pt x="32" y="0"/>
                </a:lnTo>
                <a:lnTo>
                  <a:pt x="24" y="0"/>
                </a:lnTo>
                <a:lnTo>
                  <a:pt x="16" y="0"/>
                </a:lnTo>
                <a:lnTo>
                  <a:pt x="8" y="8"/>
                </a:lnTo>
                <a:lnTo>
                  <a:pt x="8" y="16"/>
                </a:lnTo>
                <a:lnTo>
                  <a:pt x="0" y="16"/>
                </a:lnTo>
                <a:lnTo>
                  <a:pt x="0" y="24"/>
                </a:lnTo>
                <a:lnTo>
                  <a:pt x="0" y="32"/>
                </a:lnTo>
                <a:lnTo>
                  <a:pt x="0" y="40"/>
                </a:lnTo>
                <a:lnTo>
                  <a:pt x="0" y="48"/>
                </a:lnTo>
                <a:lnTo>
                  <a:pt x="8" y="56"/>
                </a:lnTo>
                <a:lnTo>
                  <a:pt x="16" y="64"/>
                </a:lnTo>
                <a:lnTo>
                  <a:pt x="32" y="72"/>
                </a:lnTo>
                <a:lnTo>
                  <a:pt x="40" y="80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604" name="Freeform 28"/>
          <p:cNvSpPr>
            <a:spLocks/>
          </p:cNvSpPr>
          <p:nvPr/>
        </p:nvSpPr>
        <p:spPr bwMode="auto">
          <a:xfrm>
            <a:off x="533400" y="1370013"/>
            <a:ext cx="444500" cy="482600"/>
          </a:xfrm>
          <a:custGeom>
            <a:avLst/>
            <a:gdLst>
              <a:gd name="T0" fmla="*/ 24 w 280"/>
              <a:gd name="T1" fmla="*/ 72 h 304"/>
              <a:gd name="T2" fmla="*/ 32 w 280"/>
              <a:gd name="T3" fmla="*/ 64 h 304"/>
              <a:gd name="T4" fmla="*/ 48 w 280"/>
              <a:gd name="T5" fmla="*/ 64 h 304"/>
              <a:gd name="T6" fmla="*/ 48 w 280"/>
              <a:gd name="T7" fmla="*/ 64 h 304"/>
              <a:gd name="T8" fmla="*/ 56 w 280"/>
              <a:gd name="T9" fmla="*/ 56 h 304"/>
              <a:gd name="T10" fmla="*/ 64 w 280"/>
              <a:gd name="T11" fmla="*/ 56 h 304"/>
              <a:gd name="T12" fmla="*/ 88 w 280"/>
              <a:gd name="T13" fmla="*/ 40 h 304"/>
              <a:gd name="T14" fmla="*/ 96 w 280"/>
              <a:gd name="T15" fmla="*/ 48 h 304"/>
              <a:gd name="T16" fmla="*/ 112 w 280"/>
              <a:gd name="T17" fmla="*/ 48 h 304"/>
              <a:gd name="T18" fmla="*/ 120 w 280"/>
              <a:gd name="T19" fmla="*/ 32 h 304"/>
              <a:gd name="T20" fmla="*/ 128 w 280"/>
              <a:gd name="T21" fmla="*/ 24 h 304"/>
              <a:gd name="T22" fmla="*/ 136 w 280"/>
              <a:gd name="T23" fmla="*/ 16 h 304"/>
              <a:gd name="T24" fmla="*/ 168 w 280"/>
              <a:gd name="T25" fmla="*/ 24 h 304"/>
              <a:gd name="T26" fmla="*/ 176 w 280"/>
              <a:gd name="T27" fmla="*/ 24 h 304"/>
              <a:gd name="T28" fmla="*/ 200 w 280"/>
              <a:gd name="T29" fmla="*/ 8 h 304"/>
              <a:gd name="T30" fmla="*/ 200 w 280"/>
              <a:gd name="T31" fmla="*/ 32 h 304"/>
              <a:gd name="T32" fmla="*/ 232 w 280"/>
              <a:gd name="T33" fmla="*/ 8 h 304"/>
              <a:gd name="T34" fmla="*/ 232 w 280"/>
              <a:gd name="T35" fmla="*/ 32 h 304"/>
              <a:gd name="T36" fmla="*/ 256 w 280"/>
              <a:gd name="T37" fmla="*/ 32 h 304"/>
              <a:gd name="T38" fmla="*/ 264 w 280"/>
              <a:gd name="T39" fmla="*/ 40 h 304"/>
              <a:gd name="T40" fmla="*/ 272 w 280"/>
              <a:gd name="T41" fmla="*/ 40 h 304"/>
              <a:gd name="T42" fmla="*/ 232 w 280"/>
              <a:gd name="T43" fmla="*/ 40 h 304"/>
              <a:gd name="T44" fmla="*/ 168 w 280"/>
              <a:gd name="T45" fmla="*/ 40 h 304"/>
              <a:gd name="T46" fmla="*/ 136 w 280"/>
              <a:gd name="T47" fmla="*/ 24 h 304"/>
              <a:gd name="T48" fmla="*/ 112 w 280"/>
              <a:gd name="T49" fmla="*/ 32 h 304"/>
              <a:gd name="T50" fmla="*/ 80 w 280"/>
              <a:gd name="T51" fmla="*/ 48 h 304"/>
              <a:gd name="T52" fmla="*/ 64 w 280"/>
              <a:gd name="T53" fmla="*/ 80 h 304"/>
              <a:gd name="T54" fmla="*/ 64 w 280"/>
              <a:gd name="T55" fmla="*/ 104 h 304"/>
              <a:gd name="T56" fmla="*/ 56 w 280"/>
              <a:gd name="T57" fmla="*/ 128 h 304"/>
              <a:gd name="T58" fmla="*/ 40 w 280"/>
              <a:gd name="T59" fmla="*/ 128 h 304"/>
              <a:gd name="T60" fmla="*/ 48 w 280"/>
              <a:gd name="T61" fmla="*/ 128 h 304"/>
              <a:gd name="T62" fmla="*/ 32 w 280"/>
              <a:gd name="T63" fmla="*/ 136 h 304"/>
              <a:gd name="T64" fmla="*/ 32 w 280"/>
              <a:gd name="T65" fmla="*/ 144 h 304"/>
              <a:gd name="T66" fmla="*/ 40 w 280"/>
              <a:gd name="T67" fmla="*/ 176 h 304"/>
              <a:gd name="T68" fmla="*/ 32 w 280"/>
              <a:gd name="T69" fmla="*/ 192 h 304"/>
              <a:gd name="T70" fmla="*/ 40 w 280"/>
              <a:gd name="T71" fmla="*/ 200 h 304"/>
              <a:gd name="T72" fmla="*/ 16 w 280"/>
              <a:gd name="T73" fmla="*/ 208 h 304"/>
              <a:gd name="T74" fmla="*/ 16 w 280"/>
              <a:gd name="T75" fmla="*/ 216 h 304"/>
              <a:gd name="T76" fmla="*/ 8 w 280"/>
              <a:gd name="T77" fmla="*/ 248 h 304"/>
              <a:gd name="T78" fmla="*/ 32 w 280"/>
              <a:gd name="T79" fmla="*/ 264 h 304"/>
              <a:gd name="T80" fmla="*/ 32 w 280"/>
              <a:gd name="T81" fmla="*/ 280 h 304"/>
              <a:gd name="T82" fmla="*/ 48 w 280"/>
              <a:gd name="T83" fmla="*/ 288 h 304"/>
              <a:gd name="T84" fmla="*/ 48 w 280"/>
              <a:gd name="T85" fmla="*/ 304 h 304"/>
              <a:gd name="T86" fmla="*/ 32 w 280"/>
              <a:gd name="T87" fmla="*/ 288 h 304"/>
              <a:gd name="T88" fmla="*/ 8 w 280"/>
              <a:gd name="T89" fmla="*/ 216 h 304"/>
              <a:gd name="T90" fmla="*/ 8 w 280"/>
              <a:gd name="T91" fmla="*/ 200 h 304"/>
              <a:gd name="T92" fmla="*/ 16 w 280"/>
              <a:gd name="T93" fmla="*/ 152 h 304"/>
              <a:gd name="T94" fmla="*/ 24 w 280"/>
              <a:gd name="T95" fmla="*/ 144 h 304"/>
              <a:gd name="T96" fmla="*/ 32 w 280"/>
              <a:gd name="T97" fmla="*/ 120 h 304"/>
              <a:gd name="T98" fmla="*/ 48 w 280"/>
              <a:gd name="T99" fmla="*/ 104 h 304"/>
              <a:gd name="T100" fmla="*/ 48 w 280"/>
              <a:gd name="T101" fmla="*/ 80 h 304"/>
              <a:gd name="T102" fmla="*/ 32 w 280"/>
              <a:gd name="T103" fmla="*/ 72 h 304"/>
              <a:gd name="T104" fmla="*/ 56 w 280"/>
              <a:gd name="T105" fmla="*/ 56 h 304"/>
              <a:gd name="T106" fmla="*/ 56 w 280"/>
              <a:gd name="T107" fmla="*/ 40 h 304"/>
              <a:gd name="T108" fmla="*/ 64 w 280"/>
              <a:gd name="T109" fmla="*/ 16 h 304"/>
              <a:gd name="T110" fmla="*/ 96 w 280"/>
              <a:gd name="T111" fmla="*/ 16 h 304"/>
              <a:gd name="T112" fmla="*/ 144 w 280"/>
              <a:gd name="T113" fmla="*/ 8 h 304"/>
              <a:gd name="T114" fmla="*/ 136 w 280"/>
              <a:gd name="T115" fmla="*/ 16 h 304"/>
              <a:gd name="T116" fmla="*/ 200 w 280"/>
              <a:gd name="T117" fmla="*/ 32 h 30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80"/>
              <a:gd name="T178" fmla="*/ 0 h 304"/>
              <a:gd name="T179" fmla="*/ 280 w 280"/>
              <a:gd name="T180" fmla="*/ 304 h 304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80" h="304">
                <a:moveTo>
                  <a:pt x="16" y="72"/>
                </a:moveTo>
                <a:lnTo>
                  <a:pt x="16" y="72"/>
                </a:lnTo>
                <a:lnTo>
                  <a:pt x="16" y="64"/>
                </a:lnTo>
                <a:lnTo>
                  <a:pt x="24" y="72"/>
                </a:lnTo>
                <a:lnTo>
                  <a:pt x="32" y="72"/>
                </a:lnTo>
                <a:lnTo>
                  <a:pt x="32" y="64"/>
                </a:lnTo>
                <a:lnTo>
                  <a:pt x="40" y="72"/>
                </a:lnTo>
                <a:lnTo>
                  <a:pt x="40" y="64"/>
                </a:lnTo>
                <a:lnTo>
                  <a:pt x="48" y="64"/>
                </a:lnTo>
                <a:lnTo>
                  <a:pt x="48" y="56"/>
                </a:lnTo>
                <a:lnTo>
                  <a:pt x="48" y="64"/>
                </a:lnTo>
                <a:lnTo>
                  <a:pt x="48" y="72"/>
                </a:lnTo>
                <a:lnTo>
                  <a:pt x="56" y="64"/>
                </a:lnTo>
                <a:lnTo>
                  <a:pt x="56" y="56"/>
                </a:lnTo>
                <a:lnTo>
                  <a:pt x="56" y="64"/>
                </a:lnTo>
                <a:lnTo>
                  <a:pt x="64" y="56"/>
                </a:lnTo>
                <a:lnTo>
                  <a:pt x="72" y="48"/>
                </a:lnTo>
                <a:lnTo>
                  <a:pt x="80" y="48"/>
                </a:lnTo>
                <a:lnTo>
                  <a:pt x="88" y="40"/>
                </a:lnTo>
                <a:lnTo>
                  <a:pt x="96" y="40"/>
                </a:lnTo>
                <a:lnTo>
                  <a:pt x="96" y="48"/>
                </a:lnTo>
                <a:lnTo>
                  <a:pt x="104" y="56"/>
                </a:lnTo>
                <a:lnTo>
                  <a:pt x="104" y="48"/>
                </a:lnTo>
                <a:lnTo>
                  <a:pt x="112" y="48"/>
                </a:lnTo>
                <a:lnTo>
                  <a:pt x="120" y="40"/>
                </a:lnTo>
                <a:lnTo>
                  <a:pt x="120" y="32"/>
                </a:lnTo>
                <a:lnTo>
                  <a:pt x="120" y="40"/>
                </a:lnTo>
                <a:lnTo>
                  <a:pt x="128" y="32"/>
                </a:lnTo>
                <a:lnTo>
                  <a:pt x="128" y="24"/>
                </a:lnTo>
                <a:lnTo>
                  <a:pt x="128" y="16"/>
                </a:lnTo>
                <a:lnTo>
                  <a:pt x="136" y="16"/>
                </a:lnTo>
                <a:lnTo>
                  <a:pt x="144" y="16"/>
                </a:lnTo>
                <a:lnTo>
                  <a:pt x="152" y="16"/>
                </a:lnTo>
                <a:lnTo>
                  <a:pt x="168" y="24"/>
                </a:lnTo>
                <a:lnTo>
                  <a:pt x="168" y="32"/>
                </a:lnTo>
                <a:lnTo>
                  <a:pt x="176" y="24"/>
                </a:lnTo>
                <a:lnTo>
                  <a:pt x="192" y="8"/>
                </a:lnTo>
                <a:lnTo>
                  <a:pt x="192" y="0"/>
                </a:lnTo>
                <a:lnTo>
                  <a:pt x="200" y="8"/>
                </a:lnTo>
                <a:lnTo>
                  <a:pt x="200" y="24"/>
                </a:lnTo>
                <a:lnTo>
                  <a:pt x="200" y="32"/>
                </a:lnTo>
                <a:lnTo>
                  <a:pt x="208" y="24"/>
                </a:lnTo>
                <a:lnTo>
                  <a:pt x="224" y="16"/>
                </a:lnTo>
                <a:lnTo>
                  <a:pt x="232" y="8"/>
                </a:lnTo>
                <a:lnTo>
                  <a:pt x="232" y="16"/>
                </a:lnTo>
                <a:lnTo>
                  <a:pt x="232" y="32"/>
                </a:lnTo>
                <a:lnTo>
                  <a:pt x="240" y="40"/>
                </a:lnTo>
                <a:lnTo>
                  <a:pt x="248" y="40"/>
                </a:lnTo>
                <a:lnTo>
                  <a:pt x="256" y="32"/>
                </a:lnTo>
                <a:lnTo>
                  <a:pt x="256" y="40"/>
                </a:lnTo>
                <a:lnTo>
                  <a:pt x="264" y="40"/>
                </a:lnTo>
                <a:lnTo>
                  <a:pt x="272" y="40"/>
                </a:lnTo>
                <a:lnTo>
                  <a:pt x="280" y="40"/>
                </a:lnTo>
                <a:lnTo>
                  <a:pt x="272" y="40"/>
                </a:lnTo>
                <a:lnTo>
                  <a:pt x="256" y="40"/>
                </a:lnTo>
                <a:lnTo>
                  <a:pt x="232" y="40"/>
                </a:lnTo>
                <a:lnTo>
                  <a:pt x="216" y="48"/>
                </a:lnTo>
                <a:lnTo>
                  <a:pt x="192" y="48"/>
                </a:lnTo>
                <a:lnTo>
                  <a:pt x="168" y="40"/>
                </a:lnTo>
                <a:lnTo>
                  <a:pt x="144" y="32"/>
                </a:lnTo>
                <a:lnTo>
                  <a:pt x="136" y="24"/>
                </a:lnTo>
                <a:lnTo>
                  <a:pt x="128" y="16"/>
                </a:lnTo>
                <a:lnTo>
                  <a:pt x="120" y="16"/>
                </a:lnTo>
                <a:lnTo>
                  <a:pt x="112" y="32"/>
                </a:lnTo>
                <a:lnTo>
                  <a:pt x="88" y="40"/>
                </a:lnTo>
                <a:lnTo>
                  <a:pt x="80" y="48"/>
                </a:lnTo>
                <a:lnTo>
                  <a:pt x="72" y="64"/>
                </a:lnTo>
                <a:lnTo>
                  <a:pt x="64" y="72"/>
                </a:lnTo>
                <a:lnTo>
                  <a:pt x="64" y="80"/>
                </a:lnTo>
                <a:lnTo>
                  <a:pt x="64" y="96"/>
                </a:lnTo>
                <a:lnTo>
                  <a:pt x="64" y="104"/>
                </a:lnTo>
                <a:lnTo>
                  <a:pt x="64" y="112"/>
                </a:lnTo>
                <a:lnTo>
                  <a:pt x="64" y="120"/>
                </a:lnTo>
                <a:lnTo>
                  <a:pt x="56" y="128"/>
                </a:lnTo>
                <a:lnTo>
                  <a:pt x="48" y="128"/>
                </a:lnTo>
                <a:lnTo>
                  <a:pt x="40" y="128"/>
                </a:lnTo>
                <a:lnTo>
                  <a:pt x="48" y="128"/>
                </a:lnTo>
                <a:lnTo>
                  <a:pt x="56" y="120"/>
                </a:lnTo>
                <a:lnTo>
                  <a:pt x="48" y="128"/>
                </a:lnTo>
                <a:lnTo>
                  <a:pt x="40" y="128"/>
                </a:lnTo>
                <a:lnTo>
                  <a:pt x="32" y="136"/>
                </a:lnTo>
                <a:lnTo>
                  <a:pt x="48" y="136"/>
                </a:lnTo>
                <a:lnTo>
                  <a:pt x="48" y="144"/>
                </a:lnTo>
                <a:lnTo>
                  <a:pt x="32" y="144"/>
                </a:lnTo>
                <a:lnTo>
                  <a:pt x="24" y="168"/>
                </a:lnTo>
                <a:lnTo>
                  <a:pt x="40" y="176"/>
                </a:lnTo>
                <a:lnTo>
                  <a:pt x="48" y="176"/>
                </a:lnTo>
                <a:lnTo>
                  <a:pt x="40" y="184"/>
                </a:lnTo>
                <a:lnTo>
                  <a:pt x="32" y="192"/>
                </a:lnTo>
                <a:lnTo>
                  <a:pt x="32" y="200"/>
                </a:lnTo>
                <a:lnTo>
                  <a:pt x="40" y="200"/>
                </a:lnTo>
                <a:lnTo>
                  <a:pt x="32" y="200"/>
                </a:lnTo>
                <a:lnTo>
                  <a:pt x="32" y="208"/>
                </a:lnTo>
                <a:lnTo>
                  <a:pt x="16" y="208"/>
                </a:lnTo>
                <a:lnTo>
                  <a:pt x="8" y="216"/>
                </a:lnTo>
                <a:lnTo>
                  <a:pt x="16" y="216"/>
                </a:lnTo>
                <a:lnTo>
                  <a:pt x="24" y="224"/>
                </a:lnTo>
                <a:lnTo>
                  <a:pt x="24" y="232"/>
                </a:lnTo>
                <a:lnTo>
                  <a:pt x="8" y="248"/>
                </a:lnTo>
                <a:lnTo>
                  <a:pt x="0" y="264"/>
                </a:lnTo>
                <a:lnTo>
                  <a:pt x="32" y="264"/>
                </a:lnTo>
                <a:lnTo>
                  <a:pt x="40" y="272"/>
                </a:lnTo>
                <a:lnTo>
                  <a:pt x="40" y="280"/>
                </a:lnTo>
                <a:lnTo>
                  <a:pt x="32" y="280"/>
                </a:lnTo>
                <a:lnTo>
                  <a:pt x="40" y="280"/>
                </a:lnTo>
                <a:lnTo>
                  <a:pt x="48" y="288"/>
                </a:lnTo>
                <a:lnTo>
                  <a:pt x="56" y="296"/>
                </a:lnTo>
                <a:lnTo>
                  <a:pt x="48" y="296"/>
                </a:lnTo>
                <a:lnTo>
                  <a:pt x="48" y="304"/>
                </a:lnTo>
                <a:lnTo>
                  <a:pt x="40" y="296"/>
                </a:lnTo>
                <a:lnTo>
                  <a:pt x="32" y="288"/>
                </a:lnTo>
                <a:lnTo>
                  <a:pt x="8" y="256"/>
                </a:lnTo>
                <a:lnTo>
                  <a:pt x="0" y="232"/>
                </a:lnTo>
                <a:lnTo>
                  <a:pt x="8" y="216"/>
                </a:lnTo>
                <a:lnTo>
                  <a:pt x="8" y="208"/>
                </a:lnTo>
                <a:lnTo>
                  <a:pt x="8" y="200"/>
                </a:lnTo>
                <a:lnTo>
                  <a:pt x="0" y="200"/>
                </a:lnTo>
                <a:lnTo>
                  <a:pt x="0" y="184"/>
                </a:lnTo>
                <a:lnTo>
                  <a:pt x="16" y="152"/>
                </a:lnTo>
                <a:lnTo>
                  <a:pt x="24" y="152"/>
                </a:lnTo>
                <a:lnTo>
                  <a:pt x="24" y="144"/>
                </a:lnTo>
                <a:lnTo>
                  <a:pt x="16" y="144"/>
                </a:lnTo>
                <a:lnTo>
                  <a:pt x="16" y="136"/>
                </a:lnTo>
                <a:lnTo>
                  <a:pt x="32" y="120"/>
                </a:lnTo>
                <a:lnTo>
                  <a:pt x="56" y="104"/>
                </a:lnTo>
                <a:lnTo>
                  <a:pt x="48" y="104"/>
                </a:lnTo>
                <a:lnTo>
                  <a:pt x="48" y="96"/>
                </a:lnTo>
                <a:lnTo>
                  <a:pt x="56" y="88"/>
                </a:lnTo>
                <a:lnTo>
                  <a:pt x="48" y="80"/>
                </a:lnTo>
                <a:lnTo>
                  <a:pt x="40" y="72"/>
                </a:lnTo>
                <a:lnTo>
                  <a:pt x="32" y="72"/>
                </a:lnTo>
                <a:lnTo>
                  <a:pt x="32" y="64"/>
                </a:lnTo>
                <a:lnTo>
                  <a:pt x="56" y="64"/>
                </a:lnTo>
                <a:lnTo>
                  <a:pt x="56" y="56"/>
                </a:lnTo>
                <a:lnTo>
                  <a:pt x="56" y="48"/>
                </a:lnTo>
                <a:lnTo>
                  <a:pt x="56" y="40"/>
                </a:lnTo>
                <a:lnTo>
                  <a:pt x="56" y="32"/>
                </a:lnTo>
                <a:lnTo>
                  <a:pt x="56" y="24"/>
                </a:lnTo>
                <a:lnTo>
                  <a:pt x="64" y="16"/>
                </a:lnTo>
                <a:lnTo>
                  <a:pt x="88" y="16"/>
                </a:lnTo>
                <a:lnTo>
                  <a:pt x="96" y="16"/>
                </a:lnTo>
                <a:lnTo>
                  <a:pt x="104" y="16"/>
                </a:lnTo>
                <a:lnTo>
                  <a:pt x="120" y="16"/>
                </a:lnTo>
                <a:lnTo>
                  <a:pt x="144" y="8"/>
                </a:lnTo>
                <a:lnTo>
                  <a:pt x="136" y="8"/>
                </a:lnTo>
                <a:lnTo>
                  <a:pt x="136" y="16"/>
                </a:lnTo>
                <a:lnTo>
                  <a:pt x="160" y="24"/>
                </a:lnTo>
                <a:lnTo>
                  <a:pt x="192" y="32"/>
                </a:lnTo>
                <a:lnTo>
                  <a:pt x="200" y="32"/>
                </a:lnTo>
                <a:lnTo>
                  <a:pt x="216" y="32"/>
                </a:lnTo>
              </a:path>
            </a:pathLst>
          </a:custGeom>
          <a:noFill/>
          <a:ln w="19050">
            <a:solidFill>
              <a:srgbClr val="5D450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605" name="Freeform 29"/>
          <p:cNvSpPr>
            <a:spLocks/>
          </p:cNvSpPr>
          <p:nvPr/>
        </p:nvSpPr>
        <p:spPr bwMode="auto">
          <a:xfrm>
            <a:off x="469900" y="1344613"/>
            <a:ext cx="444500" cy="482600"/>
          </a:xfrm>
          <a:custGeom>
            <a:avLst/>
            <a:gdLst>
              <a:gd name="T0" fmla="*/ 24 w 280"/>
              <a:gd name="T1" fmla="*/ 72 h 304"/>
              <a:gd name="T2" fmla="*/ 40 w 280"/>
              <a:gd name="T3" fmla="*/ 72 h 304"/>
              <a:gd name="T4" fmla="*/ 48 w 280"/>
              <a:gd name="T5" fmla="*/ 56 h 304"/>
              <a:gd name="T6" fmla="*/ 56 w 280"/>
              <a:gd name="T7" fmla="*/ 64 h 304"/>
              <a:gd name="T8" fmla="*/ 64 w 280"/>
              <a:gd name="T9" fmla="*/ 56 h 304"/>
              <a:gd name="T10" fmla="*/ 88 w 280"/>
              <a:gd name="T11" fmla="*/ 40 h 304"/>
              <a:gd name="T12" fmla="*/ 104 w 280"/>
              <a:gd name="T13" fmla="*/ 56 h 304"/>
              <a:gd name="T14" fmla="*/ 120 w 280"/>
              <a:gd name="T15" fmla="*/ 40 h 304"/>
              <a:gd name="T16" fmla="*/ 128 w 280"/>
              <a:gd name="T17" fmla="*/ 32 h 304"/>
              <a:gd name="T18" fmla="*/ 136 w 280"/>
              <a:gd name="T19" fmla="*/ 16 h 304"/>
              <a:gd name="T20" fmla="*/ 168 w 280"/>
              <a:gd name="T21" fmla="*/ 24 h 304"/>
              <a:gd name="T22" fmla="*/ 192 w 280"/>
              <a:gd name="T23" fmla="*/ 8 h 304"/>
              <a:gd name="T24" fmla="*/ 200 w 280"/>
              <a:gd name="T25" fmla="*/ 24 h 304"/>
              <a:gd name="T26" fmla="*/ 224 w 280"/>
              <a:gd name="T27" fmla="*/ 16 h 304"/>
              <a:gd name="T28" fmla="*/ 232 w 280"/>
              <a:gd name="T29" fmla="*/ 32 h 304"/>
              <a:gd name="T30" fmla="*/ 256 w 280"/>
              <a:gd name="T31" fmla="*/ 32 h 304"/>
              <a:gd name="T32" fmla="*/ 272 w 280"/>
              <a:gd name="T33" fmla="*/ 40 h 304"/>
              <a:gd name="T34" fmla="*/ 256 w 280"/>
              <a:gd name="T35" fmla="*/ 40 h 304"/>
              <a:gd name="T36" fmla="*/ 192 w 280"/>
              <a:gd name="T37" fmla="*/ 48 h 304"/>
              <a:gd name="T38" fmla="*/ 136 w 280"/>
              <a:gd name="T39" fmla="*/ 24 h 304"/>
              <a:gd name="T40" fmla="*/ 112 w 280"/>
              <a:gd name="T41" fmla="*/ 32 h 304"/>
              <a:gd name="T42" fmla="*/ 72 w 280"/>
              <a:gd name="T43" fmla="*/ 64 h 304"/>
              <a:gd name="T44" fmla="*/ 64 w 280"/>
              <a:gd name="T45" fmla="*/ 96 h 304"/>
              <a:gd name="T46" fmla="*/ 64 w 280"/>
              <a:gd name="T47" fmla="*/ 120 h 304"/>
              <a:gd name="T48" fmla="*/ 40 w 280"/>
              <a:gd name="T49" fmla="*/ 128 h 304"/>
              <a:gd name="T50" fmla="*/ 48 w 280"/>
              <a:gd name="T51" fmla="*/ 128 h 304"/>
              <a:gd name="T52" fmla="*/ 48 w 280"/>
              <a:gd name="T53" fmla="*/ 136 h 304"/>
              <a:gd name="T54" fmla="*/ 24 w 280"/>
              <a:gd name="T55" fmla="*/ 168 h 304"/>
              <a:gd name="T56" fmla="*/ 40 w 280"/>
              <a:gd name="T57" fmla="*/ 184 h 304"/>
              <a:gd name="T58" fmla="*/ 40 w 280"/>
              <a:gd name="T59" fmla="*/ 200 h 304"/>
              <a:gd name="T60" fmla="*/ 16 w 280"/>
              <a:gd name="T61" fmla="*/ 208 h 304"/>
              <a:gd name="T62" fmla="*/ 24 w 280"/>
              <a:gd name="T63" fmla="*/ 224 h 304"/>
              <a:gd name="T64" fmla="*/ 0 w 280"/>
              <a:gd name="T65" fmla="*/ 264 h 304"/>
              <a:gd name="T66" fmla="*/ 40 w 280"/>
              <a:gd name="T67" fmla="*/ 280 h 304"/>
              <a:gd name="T68" fmla="*/ 48 w 280"/>
              <a:gd name="T69" fmla="*/ 288 h 304"/>
              <a:gd name="T70" fmla="*/ 48 w 280"/>
              <a:gd name="T71" fmla="*/ 304 h 304"/>
              <a:gd name="T72" fmla="*/ 8 w 280"/>
              <a:gd name="T73" fmla="*/ 256 h 304"/>
              <a:gd name="T74" fmla="*/ 8 w 280"/>
              <a:gd name="T75" fmla="*/ 208 h 304"/>
              <a:gd name="T76" fmla="*/ 0 w 280"/>
              <a:gd name="T77" fmla="*/ 184 h 304"/>
              <a:gd name="T78" fmla="*/ 24 w 280"/>
              <a:gd name="T79" fmla="*/ 144 h 304"/>
              <a:gd name="T80" fmla="*/ 32 w 280"/>
              <a:gd name="T81" fmla="*/ 120 h 304"/>
              <a:gd name="T82" fmla="*/ 48 w 280"/>
              <a:gd name="T83" fmla="*/ 96 h 304"/>
              <a:gd name="T84" fmla="*/ 40 w 280"/>
              <a:gd name="T85" fmla="*/ 72 h 304"/>
              <a:gd name="T86" fmla="*/ 56 w 280"/>
              <a:gd name="T87" fmla="*/ 64 h 304"/>
              <a:gd name="T88" fmla="*/ 56 w 280"/>
              <a:gd name="T89" fmla="*/ 40 h 304"/>
              <a:gd name="T90" fmla="*/ 56 w 280"/>
              <a:gd name="T91" fmla="*/ 24 h 304"/>
              <a:gd name="T92" fmla="*/ 96 w 280"/>
              <a:gd name="T93" fmla="*/ 16 h 304"/>
              <a:gd name="T94" fmla="*/ 144 w 280"/>
              <a:gd name="T95" fmla="*/ 8 h 304"/>
              <a:gd name="T96" fmla="*/ 160 w 280"/>
              <a:gd name="T97" fmla="*/ 24 h 304"/>
              <a:gd name="T98" fmla="*/ 216 w 280"/>
              <a:gd name="T99" fmla="*/ 32 h 30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80"/>
              <a:gd name="T151" fmla="*/ 0 h 304"/>
              <a:gd name="T152" fmla="*/ 280 w 280"/>
              <a:gd name="T153" fmla="*/ 304 h 30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80" h="304">
                <a:moveTo>
                  <a:pt x="16" y="72"/>
                </a:moveTo>
                <a:lnTo>
                  <a:pt x="16" y="64"/>
                </a:lnTo>
                <a:lnTo>
                  <a:pt x="24" y="72"/>
                </a:lnTo>
                <a:lnTo>
                  <a:pt x="32" y="72"/>
                </a:lnTo>
                <a:lnTo>
                  <a:pt x="32" y="64"/>
                </a:lnTo>
                <a:lnTo>
                  <a:pt x="40" y="72"/>
                </a:lnTo>
                <a:lnTo>
                  <a:pt x="40" y="64"/>
                </a:lnTo>
                <a:lnTo>
                  <a:pt x="48" y="64"/>
                </a:lnTo>
                <a:lnTo>
                  <a:pt x="48" y="56"/>
                </a:lnTo>
                <a:lnTo>
                  <a:pt x="48" y="64"/>
                </a:lnTo>
                <a:lnTo>
                  <a:pt x="48" y="72"/>
                </a:lnTo>
                <a:lnTo>
                  <a:pt x="56" y="64"/>
                </a:lnTo>
                <a:lnTo>
                  <a:pt x="56" y="56"/>
                </a:lnTo>
                <a:lnTo>
                  <a:pt x="56" y="64"/>
                </a:lnTo>
                <a:lnTo>
                  <a:pt x="64" y="56"/>
                </a:lnTo>
                <a:lnTo>
                  <a:pt x="72" y="48"/>
                </a:lnTo>
                <a:lnTo>
                  <a:pt x="80" y="48"/>
                </a:lnTo>
                <a:lnTo>
                  <a:pt x="88" y="40"/>
                </a:lnTo>
                <a:lnTo>
                  <a:pt x="96" y="40"/>
                </a:lnTo>
                <a:lnTo>
                  <a:pt x="96" y="48"/>
                </a:lnTo>
                <a:lnTo>
                  <a:pt x="104" y="56"/>
                </a:lnTo>
                <a:lnTo>
                  <a:pt x="104" y="48"/>
                </a:lnTo>
                <a:lnTo>
                  <a:pt x="112" y="48"/>
                </a:lnTo>
                <a:lnTo>
                  <a:pt x="120" y="40"/>
                </a:lnTo>
                <a:lnTo>
                  <a:pt x="120" y="32"/>
                </a:lnTo>
                <a:lnTo>
                  <a:pt x="120" y="40"/>
                </a:lnTo>
                <a:lnTo>
                  <a:pt x="128" y="32"/>
                </a:lnTo>
                <a:lnTo>
                  <a:pt x="128" y="24"/>
                </a:lnTo>
                <a:lnTo>
                  <a:pt x="128" y="16"/>
                </a:lnTo>
                <a:lnTo>
                  <a:pt x="136" y="16"/>
                </a:lnTo>
                <a:lnTo>
                  <a:pt x="144" y="16"/>
                </a:lnTo>
                <a:lnTo>
                  <a:pt x="152" y="16"/>
                </a:lnTo>
                <a:lnTo>
                  <a:pt x="168" y="24"/>
                </a:lnTo>
                <a:lnTo>
                  <a:pt x="168" y="32"/>
                </a:lnTo>
                <a:lnTo>
                  <a:pt x="176" y="24"/>
                </a:lnTo>
                <a:lnTo>
                  <a:pt x="192" y="8"/>
                </a:lnTo>
                <a:lnTo>
                  <a:pt x="192" y="0"/>
                </a:lnTo>
                <a:lnTo>
                  <a:pt x="200" y="8"/>
                </a:lnTo>
                <a:lnTo>
                  <a:pt x="200" y="24"/>
                </a:lnTo>
                <a:lnTo>
                  <a:pt x="200" y="32"/>
                </a:lnTo>
                <a:lnTo>
                  <a:pt x="208" y="24"/>
                </a:lnTo>
                <a:lnTo>
                  <a:pt x="224" y="16"/>
                </a:lnTo>
                <a:lnTo>
                  <a:pt x="232" y="8"/>
                </a:lnTo>
                <a:lnTo>
                  <a:pt x="232" y="16"/>
                </a:lnTo>
                <a:lnTo>
                  <a:pt x="232" y="32"/>
                </a:lnTo>
                <a:lnTo>
                  <a:pt x="240" y="40"/>
                </a:lnTo>
                <a:lnTo>
                  <a:pt x="248" y="40"/>
                </a:lnTo>
                <a:lnTo>
                  <a:pt x="256" y="32"/>
                </a:lnTo>
                <a:lnTo>
                  <a:pt x="256" y="40"/>
                </a:lnTo>
                <a:lnTo>
                  <a:pt x="264" y="40"/>
                </a:lnTo>
                <a:lnTo>
                  <a:pt x="272" y="40"/>
                </a:lnTo>
                <a:lnTo>
                  <a:pt x="280" y="40"/>
                </a:lnTo>
                <a:lnTo>
                  <a:pt x="272" y="40"/>
                </a:lnTo>
                <a:lnTo>
                  <a:pt x="256" y="40"/>
                </a:lnTo>
                <a:lnTo>
                  <a:pt x="232" y="40"/>
                </a:lnTo>
                <a:lnTo>
                  <a:pt x="216" y="48"/>
                </a:lnTo>
                <a:lnTo>
                  <a:pt x="192" y="48"/>
                </a:lnTo>
                <a:lnTo>
                  <a:pt x="168" y="40"/>
                </a:lnTo>
                <a:lnTo>
                  <a:pt x="144" y="32"/>
                </a:lnTo>
                <a:lnTo>
                  <a:pt x="136" y="24"/>
                </a:lnTo>
                <a:lnTo>
                  <a:pt x="128" y="16"/>
                </a:lnTo>
                <a:lnTo>
                  <a:pt x="120" y="16"/>
                </a:lnTo>
                <a:lnTo>
                  <a:pt x="112" y="32"/>
                </a:lnTo>
                <a:lnTo>
                  <a:pt x="88" y="40"/>
                </a:lnTo>
                <a:lnTo>
                  <a:pt x="80" y="48"/>
                </a:lnTo>
                <a:lnTo>
                  <a:pt x="72" y="64"/>
                </a:lnTo>
                <a:lnTo>
                  <a:pt x="64" y="72"/>
                </a:lnTo>
                <a:lnTo>
                  <a:pt x="64" y="80"/>
                </a:lnTo>
                <a:lnTo>
                  <a:pt x="64" y="96"/>
                </a:lnTo>
                <a:lnTo>
                  <a:pt x="64" y="104"/>
                </a:lnTo>
                <a:lnTo>
                  <a:pt x="64" y="112"/>
                </a:lnTo>
                <a:lnTo>
                  <a:pt x="64" y="120"/>
                </a:lnTo>
                <a:lnTo>
                  <a:pt x="56" y="128"/>
                </a:lnTo>
                <a:lnTo>
                  <a:pt x="48" y="128"/>
                </a:lnTo>
                <a:lnTo>
                  <a:pt x="40" y="128"/>
                </a:lnTo>
                <a:lnTo>
                  <a:pt x="48" y="128"/>
                </a:lnTo>
                <a:lnTo>
                  <a:pt x="56" y="120"/>
                </a:lnTo>
                <a:lnTo>
                  <a:pt x="48" y="128"/>
                </a:lnTo>
                <a:lnTo>
                  <a:pt x="40" y="128"/>
                </a:lnTo>
                <a:lnTo>
                  <a:pt x="32" y="136"/>
                </a:lnTo>
                <a:lnTo>
                  <a:pt x="48" y="136"/>
                </a:lnTo>
                <a:lnTo>
                  <a:pt x="48" y="144"/>
                </a:lnTo>
                <a:lnTo>
                  <a:pt x="32" y="144"/>
                </a:lnTo>
                <a:lnTo>
                  <a:pt x="24" y="168"/>
                </a:lnTo>
                <a:lnTo>
                  <a:pt x="40" y="176"/>
                </a:lnTo>
                <a:lnTo>
                  <a:pt x="48" y="176"/>
                </a:lnTo>
                <a:lnTo>
                  <a:pt x="40" y="184"/>
                </a:lnTo>
                <a:lnTo>
                  <a:pt x="32" y="192"/>
                </a:lnTo>
                <a:lnTo>
                  <a:pt x="32" y="200"/>
                </a:lnTo>
                <a:lnTo>
                  <a:pt x="40" y="200"/>
                </a:lnTo>
                <a:lnTo>
                  <a:pt x="32" y="200"/>
                </a:lnTo>
                <a:lnTo>
                  <a:pt x="32" y="208"/>
                </a:lnTo>
                <a:lnTo>
                  <a:pt x="16" y="208"/>
                </a:lnTo>
                <a:lnTo>
                  <a:pt x="8" y="216"/>
                </a:lnTo>
                <a:lnTo>
                  <a:pt x="16" y="216"/>
                </a:lnTo>
                <a:lnTo>
                  <a:pt x="24" y="224"/>
                </a:lnTo>
                <a:lnTo>
                  <a:pt x="24" y="232"/>
                </a:lnTo>
                <a:lnTo>
                  <a:pt x="8" y="248"/>
                </a:lnTo>
                <a:lnTo>
                  <a:pt x="0" y="264"/>
                </a:lnTo>
                <a:lnTo>
                  <a:pt x="32" y="264"/>
                </a:lnTo>
                <a:lnTo>
                  <a:pt x="40" y="272"/>
                </a:lnTo>
                <a:lnTo>
                  <a:pt x="40" y="280"/>
                </a:lnTo>
                <a:lnTo>
                  <a:pt x="32" y="280"/>
                </a:lnTo>
                <a:lnTo>
                  <a:pt x="40" y="280"/>
                </a:lnTo>
                <a:lnTo>
                  <a:pt x="48" y="288"/>
                </a:lnTo>
                <a:lnTo>
                  <a:pt x="56" y="296"/>
                </a:lnTo>
                <a:lnTo>
                  <a:pt x="48" y="296"/>
                </a:lnTo>
                <a:lnTo>
                  <a:pt x="48" y="304"/>
                </a:lnTo>
                <a:lnTo>
                  <a:pt x="40" y="296"/>
                </a:lnTo>
                <a:lnTo>
                  <a:pt x="32" y="288"/>
                </a:lnTo>
                <a:lnTo>
                  <a:pt x="8" y="256"/>
                </a:lnTo>
                <a:lnTo>
                  <a:pt x="0" y="232"/>
                </a:lnTo>
                <a:lnTo>
                  <a:pt x="8" y="216"/>
                </a:lnTo>
                <a:lnTo>
                  <a:pt x="8" y="208"/>
                </a:lnTo>
                <a:lnTo>
                  <a:pt x="8" y="200"/>
                </a:lnTo>
                <a:lnTo>
                  <a:pt x="0" y="200"/>
                </a:lnTo>
                <a:lnTo>
                  <a:pt x="0" y="184"/>
                </a:lnTo>
                <a:lnTo>
                  <a:pt x="16" y="152"/>
                </a:lnTo>
                <a:lnTo>
                  <a:pt x="24" y="152"/>
                </a:lnTo>
                <a:lnTo>
                  <a:pt x="24" y="144"/>
                </a:lnTo>
                <a:lnTo>
                  <a:pt x="16" y="144"/>
                </a:lnTo>
                <a:lnTo>
                  <a:pt x="16" y="136"/>
                </a:lnTo>
                <a:lnTo>
                  <a:pt x="32" y="120"/>
                </a:lnTo>
                <a:lnTo>
                  <a:pt x="56" y="104"/>
                </a:lnTo>
                <a:lnTo>
                  <a:pt x="48" y="104"/>
                </a:lnTo>
                <a:lnTo>
                  <a:pt x="48" y="96"/>
                </a:lnTo>
                <a:lnTo>
                  <a:pt x="56" y="88"/>
                </a:lnTo>
                <a:lnTo>
                  <a:pt x="48" y="80"/>
                </a:lnTo>
                <a:lnTo>
                  <a:pt x="40" y="72"/>
                </a:lnTo>
                <a:lnTo>
                  <a:pt x="32" y="72"/>
                </a:lnTo>
                <a:lnTo>
                  <a:pt x="32" y="64"/>
                </a:lnTo>
                <a:lnTo>
                  <a:pt x="56" y="64"/>
                </a:lnTo>
                <a:lnTo>
                  <a:pt x="56" y="56"/>
                </a:lnTo>
                <a:lnTo>
                  <a:pt x="56" y="48"/>
                </a:lnTo>
                <a:lnTo>
                  <a:pt x="56" y="40"/>
                </a:lnTo>
                <a:lnTo>
                  <a:pt x="56" y="32"/>
                </a:lnTo>
                <a:lnTo>
                  <a:pt x="56" y="24"/>
                </a:lnTo>
                <a:lnTo>
                  <a:pt x="64" y="16"/>
                </a:lnTo>
                <a:lnTo>
                  <a:pt x="88" y="16"/>
                </a:lnTo>
                <a:lnTo>
                  <a:pt x="96" y="16"/>
                </a:lnTo>
                <a:lnTo>
                  <a:pt x="104" y="16"/>
                </a:lnTo>
                <a:lnTo>
                  <a:pt x="120" y="16"/>
                </a:lnTo>
                <a:lnTo>
                  <a:pt x="144" y="8"/>
                </a:lnTo>
                <a:lnTo>
                  <a:pt x="136" y="8"/>
                </a:lnTo>
                <a:lnTo>
                  <a:pt x="136" y="16"/>
                </a:lnTo>
                <a:lnTo>
                  <a:pt x="160" y="24"/>
                </a:lnTo>
                <a:lnTo>
                  <a:pt x="192" y="32"/>
                </a:lnTo>
                <a:lnTo>
                  <a:pt x="200" y="32"/>
                </a:lnTo>
                <a:lnTo>
                  <a:pt x="216" y="32"/>
                </a:lnTo>
              </a:path>
            </a:pathLst>
          </a:custGeom>
          <a:noFill/>
          <a:ln w="19050">
            <a:solidFill>
              <a:srgbClr val="5D450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606" name="Oval 30"/>
          <p:cNvSpPr>
            <a:spLocks noChangeArrowheads="1"/>
          </p:cNvSpPr>
          <p:nvPr/>
        </p:nvSpPr>
        <p:spPr bwMode="auto">
          <a:xfrm>
            <a:off x="2339975" y="1498600"/>
            <a:ext cx="609600" cy="67310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607" name="Freeform 31"/>
          <p:cNvSpPr>
            <a:spLocks/>
          </p:cNvSpPr>
          <p:nvPr/>
        </p:nvSpPr>
        <p:spPr bwMode="auto">
          <a:xfrm>
            <a:off x="2238375" y="2208213"/>
            <a:ext cx="419100" cy="1092200"/>
          </a:xfrm>
          <a:custGeom>
            <a:avLst/>
            <a:gdLst>
              <a:gd name="T0" fmla="*/ 264 w 264"/>
              <a:gd name="T1" fmla="*/ 0 h 688"/>
              <a:gd name="T2" fmla="*/ 264 w 264"/>
              <a:gd name="T3" fmla="*/ 160 h 688"/>
              <a:gd name="T4" fmla="*/ 0 w 264"/>
              <a:gd name="T5" fmla="*/ 688 h 688"/>
              <a:gd name="T6" fmla="*/ 0 60000 65536"/>
              <a:gd name="T7" fmla="*/ 0 60000 65536"/>
              <a:gd name="T8" fmla="*/ 0 60000 65536"/>
              <a:gd name="T9" fmla="*/ 0 w 264"/>
              <a:gd name="T10" fmla="*/ 0 h 688"/>
              <a:gd name="T11" fmla="*/ 264 w 264"/>
              <a:gd name="T12" fmla="*/ 688 h 6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64" h="688">
                <a:moveTo>
                  <a:pt x="264" y="0"/>
                </a:moveTo>
                <a:lnTo>
                  <a:pt x="264" y="160"/>
                </a:lnTo>
                <a:lnTo>
                  <a:pt x="0" y="688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608" name="Line 32"/>
          <p:cNvSpPr>
            <a:spLocks noChangeShapeType="1"/>
          </p:cNvSpPr>
          <p:nvPr/>
        </p:nvSpPr>
        <p:spPr bwMode="auto">
          <a:xfrm>
            <a:off x="2695575" y="2462213"/>
            <a:ext cx="609600" cy="838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609" name="Line 33"/>
          <p:cNvSpPr>
            <a:spLocks noChangeShapeType="1"/>
          </p:cNvSpPr>
          <p:nvPr/>
        </p:nvSpPr>
        <p:spPr bwMode="auto">
          <a:xfrm>
            <a:off x="2225675" y="3287713"/>
            <a:ext cx="1054100" cy="15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610" name="Line 34"/>
          <p:cNvSpPr>
            <a:spLocks noChangeShapeType="1"/>
          </p:cNvSpPr>
          <p:nvPr/>
        </p:nvSpPr>
        <p:spPr bwMode="auto">
          <a:xfrm>
            <a:off x="2759075" y="3289300"/>
            <a:ext cx="1588" cy="660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611" name="Line 35"/>
          <p:cNvSpPr>
            <a:spLocks noChangeShapeType="1"/>
          </p:cNvSpPr>
          <p:nvPr/>
        </p:nvSpPr>
        <p:spPr bwMode="auto">
          <a:xfrm>
            <a:off x="2632075" y="3327400"/>
            <a:ext cx="1588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612" name="Line 36"/>
          <p:cNvSpPr>
            <a:spLocks noChangeShapeType="1"/>
          </p:cNvSpPr>
          <p:nvPr/>
        </p:nvSpPr>
        <p:spPr bwMode="auto">
          <a:xfrm flipH="1">
            <a:off x="2289175" y="2436813"/>
            <a:ext cx="355600" cy="15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613" name="Line 37"/>
          <p:cNvSpPr>
            <a:spLocks noChangeShapeType="1"/>
          </p:cNvSpPr>
          <p:nvPr/>
        </p:nvSpPr>
        <p:spPr bwMode="auto">
          <a:xfrm flipV="1">
            <a:off x="2657475" y="1954213"/>
            <a:ext cx="457200" cy="508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614" name="Freeform 38"/>
          <p:cNvSpPr>
            <a:spLocks/>
          </p:cNvSpPr>
          <p:nvPr/>
        </p:nvSpPr>
        <p:spPr bwMode="auto">
          <a:xfrm>
            <a:off x="2492375" y="1968500"/>
            <a:ext cx="355600" cy="165100"/>
          </a:xfrm>
          <a:custGeom>
            <a:avLst/>
            <a:gdLst>
              <a:gd name="T0" fmla="*/ 0 w 224"/>
              <a:gd name="T1" fmla="*/ 8 h 104"/>
              <a:gd name="T2" fmla="*/ 8 w 224"/>
              <a:gd name="T3" fmla="*/ 16 h 104"/>
              <a:gd name="T4" fmla="*/ 8 w 224"/>
              <a:gd name="T5" fmla="*/ 24 h 104"/>
              <a:gd name="T6" fmla="*/ 16 w 224"/>
              <a:gd name="T7" fmla="*/ 32 h 104"/>
              <a:gd name="T8" fmla="*/ 24 w 224"/>
              <a:gd name="T9" fmla="*/ 40 h 104"/>
              <a:gd name="T10" fmla="*/ 32 w 224"/>
              <a:gd name="T11" fmla="*/ 56 h 104"/>
              <a:gd name="T12" fmla="*/ 40 w 224"/>
              <a:gd name="T13" fmla="*/ 64 h 104"/>
              <a:gd name="T14" fmla="*/ 56 w 224"/>
              <a:gd name="T15" fmla="*/ 80 h 104"/>
              <a:gd name="T16" fmla="*/ 64 w 224"/>
              <a:gd name="T17" fmla="*/ 88 h 104"/>
              <a:gd name="T18" fmla="*/ 72 w 224"/>
              <a:gd name="T19" fmla="*/ 88 h 104"/>
              <a:gd name="T20" fmla="*/ 80 w 224"/>
              <a:gd name="T21" fmla="*/ 88 h 104"/>
              <a:gd name="T22" fmla="*/ 80 w 224"/>
              <a:gd name="T23" fmla="*/ 96 h 104"/>
              <a:gd name="T24" fmla="*/ 88 w 224"/>
              <a:gd name="T25" fmla="*/ 96 h 104"/>
              <a:gd name="T26" fmla="*/ 104 w 224"/>
              <a:gd name="T27" fmla="*/ 104 h 104"/>
              <a:gd name="T28" fmla="*/ 112 w 224"/>
              <a:gd name="T29" fmla="*/ 104 h 104"/>
              <a:gd name="T30" fmla="*/ 128 w 224"/>
              <a:gd name="T31" fmla="*/ 104 h 104"/>
              <a:gd name="T32" fmla="*/ 136 w 224"/>
              <a:gd name="T33" fmla="*/ 104 h 104"/>
              <a:gd name="T34" fmla="*/ 136 w 224"/>
              <a:gd name="T35" fmla="*/ 96 h 104"/>
              <a:gd name="T36" fmla="*/ 144 w 224"/>
              <a:gd name="T37" fmla="*/ 96 h 104"/>
              <a:gd name="T38" fmla="*/ 152 w 224"/>
              <a:gd name="T39" fmla="*/ 96 h 104"/>
              <a:gd name="T40" fmla="*/ 160 w 224"/>
              <a:gd name="T41" fmla="*/ 88 h 104"/>
              <a:gd name="T42" fmla="*/ 168 w 224"/>
              <a:gd name="T43" fmla="*/ 88 h 104"/>
              <a:gd name="T44" fmla="*/ 176 w 224"/>
              <a:gd name="T45" fmla="*/ 80 h 104"/>
              <a:gd name="T46" fmla="*/ 184 w 224"/>
              <a:gd name="T47" fmla="*/ 80 h 104"/>
              <a:gd name="T48" fmla="*/ 192 w 224"/>
              <a:gd name="T49" fmla="*/ 72 h 104"/>
              <a:gd name="T50" fmla="*/ 200 w 224"/>
              <a:gd name="T51" fmla="*/ 64 h 104"/>
              <a:gd name="T52" fmla="*/ 200 w 224"/>
              <a:gd name="T53" fmla="*/ 56 h 104"/>
              <a:gd name="T54" fmla="*/ 208 w 224"/>
              <a:gd name="T55" fmla="*/ 56 h 104"/>
              <a:gd name="T56" fmla="*/ 208 w 224"/>
              <a:gd name="T57" fmla="*/ 48 h 104"/>
              <a:gd name="T58" fmla="*/ 208 w 224"/>
              <a:gd name="T59" fmla="*/ 40 h 104"/>
              <a:gd name="T60" fmla="*/ 208 w 224"/>
              <a:gd name="T61" fmla="*/ 32 h 104"/>
              <a:gd name="T62" fmla="*/ 208 w 224"/>
              <a:gd name="T63" fmla="*/ 24 h 104"/>
              <a:gd name="T64" fmla="*/ 208 w 224"/>
              <a:gd name="T65" fmla="*/ 16 h 104"/>
              <a:gd name="T66" fmla="*/ 216 w 224"/>
              <a:gd name="T67" fmla="*/ 16 h 104"/>
              <a:gd name="T68" fmla="*/ 216 w 224"/>
              <a:gd name="T69" fmla="*/ 8 h 104"/>
              <a:gd name="T70" fmla="*/ 224 w 224"/>
              <a:gd name="T71" fmla="*/ 8 h 104"/>
              <a:gd name="T72" fmla="*/ 216 w 224"/>
              <a:gd name="T73" fmla="*/ 8 h 104"/>
              <a:gd name="T74" fmla="*/ 208 w 224"/>
              <a:gd name="T75" fmla="*/ 8 h 104"/>
              <a:gd name="T76" fmla="*/ 200 w 224"/>
              <a:gd name="T77" fmla="*/ 8 h 104"/>
              <a:gd name="T78" fmla="*/ 184 w 224"/>
              <a:gd name="T79" fmla="*/ 8 h 104"/>
              <a:gd name="T80" fmla="*/ 168 w 224"/>
              <a:gd name="T81" fmla="*/ 8 h 104"/>
              <a:gd name="T82" fmla="*/ 160 w 224"/>
              <a:gd name="T83" fmla="*/ 8 h 104"/>
              <a:gd name="T84" fmla="*/ 144 w 224"/>
              <a:gd name="T85" fmla="*/ 8 h 104"/>
              <a:gd name="T86" fmla="*/ 136 w 224"/>
              <a:gd name="T87" fmla="*/ 8 h 104"/>
              <a:gd name="T88" fmla="*/ 128 w 224"/>
              <a:gd name="T89" fmla="*/ 8 h 104"/>
              <a:gd name="T90" fmla="*/ 120 w 224"/>
              <a:gd name="T91" fmla="*/ 8 h 104"/>
              <a:gd name="T92" fmla="*/ 112 w 224"/>
              <a:gd name="T93" fmla="*/ 8 h 104"/>
              <a:gd name="T94" fmla="*/ 104 w 224"/>
              <a:gd name="T95" fmla="*/ 8 h 104"/>
              <a:gd name="T96" fmla="*/ 96 w 224"/>
              <a:gd name="T97" fmla="*/ 8 h 104"/>
              <a:gd name="T98" fmla="*/ 80 w 224"/>
              <a:gd name="T99" fmla="*/ 8 h 104"/>
              <a:gd name="T100" fmla="*/ 72 w 224"/>
              <a:gd name="T101" fmla="*/ 8 h 104"/>
              <a:gd name="T102" fmla="*/ 64 w 224"/>
              <a:gd name="T103" fmla="*/ 8 h 104"/>
              <a:gd name="T104" fmla="*/ 56 w 224"/>
              <a:gd name="T105" fmla="*/ 8 h 104"/>
              <a:gd name="T106" fmla="*/ 40 w 224"/>
              <a:gd name="T107" fmla="*/ 0 h 104"/>
              <a:gd name="T108" fmla="*/ 32 w 224"/>
              <a:gd name="T109" fmla="*/ 0 h 104"/>
              <a:gd name="T110" fmla="*/ 24 w 224"/>
              <a:gd name="T111" fmla="*/ 0 h 104"/>
              <a:gd name="T112" fmla="*/ 16 w 224"/>
              <a:gd name="T113" fmla="*/ 0 h 104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24"/>
              <a:gd name="T172" fmla="*/ 0 h 104"/>
              <a:gd name="T173" fmla="*/ 224 w 224"/>
              <a:gd name="T174" fmla="*/ 104 h 104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24" h="104">
                <a:moveTo>
                  <a:pt x="0" y="8"/>
                </a:moveTo>
                <a:lnTo>
                  <a:pt x="0" y="8"/>
                </a:lnTo>
                <a:lnTo>
                  <a:pt x="8" y="16"/>
                </a:lnTo>
                <a:lnTo>
                  <a:pt x="8" y="24"/>
                </a:lnTo>
                <a:lnTo>
                  <a:pt x="16" y="32"/>
                </a:lnTo>
                <a:lnTo>
                  <a:pt x="24" y="40"/>
                </a:lnTo>
                <a:lnTo>
                  <a:pt x="32" y="56"/>
                </a:lnTo>
                <a:lnTo>
                  <a:pt x="40" y="64"/>
                </a:lnTo>
                <a:lnTo>
                  <a:pt x="56" y="80"/>
                </a:lnTo>
                <a:lnTo>
                  <a:pt x="64" y="88"/>
                </a:lnTo>
                <a:lnTo>
                  <a:pt x="72" y="88"/>
                </a:lnTo>
                <a:lnTo>
                  <a:pt x="80" y="88"/>
                </a:lnTo>
                <a:lnTo>
                  <a:pt x="80" y="96"/>
                </a:lnTo>
                <a:lnTo>
                  <a:pt x="88" y="96"/>
                </a:lnTo>
                <a:lnTo>
                  <a:pt x="104" y="104"/>
                </a:lnTo>
                <a:lnTo>
                  <a:pt x="112" y="104"/>
                </a:lnTo>
                <a:lnTo>
                  <a:pt x="128" y="104"/>
                </a:lnTo>
                <a:lnTo>
                  <a:pt x="136" y="104"/>
                </a:lnTo>
                <a:lnTo>
                  <a:pt x="136" y="96"/>
                </a:lnTo>
                <a:lnTo>
                  <a:pt x="144" y="96"/>
                </a:lnTo>
                <a:lnTo>
                  <a:pt x="152" y="96"/>
                </a:lnTo>
                <a:lnTo>
                  <a:pt x="160" y="88"/>
                </a:lnTo>
                <a:lnTo>
                  <a:pt x="168" y="88"/>
                </a:lnTo>
                <a:lnTo>
                  <a:pt x="176" y="80"/>
                </a:lnTo>
                <a:lnTo>
                  <a:pt x="184" y="80"/>
                </a:lnTo>
                <a:lnTo>
                  <a:pt x="192" y="72"/>
                </a:lnTo>
                <a:lnTo>
                  <a:pt x="200" y="64"/>
                </a:lnTo>
                <a:lnTo>
                  <a:pt x="200" y="56"/>
                </a:lnTo>
                <a:lnTo>
                  <a:pt x="208" y="56"/>
                </a:lnTo>
                <a:lnTo>
                  <a:pt x="208" y="48"/>
                </a:lnTo>
                <a:lnTo>
                  <a:pt x="208" y="40"/>
                </a:lnTo>
                <a:lnTo>
                  <a:pt x="208" y="32"/>
                </a:lnTo>
                <a:lnTo>
                  <a:pt x="208" y="24"/>
                </a:lnTo>
                <a:lnTo>
                  <a:pt x="208" y="16"/>
                </a:lnTo>
                <a:lnTo>
                  <a:pt x="216" y="16"/>
                </a:lnTo>
                <a:lnTo>
                  <a:pt x="216" y="8"/>
                </a:lnTo>
                <a:lnTo>
                  <a:pt x="224" y="8"/>
                </a:lnTo>
                <a:lnTo>
                  <a:pt x="216" y="8"/>
                </a:lnTo>
                <a:lnTo>
                  <a:pt x="208" y="8"/>
                </a:lnTo>
                <a:lnTo>
                  <a:pt x="200" y="8"/>
                </a:lnTo>
                <a:lnTo>
                  <a:pt x="184" y="8"/>
                </a:lnTo>
                <a:lnTo>
                  <a:pt x="168" y="8"/>
                </a:lnTo>
                <a:lnTo>
                  <a:pt x="160" y="8"/>
                </a:lnTo>
                <a:lnTo>
                  <a:pt x="144" y="8"/>
                </a:lnTo>
                <a:lnTo>
                  <a:pt x="136" y="8"/>
                </a:lnTo>
                <a:lnTo>
                  <a:pt x="128" y="8"/>
                </a:lnTo>
                <a:lnTo>
                  <a:pt x="120" y="8"/>
                </a:lnTo>
                <a:lnTo>
                  <a:pt x="112" y="8"/>
                </a:lnTo>
                <a:lnTo>
                  <a:pt x="104" y="8"/>
                </a:lnTo>
                <a:lnTo>
                  <a:pt x="96" y="8"/>
                </a:lnTo>
                <a:lnTo>
                  <a:pt x="80" y="8"/>
                </a:lnTo>
                <a:lnTo>
                  <a:pt x="72" y="8"/>
                </a:lnTo>
                <a:lnTo>
                  <a:pt x="64" y="8"/>
                </a:lnTo>
                <a:lnTo>
                  <a:pt x="56" y="8"/>
                </a:lnTo>
                <a:lnTo>
                  <a:pt x="40" y="0"/>
                </a:lnTo>
                <a:lnTo>
                  <a:pt x="32" y="0"/>
                </a:lnTo>
                <a:lnTo>
                  <a:pt x="24" y="0"/>
                </a:lnTo>
                <a:lnTo>
                  <a:pt x="16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615" name="Freeform 39"/>
          <p:cNvSpPr>
            <a:spLocks/>
          </p:cNvSpPr>
          <p:nvPr/>
        </p:nvSpPr>
        <p:spPr bwMode="auto">
          <a:xfrm>
            <a:off x="2439988" y="1701800"/>
            <a:ext cx="139700" cy="63500"/>
          </a:xfrm>
          <a:custGeom>
            <a:avLst/>
            <a:gdLst>
              <a:gd name="T0" fmla="*/ 0 w 88"/>
              <a:gd name="T1" fmla="*/ 40 h 40"/>
              <a:gd name="T2" fmla="*/ 0 w 88"/>
              <a:gd name="T3" fmla="*/ 40 h 40"/>
              <a:gd name="T4" fmla="*/ 8 w 88"/>
              <a:gd name="T5" fmla="*/ 32 h 40"/>
              <a:gd name="T6" fmla="*/ 8 w 88"/>
              <a:gd name="T7" fmla="*/ 32 h 40"/>
              <a:gd name="T8" fmla="*/ 8 w 88"/>
              <a:gd name="T9" fmla="*/ 24 h 40"/>
              <a:gd name="T10" fmla="*/ 8 w 88"/>
              <a:gd name="T11" fmla="*/ 24 h 40"/>
              <a:gd name="T12" fmla="*/ 16 w 88"/>
              <a:gd name="T13" fmla="*/ 16 h 40"/>
              <a:gd name="T14" fmla="*/ 16 w 88"/>
              <a:gd name="T15" fmla="*/ 16 h 40"/>
              <a:gd name="T16" fmla="*/ 24 w 88"/>
              <a:gd name="T17" fmla="*/ 8 h 40"/>
              <a:gd name="T18" fmla="*/ 24 w 88"/>
              <a:gd name="T19" fmla="*/ 8 h 40"/>
              <a:gd name="T20" fmla="*/ 40 w 88"/>
              <a:gd name="T21" fmla="*/ 8 h 40"/>
              <a:gd name="T22" fmla="*/ 40 w 88"/>
              <a:gd name="T23" fmla="*/ 8 h 40"/>
              <a:gd name="T24" fmla="*/ 48 w 88"/>
              <a:gd name="T25" fmla="*/ 0 h 40"/>
              <a:gd name="T26" fmla="*/ 48 w 88"/>
              <a:gd name="T27" fmla="*/ 0 h 40"/>
              <a:gd name="T28" fmla="*/ 56 w 88"/>
              <a:gd name="T29" fmla="*/ 0 h 40"/>
              <a:gd name="T30" fmla="*/ 56 w 88"/>
              <a:gd name="T31" fmla="*/ 0 h 40"/>
              <a:gd name="T32" fmla="*/ 64 w 88"/>
              <a:gd name="T33" fmla="*/ 0 h 40"/>
              <a:gd name="T34" fmla="*/ 64 w 88"/>
              <a:gd name="T35" fmla="*/ 0 h 40"/>
              <a:gd name="T36" fmla="*/ 64 w 88"/>
              <a:gd name="T37" fmla="*/ 8 h 40"/>
              <a:gd name="T38" fmla="*/ 64 w 88"/>
              <a:gd name="T39" fmla="*/ 8 h 40"/>
              <a:gd name="T40" fmla="*/ 72 w 88"/>
              <a:gd name="T41" fmla="*/ 8 h 40"/>
              <a:gd name="T42" fmla="*/ 72 w 88"/>
              <a:gd name="T43" fmla="*/ 8 h 40"/>
              <a:gd name="T44" fmla="*/ 72 w 88"/>
              <a:gd name="T45" fmla="*/ 16 h 40"/>
              <a:gd name="T46" fmla="*/ 72 w 88"/>
              <a:gd name="T47" fmla="*/ 16 h 40"/>
              <a:gd name="T48" fmla="*/ 80 w 88"/>
              <a:gd name="T49" fmla="*/ 16 h 40"/>
              <a:gd name="T50" fmla="*/ 80 w 88"/>
              <a:gd name="T51" fmla="*/ 16 h 40"/>
              <a:gd name="T52" fmla="*/ 80 w 88"/>
              <a:gd name="T53" fmla="*/ 24 h 40"/>
              <a:gd name="T54" fmla="*/ 80 w 88"/>
              <a:gd name="T55" fmla="*/ 24 h 40"/>
              <a:gd name="T56" fmla="*/ 88 w 88"/>
              <a:gd name="T57" fmla="*/ 24 h 40"/>
              <a:gd name="T58" fmla="*/ 88 w 88"/>
              <a:gd name="T59" fmla="*/ 24 h 40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88"/>
              <a:gd name="T91" fmla="*/ 0 h 40"/>
              <a:gd name="T92" fmla="*/ 88 w 88"/>
              <a:gd name="T93" fmla="*/ 40 h 40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88" h="40">
                <a:moveTo>
                  <a:pt x="0" y="40"/>
                </a:moveTo>
                <a:lnTo>
                  <a:pt x="0" y="40"/>
                </a:lnTo>
                <a:lnTo>
                  <a:pt x="8" y="32"/>
                </a:lnTo>
                <a:lnTo>
                  <a:pt x="8" y="24"/>
                </a:lnTo>
                <a:lnTo>
                  <a:pt x="16" y="16"/>
                </a:lnTo>
                <a:lnTo>
                  <a:pt x="24" y="8"/>
                </a:lnTo>
                <a:lnTo>
                  <a:pt x="40" y="8"/>
                </a:lnTo>
                <a:lnTo>
                  <a:pt x="48" y="0"/>
                </a:lnTo>
                <a:lnTo>
                  <a:pt x="56" y="0"/>
                </a:lnTo>
                <a:lnTo>
                  <a:pt x="64" y="0"/>
                </a:lnTo>
                <a:lnTo>
                  <a:pt x="64" y="8"/>
                </a:lnTo>
                <a:lnTo>
                  <a:pt x="72" y="8"/>
                </a:lnTo>
                <a:lnTo>
                  <a:pt x="72" y="16"/>
                </a:lnTo>
                <a:lnTo>
                  <a:pt x="80" y="16"/>
                </a:lnTo>
                <a:lnTo>
                  <a:pt x="80" y="24"/>
                </a:lnTo>
                <a:lnTo>
                  <a:pt x="88" y="24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616" name="Freeform 40"/>
          <p:cNvSpPr>
            <a:spLocks/>
          </p:cNvSpPr>
          <p:nvPr/>
        </p:nvSpPr>
        <p:spPr bwMode="auto">
          <a:xfrm>
            <a:off x="2439988" y="1701800"/>
            <a:ext cx="139700" cy="63500"/>
          </a:xfrm>
          <a:custGeom>
            <a:avLst/>
            <a:gdLst>
              <a:gd name="T0" fmla="*/ 0 w 88"/>
              <a:gd name="T1" fmla="*/ 40 h 40"/>
              <a:gd name="T2" fmla="*/ 8 w 88"/>
              <a:gd name="T3" fmla="*/ 32 h 40"/>
              <a:gd name="T4" fmla="*/ 8 w 88"/>
              <a:gd name="T5" fmla="*/ 24 h 40"/>
              <a:gd name="T6" fmla="*/ 16 w 88"/>
              <a:gd name="T7" fmla="*/ 16 h 40"/>
              <a:gd name="T8" fmla="*/ 24 w 88"/>
              <a:gd name="T9" fmla="*/ 8 h 40"/>
              <a:gd name="T10" fmla="*/ 40 w 88"/>
              <a:gd name="T11" fmla="*/ 8 h 40"/>
              <a:gd name="T12" fmla="*/ 48 w 88"/>
              <a:gd name="T13" fmla="*/ 0 h 40"/>
              <a:gd name="T14" fmla="*/ 56 w 88"/>
              <a:gd name="T15" fmla="*/ 0 h 40"/>
              <a:gd name="T16" fmla="*/ 64 w 88"/>
              <a:gd name="T17" fmla="*/ 0 h 40"/>
              <a:gd name="T18" fmla="*/ 64 w 88"/>
              <a:gd name="T19" fmla="*/ 8 h 40"/>
              <a:gd name="T20" fmla="*/ 72 w 88"/>
              <a:gd name="T21" fmla="*/ 8 h 40"/>
              <a:gd name="T22" fmla="*/ 72 w 88"/>
              <a:gd name="T23" fmla="*/ 16 h 40"/>
              <a:gd name="T24" fmla="*/ 80 w 88"/>
              <a:gd name="T25" fmla="*/ 16 h 40"/>
              <a:gd name="T26" fmla="*/ 80 w 88"/>
              <a:gd name="T27" fmla="*/ 24 h 40"/>
              <a:gd name="T28" fmla="*/ 88 w 88"/>
              <a:gd name="T29" fmla="*/ 24 h 4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88"/>
              <a:gd name="T46" fmla="*/ 0 h 40"/>
              <a:gd name="T47" fmla="*/ 88 w 88"/>
              <a:gd name="T48" fmla="*/ 40 h 40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88" h="40">
                <a:moveTo>
                  <a:pt x="0" y="40"/>
                </a:moveTo>
                <a:lnTo>
                  <a:pt x="8" y="32"/>
                </a:lnTo>
                <a:lnTo>
                  <a:pt x="8" y="24"/>
                </a:lnTo>
                <a:lnTo>
                  <a:pt x="16" y="16"/>
                </a:lnTo>
                <a:lnTo>
                  <a:pt x="24" y="8"/>
                </a:lnTo>
                <a:lnTo>
                  <a:pt x="40" y="8"/>
                </a:lnTo>
                <a:lnTo>
                  <a:pt x="48" y="0"/>
                </a:lnTo>
                <a:lnTo>
                  <a:pt x="56" y="0"/>
                </a:lnTo>
                <a:lnTo>
                  <a:pt x="64" y="0"/>
                </a:lnTo>
                <a:lnTo>
                  <a:pt x="64" y="8"/>
                </a:lnTo>
                <a:lnTo>
                  <a:pt x="72" y="8"/>
                </a:lnTo>
                <a:lnTo>
                  <a:pt x="72" y="16"/>
                </a:lnTo>
                <a:lnTo>
                  <a:pt x="80" y="16"/>
                </a:lnTo>
                <a:lnTo>
                  <a:pt x="80" y="24"/>
                </a:lnTo>
                <a:lnTo>
                  <a:pt x="88" y="24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617" name="Freeform 41"/>
          <p:cNvSpPr>
            <a:spLocks/>
          </p:cNvSpPr>
          <p:nvPr/>
        </p:nvSpPr>
        <p:spPr bwMode="auto">
          <a:xfrm>
            <a:off x="2693988" y="1701800"/>
            <a:ext cx="152400" cy="50800"/>
          </a:xfrm>
          <a:custGeom>
            <a:avLst/>
            <a:gdLst>
              <a:gd name="T0" fmla="*/ 0 w 96"/>
              <a:gd name="T1" fmla="*/ 24 h 32"/>
              <a:gd name="T2" fmla="*/ 0 w 96"/>
              <a:gd name="T3" fmla="*/ 24 h 32"/>
              <a:gd name="T4" fmla="*/ 8 w 96"/>
              <a:gd name="T5" fmla="*/ 16 h 32"/>
              <a:gd name="T6" fmla="*/ 8 w 96"/>
              <a:gd name="T7" fmla="*/ 16 h 32"/>
              <a:gd name="T8" fmla="*/ 8 w 96"/>
              <a:gd name="T9" fmla="*/ 8 h 32"/>
              <a:gd name="T10" fmla="*/ 8 w 96"/>
              <a:gd name="T11" fmla="*/ 8 h 32"/>
              <a:gd name="T12" fmla="*/ 16 w 96"/>
              <a:gd name="T13" fmla="*/ 0 h 32"/>
              <a:gd name="T14" fmla="*/ 16 w 96"/>
              <a:gd name="T15" fmla="*/ 0 h 32"/>
              <a:gd name="T16" fmla="*/ 24 w 96"/>
              <a:gd name="T17" fmla="*/ 0 h 32"/>
              <a:gd name="T18" fmla="*/ 24 w 96"/>
              <a:gd name="T19" fmla="*/ 0 h 32"/>
              <a:gd name="T20" fmla="*/ 32 w 96"/>
              <a:gd name="T21" fmla="*/ 0 h 32"/>
              <a:gd name="T22" fmla="*/ 32 w 96"/>
              <a:gd name="T23" fmla="*/ 0 h 32"/>
              <a:gd name="T24" fmla="*/ 40 w 96"/>
              <a:gd name="T25" fmla="*/ 0 h 32"/>
              <a:gd name="T26" fmla="*/ 40 w 96"/>
              <a:gd name="T27" fmla="*/ 0 h 32"/>
              <a:gd name="T28" fmla="*/ 48 w 96"/>
              <a:gd name="T29" fmla="*/ 0 h 32"/>
              <a:gd name="T30" fmla="*/ 48 w 96"/>
              <a:gd name="T31" fmla="*/ 0 h 32"/>
              <a:gd name="T32" fmla="*/ 56 w 96"/>
              <a:gd name="T33" fmla="*/ 0 h 32"/>
              <a:gd name="T34" fmla="*/ 56 w 96"/>
              <a:gd name="T35" fmla="*/ 0 h 32"/>
              <a:gd name="T36" fmla="*/ 64 w 96"/>
              <a:gd name="T37" fmla="*/ 0 h 32"/>
              <a:gd name="T38" fmla="*/ 64 w 96"/>
              <a:gd name="T39" fmla="*/ 0 h 32"/>
              <a:gd name="T40" fmla="*/ 72 w 96"/>
              <a:gd name="T41" fmla="*/ 8 h 32"/>
              <a:gd name="T42" fmla="*/ 72 w 96"/>
              <a:gd name="T43" fmla="*/ 8 h 32"/>
              <a:gd name="T44" fmla="*/ 80 w 96"/>
              <a:gd name="T45" fmla="*/ 8 h 32"/>
              <a:gd name="T46" fmla="*/ 80 w 96"/>
              <a:gd name="T47" fmla="*/ 8 h 32"/>
              <a:gd name="T48" fmla="*/ 80 w 96"/>
              <a:gd name="T49" fmla="*/ 16 h 32"/>
              <a:gd name="T50" fmla="*/ 80 w 96"/>
              <a:gd name="T51" fmla="*/ 16 h 32"/>
              <a:gd name="T52" fmla="*/ 88 w 96"/>
              <a:gd name="T53" fmla="*/ 16 h 32"/>
              <a:gd name="T54" fmla="*/ 88 w 96"/>
              <a:gd name="T55" fmla="*/ 16 h 32"/>
              <a:gd name="T56" fmla="*/ 88 w 96"/>
              <a:gd name="T57" fmla="*/ 24 h 32"/>
              <a:gd name="T58" fmla="*/ 88 w 96"/>
              <a:gd name="T59" fmla="*/ 24 h 32"/>
              <a:gd name="T60" fmla="*/ 88 w 96"/>
              <a:gd name="T61" fmla="*/ 32 h 32"/>
              <a:gd name="T62" fmla="*/ 88 w 96"/>
              <a:gd name="T63" fmla="*/ 32 h 32"/>
              <a:gd name="T64" fmla="*/ 96 w 96"/>
              <a:gd name="T65" fmla="*/ 32 h 32"/>
              <a:gd name="T66" fmla="*/ 96 w 96"/>
              <a:gd name="T67" fmla="*/ 32 h 32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96"/>
              <a:gd name="T103" fmla="*/ 0 h 32"/>
              <a:gd name="T104" fmla="*/ 96 w 96"/>
              <a:gd name="T105" fmla="*/ 32 h 32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96" h="32">
                <a:moveTo>
                  <a:pt x="0" y="24"/>
                </a:moveTo>
                <a:lnTo>
                  <a:pt x="0" y="24"/>
                </a:lnTo>
                <a:lnTo>
                  <a:pt x="8" y="16"/>
                </a:lnTo>
                <a:lnTo>
                  <a:pt x="8" y="8"/>
                </a:lnTo>
                <a:lnTo>
                  <a:pt x="16" y="0"/>
                </a:lnTo>
                <a:lnTo>
                  <a:pt x="24" y="0"/>
                </a:lnTo>
                <a:lnTo>
                  <a:pt x="32" y="0"/>
                </a:lnTo>
                <a:lnTo>
                  <a:pt x="40" y="0"/>
                </a:lnTo>
                <a:lnTo>
                  <a:pt x="48" y="0"/>
                </a:lnTo>
                <a:lnTo>
                  <a:pt x="56" y="0"/>
                </a:lnTo>
                <a:lnTo>
                  <a:pt x="64" y="0"/>
                </a:lnTo>
                <a:lnTo>
                  <a:pt x="72" y="8"/>
                </a:lnTo>
                <a:lnTo>
                  <a:pt x="80" y="8"/>
                </a:lnTo>
                <a:lnTo>
                  <a:pt x="80" y="16"/>
                </a:lnTo>
                <a:lnTo>
                  <a:pt x="88" y="16"/>
                </a:lnTo>
                <a:lnTo>
                  <a:pt x="88" y="24"/>
                </a:lnTo>
                <a:lnTo>
                  <a:pt x="88" y="32"/>
                </a:lnTo>
                <a:lnTo>
                  <a:pt x="96" y="32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618" name="Freeform 42"/>
          <p:cNvSpPr>
            <a:spLocks/>
          </p:cNvSpPr>
          <p:nvPr/>
        </p:nvSpPr>
        <p:spPr bwMode="auto">
          <a:xfrm>
            <a:off x="2630488" y="1841500"/>
            <a:ext cx="50800" cy="38100"/>
          </a:xfrm>
          <a:custGeom>
            <a:avLst/>
            <a:gdLst>
              <a:gd name="T0" fmla="*/ 8 w 32"/>
              <a:gd name="T1" fmla="*/ 0 h 24"/>
              <a:gd name="T2" fmla="*/ 8 w 32"/>
              <a:gd name="T3" fmla="*/ 0 h 24"/>
              <a:gd name="T4" fmla="*/ 8 w 32"/>
              <a:gd name="T5" fmla="*/ 8 h 24"/>
              <a:gd name="T6" fmla="*/ 8 w 32"/>
              <a:gd name="T7" fmla="*/ 8 h 24"/>
              <a:gd name="T8" fmla="*/ 0 w 32"/>
              <a:gd name="T9" fmla="*/ 16 h 24"/>
              <a:gd name="T10" fmla="*/ 0 w 32"/>
              <a:gd name="T11" fmla="*/ 16 h 24"/>
              <a:gd name="T12" fmla="*/ 8 w 32"/>
              <a:gd name="T13" fmla="*/ 24 h 24"/>
              <a:gd name="T14" fmla="*/ 8 w 32"/>
              <a:gd name="T15" fmla="*/ 24 h 24"/>
              <a:gd name="T16" fmla="*/ 16 w 32"/>
              <a:gd name="T17" fmla="*/ 24 h 24"/>
              <a:gd name="T18" fmla="*/ 16 w 32"/>
              <a:gd name="T19" fmla="*/ 24 h 24"/>
              <a:gd name="T20" fmla="*/ 24 w 32"/>
              <a:gd name="T21" fmla="*/ 24 h 24"/>
              <a:gd name="T22" fmla="*/ 24 w 32"/>
              <a:gd name="T23" fmla="*/ 24 h 24"/>
              <a:gd name="T24" fmla="*/ 32 w 32"/>
              <a:gd name="T25" fmla="*/ 24 h 24"/>
              <a:gd name="T26" fmla="*/ 32 w 32"/>
              <a:gd name="T27" fmla="*/ 24 h 2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32"/>
              <a:gd name="T43" fmla="*/ 0 h 24"/>
              <a:gd name="T44" fmla="*/ 32 w 32"/>
              <a:gd name="T45" fmla="*/ 24 h 2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32" h="24">
                <a:moveTo>
                  <a:pt x="8" y="0"/>
                </a:moveTo>
                <a:lnTo>
                  <a:pt x="8" y="0"/>
                </a:lnTo>
                <a:lnTo>
                  <a:pt x="8" y="8"/>
                </a:lnTo>
                <a:lnTo>
                  <a:pt x="0" y="16"/>
                </a:lnTo>
                <a:lnTo>
                  <a:pt x="8" y="24"/>
                </a:lnTo>
                <a:lnTo>
                  <a:pt x="16" y="24"/>
                </a:lnTo>
                <a:lnTo>
                  <a:pt x="24" y="24"/>
                </a:lnTo>
                <a:lnTo>
                  <a:pt x="32" y="24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619" name="Freeform 43"/>
          <p:cNvSpPr>
            <a:spLocks/>
          </p:cNvSpPr>
          <p:nvPr/>
        </p:nvSpPr>
        <p:spPr bwMode="auto">
          <a:xfrm>
            <a:off x="2630488" y="1841500"/>
            <a:ext cx="50800" cy="38100"/>
          </a:xfrm>
          <a:custGeom>
            <a:avLst/>
            <a:gdLst>
              <a:gd name="T0" fmla="*/ 8 w 32"/>
              <a:gd name="T1" fmla="*/ 0 h 24"/>
              <a:gd name="T2" fmla="*/ 8 w 32"/>
              <a:gd name="T3" fmla="*/ 8 h 24"/>
              <a:gd name="T4" fmla="*/ 0 w 32"/>
              <a:gd name="T5" fmla="*/ 16 h 24"/>
              <a:gd name="T6" fmla="*/ 8 w 32"/>
              <a:gd name="T7" fmla="*/ 24 h 24"/>
              <a:gd name="T8" fmla="*/ 8 w 32"/>
              <a:gd name="T9" fmla="*/ 24 h 24"/>
              <a:gd name="T10" fmla="*/ 16 w 32"/>
              <a:gd name="T11" fmla="*/ 24 h 24"/>
              <a:gd name="T12" fmla="*/ 24 w 32"/>
              <a:gd name="T13" fmla="*/ 24 h 24"/>
              <a:gd name="T14" fmla="*/ 32 w 32"/>
              <a:gd name="T15" fmla="*/ 24 h 2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2"/>
              <a:gd name="T25" fmla="*/ 0 h 24"/>
              <a:gd name="T26" fmla="*/ 32 w 32"/>
              <a:gd name="T27" fmla="*/ 24 h 2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2" h="24">
                <a:moveTo>
                  <a:pt x="8" y="0"/>
                </a:moveTo>
                <a:lnTo>
                  <a:pt x="8" y="8"/>
                </a:lnTo>
                <a:lnTo>
                  <a:pt x="0" y="16"/>
                </a:lnTo>
                <a:lnTo>
                  <a:pt x="8" y="24"/>
                </a:lnTo>
                <a:lnTo>
                  <a:pt x="16" y="24"/>
                </a:lnTo>
                <a:lnTo>
                  <a:pt x="24" y="24"/>
                </a:lnTo>
                <a:lnTo>
                  <a:pt x="32" y="24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620" name="Freeform 44"/>
          <p:cNvSpPr>
            <a:spLocks/>
          </p:cNvSpPr>
          <p:nvPr/>
        </p:nvSpPr>
        <p:spPr bwMode="auto">
          <a:xfrm>
            <a:off x="2757488" y="1752600"/>
            <a:ext cx="25400" cy="12700"/>
          </a:xfrm>
          <a:custGeom>
            <a:avLst/>
            <a:gdLst>
              <a:gd name="T0" fmla="*/ 0 w 16"/>
              <a:gd name="T1" fmla="*/ 0 h 8"/>
              <a:gd name="T2" fmla="*/ 0 w 16"/>
              <a:gd name="T3" fmla="*/ 0 h 8"/>
              <a:gd name="T4" fmla="*/ 0 w 16"/>
              <a:gd name="T5" fmla="*/ 8 h 8"/>
              <a:gd name="T6" fmla="*/ 0 w 16"/>
              <a:gd name="T7" fmla="*/ 8 h 8"/>
              <a:gd name="T8" fmla="*/ 8 w 16"/>
              <a:gd name="T9" fmla="*/ 8 h 8"/>
              <a:gd name="T10" fmla="*/ 8 w 16"/>
              <a:gd name="T11" fmla="*/ 8 h 8"/>
              <a:gd name="T12" fmla="*/ 16 w 16"/>
              <a:gd name="T13" fmla="*/ 8 h 8"/>
              <a:gd name="T14" fmla="*/ 16 w 16"/>
              <a:gd name="T15" fmla="*/ 8 h 8"/>
              <a:gd name="T16" fmla="*/ 16 w 16"/>
              <a:gd name="T17" fmla="*/ 0 h 8"/>
              <a:gd name="T18" fmla="*/ 16 w 16"/>
              <a:gd name="T19" fmla="*/ 0 h 8"/>
              <a:gd name="T20" fmla="*/ 8 w 16"/>
              <a:gd name="T21" fmla="*/ 0 h 8"/>
              <a:gd name="T22" fmla="*/ 8 w 16"/>
              <a:gd name="T23" fmla="*/ 0 h 8"/>
              <a:gd name="T24" fmla="*/ 0 w 16"/>
              <a:gd name="T25" fmla="*/ 0 h 8"/>
              <a:gd name="T26" fmla="*/ 0 w 16"/>
              <a:gd name="T27" fmla="*/ 0 h 8"/>
              <a:gd name="T28" fmla="*/ 0 w 16"/>
              <a:gd name="T29" fmla="*/ 8 h 8"/>
              <a:gd name="T30" fmla="*/ 0 w 16"/>
              <a:gd name="T31" fmla="*/ 8 h 8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6"/>
              <a:gd name="T49" fmla="*/ 0 h 8"/>
              <a:gd name="T50" fmla="*/ 16 w 16"/>
              <a:gd name="T51" fmla="*/ 8 h 8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6" h="8">
                <a:moveTo>
                  <a:pt x="0" y="0"/>
                </a:moveTo>
                <a:lnTo>
                  <a:pt x="0" y="0"/>
                </a:lnTo>
                <a:lnTo>
                  <a:pt x="0" y="8"/>
                </a:lnTo>
                <a:lnTo>
                  <a:pt x="8" y="8"/>
                </a:lnTo>
                <a:lnTo>
                  <a:pt x="16" y="8"/>
                </a:lnTo>
                <a:lnTo>
                  <a:pt x="16" y="0"/>
                </a:lnTo>
                <a:lnTo>
                  <a:pt x="8" y="0"/>
                </a:lnTo>
                <a:lnTo>
                  <a:pt x="0" y="0"/>
                </a:lnTo>
                <a:lnTo>
                  <a:pt x="0" y="8"/>
                </a:lnTo>
              </a:path>
            </a:pathLst>
          </a:custGeom>
          <a:noFill/>
          <a:ln w="19050">
            <a:solidFill>
              <a:srgbClr val="3000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621" name="Freeform 45"/>
          <p:cNvSpPr>
            <a:spLocks/>
          </p:cNvSpPr>
          <p:nvPr/>
        </p:nvSpPr>
        <p:spPr bwMode="auto">
          <a:xfrm>
            <a:off x="2757488" y="1752600"/>
            <a:ext cx="25400" cy="12700"/>
          </a:xfrm>
          <a:custGeom>
            <a:avLst/>
            <a:gdLst>
              <a:gd name="T0" fmla="*/ 0 w 16"/>
              <a:gd name="T1" fmla="*/ 0 h 8"/>
              <a:gd name="T2" fmla="*/ 0 w 16"/>
              <a:gd name="T3" fmla="*/ 8 h 8"/>
              <a:gd name="T4" fmla="*/ 0 w 16"/>
              <a:gd name="T5" fmla="*/ 8 h 8"/>
              <a:gd name="T6" fmla="*/ 8 w 16"/>
              <a:gd name="T7" fmla="*/ 8 h 8"/>
              <a:gd name="T8" fmla="*/ 8 w 16"/>
              <a:gd name="T9" fmla="*/ 8 h 8"/>
              <a:gd name="T10" fmla="*/ 8 w 16"/>
              <a:gd name="T11" fmla="*/ 8 h 8"/>
              <a:gd name="T12" fmla="*/ 16 w 16"/>
              <a:gd name="T13" fmla="*/ 8 h 8"/>
              <a:gd name="T14" fmla="*/ 16 w 16"/>
              <a:gd name="T15" fmla="*/ 0 h 8"/>
              <a:gd name="T16" fmla="*/ 8 w 16"/>
              <a:gd name="T17" fmla="*/ 0 h 8"/>
              <a:gd name="T18" fmla="*/ 8 w 16"/>
              <a:gd name="T19" fmla="*/ 0 h 8"/>
              <a:gd name="T20" fmla="*/ 8 w 16"/>
              <a:gd name="T21" fmla="*/ 0 h 8"/>
              <a:gd name="T22" fmla="*/ 0 w 16"/>
              <a:gd name="T23" fmla="*/ 0 h 8"/>
              <a:gd name="T24" fmla="*/ 0 w 16"/>
              <a:gd name="T25" fmla="*/ 0 h 8"/>
              <a:gd name="T26" fmla="*/ 0 w 16"/>
              <a:gd name="T27" fmla="*/ 0 h 8"/>
              <a:gd name="T28" fmla="*/ 0 w 16"/>
              <a:gd name="T29" fmla="*/ 8 h 8"/>
              <a:gd name="T30" fmla="*/ 0 w 16"/>
              <a:gd name="T31" fmla="*/ 8 h 8"/>
              <a:gd name="T32" fmla="*/ 0 w 16"/>
              <a:gd name="T33" fmla="*/ 8 h 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6"/>
              <a:gd name="T52" fmla="*/ 0 h 8"/>
              <a:gd name="T53" fmla="*/ 16 w 16"/>
              <a:gd name="T54" fmla="*/ 8 h 8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6" h="8">
                <a:moveTo>
                  <a:pt x="0" y="0"/>
                </a:moveTo>
                <a:lnTo>
                  <a:pt x="0" y="8"/>
                </a:lnTo>
                <a:lnTo>
                  <a:pt x="8" y="8"/>
                </a:lnTo>
                <a:lnTo>
                  <a:pt x="16" y="8"/>
                </a:lnTo>
                <a:lnTo>
                  <a:pt x="16" y="0"/>
                </a:lnTo>
                <a:lnTo>
                  <a:pt x="8" y="0"/>
                </a:lnTo>
                <a:lnTo>
                  <a:pt x="0" y="0"/>
                </a:lnTo>
                <a:lnTo>
                  <a:pt x="0" y="8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622" name="Freeform 46"/>
          <p:cNvSpPr>
            <a:spLocks/>
          </p:cNvSpPr>
          <p:nvPr/>
        </p:nvSpPr>
        <p:spPr bwMode="auto">
          <a:xfrm>
            <a:off x="2516188" y="1765300"/>
            <a:ext cx="12700" cy="25400"/>
          </a:xfrm>
          <a:custGeom>
            <a:avLst/>
            <a:gdLst>
              <a:gd name="T0" fmla="*/ 8 w 8"/>
              <a:gd name="T1" fmla="*/ 0 h 16"/>
              <a:gd name="T2" fmla="*/ 8 w 8"/>
              <a:gd name="T3" fmla="*/ 0 h 16"/>
              <a:gd name="T4" fmla="*/ 0 w 8"/>
              <a:gd name="T5" fmla="*/ 0 h 16"/>
              <a:gd name="T6" fmla="*/ 0 w 8"/>
              <a:gd name="T7" fmla="*/ 0 h 16"/>
              <a:gd name="T8" fmla="*/ 0 w 8"/>
              <a:gd name="T9" fmla="*/ 8 h 16"/>
              <a:gd name="T10" fmla="*/ 0 w 8"/>
              <a:gd name="T11" fmla="*/ 8 h 16"/>
              <a:gd name="T12" fmla="*/ 0 w 8"/>
              <a:gd name="T13" fmla="*/ 16 h 16"/>
              <a:gd name="T14" fmla="*/ 0 w 8"/>
              <a:gd name="T15" fmla="*/ 16 h 16"/>
              <a:gd name="T16" fmla="*/ 8 w 8"/>
              <a:gd name="T17" fmla="*/ 8 h 16"/>
              <a:gd name="T18" fmla="*/ 8 w 8"/>
              <a:gd name="T19" fmla="*/ 8 h 1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8"/>
              <a:gd name="T31" fmla="*/ 0 h 16"/>
              <a:gd name="T32" fmla="*/ 8 w 8"/>
              <a:gd name="T33" fmla="*/ 16 h 1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8" h="16">
                <a:moveTo>
                  <a:pt x="8" y="0"/>
                </a:moveTo>
                <a:lnTo>
                  <a:pt x="8" y="0"/>
                </a:lnTo>
                <a:lnTo>
                  <a:pt x="0" y="0"/>
                </a:lnTo>
                <a:lnTo>
                  <a:pt x="0" y="8"/>
                </a:lnTo>
                <a:lnTo>
                  <a:pt x="0" y="16"/>
                </a:lnTo>
                <a:lnTo>
                  <a:pt x="8" y="8"/>
                </a:lnTo>
              </a:path>
            </a:pathLst>
          </a:custGeom>
          <a:noFill/>
          <a:ln w="19050">
            <a:solidFill>
              <a:srgbClr val="3000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623" name="Freeform 47"/>
          <p:cNvSpPr>
            <a:spLocks/>
          </p:cNvSpPr>
          <p:nvPr/>
        </p:nvSpPr>
        <p:spPr bwMode="auto">
          <a:xfrm>
            <a:off x="2516188" y="1765300"/>
            <a:ext cx="12700" cy="25400"/>
          </a:xfrm>
          <a:custGeom>
            <a:avLst/>
            <a:gdLst>
              <a:gd name="T0" fmla="*/ 8 w 8"/>
              <a:gd name="T1" fmla="*/ 0 h 16"/>
              <a:gd name="T2" fmla="*/ 0 w 8"/>
              <a:gd name="T3" fmla="*/ 0 h 16"/>
              <a:gd name="T4" fmla="*/ 0 w 8"/>
              <a:gd name="T5" fmla="*/ 0 h 16"/>
              <a:gd name="T6" fmla="*/ 0 w 8"/>
              <a:gd name="T7" fmla="*/ 0 h 16"/>
              <a:gd name="T8" fmla="*/ 0 w 8"/>
              <a:gd name="T9" fmla="*/ 8 h 16"/>
              <a:gd name="T10" fmla="*/ 0 w 8"/>
              <a:gd name="T11" fmla="*/ 8 h 16"/>
              <a:gd name="T12" fmla="*/ 0 w 8"/>
              <a:gd name="T13" fmla="*/ 16 h 16"/>
              <a:gd name="T14" fmla="*/ 0 w 8"/>
              <a:gd name="T15" fmla="*/ 16 h 16"/>
              <a:gd name="T16" fmla="*/ 8 w 8"/>
              <a:gd name="T17" fmla="*/ 8 h 16"/>
              <a:gd name="T18" fmla="*/ 8 w 8"/>
              <a:gd name="T19" fmla="*/ 8 h 1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8"/>
              <a:gd name="T31" fmla="*/ 0 h 16"/>
              <a:gd name="T32" fmla="*/ 8 w 8"/>
              <a:gd name="T33" fmla="*/ 16 h 1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8" h="16">
                <a:moveTo>
                  <a:pt x="8" y="0"/>
                </a:moveTo>
                <a:lnTo>
                  <a:pt x="0" y="0"/>
                </a:lnTo>
                <a:lnTo>
                  <a:pt x="0" y="8"/>
                </a:lnTo>
                <a:lnTo>
                  <a:pt x="0" y="16"/>
                </a:lnTo>
                <a:lnTo>
                  <a:pt x="8" y="8"/>
                </a:lnTo>
              </a:path>
            </a:pathLst>
          </a:custGeom>
          <a:solidFill>
            <a:srgbClr val="CC99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624" name="Freeform 48"/>
          <p:cNvSpPr>
            <a:spLocks/>
          </p:cNvSpPr>
          <p:nvPr/>
        </p:nvSpPr>
        <p:spPr bwMode="auto">
          <a:xfrm>
            <a:off x="2427288" y="1509713"/>
            <a:ext cx="203200" cy="88900"/>
          </a:xfrm>
          <a:custGeom>
            <a:avLst/>
            <a:gdLst>
              <a:gd name="T0" fmla="*/ 128 w 128"/>
              <a:gd name="T1" fmla="*/ 0 h 56"/>
              <a:gd name="T2" fmla="*/ 128 w 128"/>
              <a:gd name="T3" fmla="*/ 0 h 56"/>
              <a:gd name="T4" fmla="*/ 128 w 128"/>
              <a:gd name="T5" fmla="*/ 8 h 56"/>
              <a:gd name="T6" fmla="*/ 128 w 128"/>
              <a:gd name="T7" fmla="*/ 8 h 56"/>
              <a:gd name="T8" fmla="*/ 120 w 128"/>
              <a:gd name="T9" fmla="*/ 8 h 56"/>
              <a:gd name="T10" fmla="*/ 120 w 128"/>
              <a:gd name="T11" fmla="*/ 8 h 56"/>
              <a:gd name="T12" fmla="*/ 120 w 128"/>
              <a:gd name="T13" fmla="*/ 16 h 56"/>
              <a:gd name="T14" fmla="*/ 120 w 128"/>
              <a:gd name="T15" fmla="*/ 16 h 56"/>
              <a:gd name="T16" fmla="*/ 104 w 128"/>
              <a:gd name="T17" fmla="*/ 24 h 56"/>
              <a:gd name="T18" fmla="*/ 104 w 128"/>
              <a:gd name="T19" fmla="*/ 24 h 56"/>
              <a:gd name="T20" fmla="*/ 96 w 128"/>
              <a:gd name="T21" fmla="*/ 32 h 56"/>
              <a:gd name="T22" fmla="*/ 96 w 128"/>
              <a:gd name="T23" fmla="*/ 32 h 56"/>
              <a:gd name="T24" fmla="*/ 88 w 128"/>
              <a:gd name="T25" fmla="*/ 40 h 56"/>
              <a:gd name="T26" fmla="*/ 88 w 128"/>
              <a:gd name="T27" fmla="*/ 40 h 56"/>
              <a:gd name="T28" fmla="*/ 72 w 128"/>
              <a:gd name="T29" fmla="*/ 48 h 56"/>
              <a:gd name="T30" fmla="*/ 72 w 128"/>
              <a:gd name="T31" fmla="*/ 48 h 56"/>
              <a:gd name="T32" fmla="*/ 64 w 128"/>
              <a:gd name="T33" fmla="*/ 48 h 56"/>
              <a:gd name="T34" fmla="*/ 64 w 128"/>
              <a:gd name="T35" fmla="*/ 48 h 56"/>
              <a:gd name="T36" fmla="*/ 56 w 128"/>
              <a:gd name="T37" fmla="*/ 56 h 56"/>
              <a:gd name="T38" fmla="*/ 56 w 128"/>
              <a:gd name="T39" fmla="*/ 56 h 56"/>
              <a:gd name="T40" fmla="*/ 48 w 128"/>
              <a:gd name="T41" fmla="*/ 56 h 56"/>
              <a:gd name="T42" fmla="*/ 48 w 128"/>
              <a:gd name="T43" fmla="*/ 56 h 56"/>
              <a:gd name="T44" fmla="*/ 40 w 128"/>
              <a:gd name="T45" fmla="*/ 56 h 56"/>
              <a:gd name="T46" fmla="*/ 40 w 128"/>
              <a:gd name="T47" fmla="*/ 56 h 56"/>
              <a:gd name="T48" fmla="*/ 32 w 128"/>
              <a:gd name="T49" fmla="*/ 56 h 56"/>
              <a:gd name="T50" fmla="*/ 32 w 128"/>
              <a:gd name="T51" fmla="*/ 56 h 56"/>
              <a:gd name="T52" fmla="*/ 24 w 128"/>
              <a:gd name="T53" fmla="*/ 56 h 56"/>
              <a:gd name="T54" fmla="*/ 24 w 128"/>
              <a:gd name="T55" fmla="*/ 56 h 56"/>
              <a:gd name="T56" fmla="*/ 16 w 128"/>
              <a:gd name="T57" fmla="*/ 56 h 56"/>
              <a:gd name="T58" fmla="*/ 16 w 128"/>
              <a:gd name="T59" fmla="*/ 56 h 56"/>
              <a:gd name="T60" fmla="*/ 8 w 128"/>
              <a:gd name="T61" fmla="*/ 56 h 56"/>
              <a:gd name="T62" fmla="*/ 8 w 128"/>
              <a:gd name="T63" fmla="*/ 56 h 56"/>
              <a:gd name="T64" fmla="*/ 0 w 128"/>
              <a:gd name="T65" fmla="*/ 56 h 56"/>
              <a:gd name="T66" fmla="*/ 0 w 128"/>
              <a:gd name="T67" fmla="*/ 56 h 5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128"/>
              <a:gd name="T103" fmla="*/ 0 h 56"/>
              <a:gd name="T104" fmla="*/ 128 w 128"/>
              <a:gd name="T105" fmla="*/ 56 h 5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128" h="56">
                <a:moveTo>
                  <a:pt x="128" y="0"/>
                </a:moveTo>
                <a:lnTo>
                  <a:pt x="128" y="0"/>
                </a:lnTo>
                <a:lnTo>
                  <a:pt x="128" y="8"/>
                </a:lnTo>
                <a:lnTo>
                  <a:pt x="120" y="8"/>
                </a:lnTo>
                <a:lnTo>
                  <a:pt x="120" y="16"/>
                </a:lnTo>
                <a:lnTo>
                  <a:pt x="104" y="24"/>
                </a:lnTo>
                <a:lnTo>
                  <a:pt x="96" y="32"/>
                </a:lnTo>
                <a:lnTo>
                  <a:pt x="88" y="40"/>
                </a:lnTo>
                <a:lnTo>
                  <a:pt x="72" y="48"/>
                </a:lnTo>
                <a:lnTo>
                  <a:pt x="64" y="48"/>
                </a:lnTo>
                <a:lnTo>
                  <a:pt x="56" y="56"/>
                </a:lnTo>
                <a:lnTo>
                  <a:pt x="48" y="56"/>
                </a:lnTo>
                <a:lnTo>
                  <a:pt x="40" y="56"/>
                </a:lnTo>
                <a:lnTo>
                  <a:pt x="32" y="56"/>
                </a:lnTo>
                <a:lnTo>
                  <a:pt x="24" y="56"/>
                </a:lnTo>
                <a:lnTo>
                  <a:pt x="16" y="56"/>
                </a:lnTo>
                <a:lnTo>
                  <a:pt x="8" y="56"/>
                </a:lnTo>
                <a:lnTo>
                  <a:pt x="0" y="56"/>
                </a:lnTo>
              </a:path>
            </a:pathLst>
          </a:custGeom>
          <a:noFill/>
          <a:ln w="19050">
            <a:solidFill>
              <a:srgbClr val="E8FF09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625" name="Freeform 49"/>
          <p:cNvSpPr>
            <a:spLocks/>
          </p:cNvSpPr>
          <p:nvPr/>
        </p:nvSpPr>
        <p:spPr bwMode="auto">
          <a:xfrm>
            <a:off x="2427288" y="1509713"/>
            <a:ext cx="203200" cy="88900"/>
          </a:xfrm>
          <a:custGeom>
            <a:avLst/>
            <a:gdLst>
              <a:gd name="T0" fmla="*/ 128 w 128"/>
              <a:gd name="T1" fmla="*/ 0 h 56"/>
              <a:gd name="T2" fmla="*/ 128 w 128"/>
              <a:gd name="T3" fmla="*/ 0 h 56"/>
              <a:gd name="T4" fmla="*/ 128 w 128"/>
              <a:gd name="T5" fmla="*/ 8 h 56"/>
              <a:gd name="T6" fmla="*/ 120 w 128"/>
              <a:gd name="T7" fmla="*/ 8 h 56"/>
              <a:gd name="T8" fmla="*/ 120 w 128"/>
              <a:gd name="T9" fmla="*/ 16 h 56"/>
              <a:gd name="T10" fmla="*/ 104 w 128"/>
              <a:gd name="T11" fmla="*/ 24 h 56"/>
              <a:gd name="T12" fmla="*/ 96 w 128"/>
              <a:gd name="T13" fmla="*/ 32 h 56"/>
              <a:gd name="T14" fmla="*/ 88 w 128"/>
              <a:gd name="T15" fmla="*/ 40 h 56"/>
              <a:gd name="T16" fmla="*/ 72 w 128"/>
              <a:gd name="T17" fmla="*/ 48 h 56"/>
              <a:gd name="T18" fmla="*/ 64 w 128"/>
              <a:gd name="T19" fmla="*/ 48 h 56"/>
              <a:gd name="T20" fmla="*/ 64 w 128"/>
              <a:gd name="T21" fmla="*/ 48 h 56"/>
              <a:gd name="T22" fmla="*/ 56 w 128"/>
              <a:gd name="T23" fmla="*/ 56 h 56"/>
              <a:gd name="T24" fmla="*/ 56 w 128"/>
              <a:gd name="T25" fmla="*/ 56 h 56"/>
              <a:gd name="T26" fmla="*/ 48 w 128"/>
              <a:gd name="T27" fmla="*/ 56 h 56"/>
              <a:gd name="T28" fmla="*/ 40 w 128"/>
              <a:gd name="T29" fmla="*/ 56 h 56"/>
              <a:gd name="T30" fmla="*/ 40 w 128"/>
              <a:gd name="T31" fmla="*/ 56 h 56"/>
              <a:gd name="T32" fmla="*/ 32 w 128"/>
              <a:gd name="T33" fmla="*/ 56 h 56"/>
              <a:gd name="T34" fmla="*/ 24 w 128"/>
              <a:gd name="T35" fmla="*/ 56 h 56"/>
              <a:gd name="T36" fmla="*/ 16 w 128"/>
              <a:gd name="T37" fmla="*/ 56 h 56"/>
              <a:gd name="T38" fmla="*/ 8 w 128"/>
              <a:gd name="T39" fmla="*/ 56 h 56"/>
              <a:gd name="T40" fmla="*/ 0 w 128"/>
              <a:gd name="T41" fmla="*/ 56 h 56"/>
              <a:gd name="T42" fmla="*/ 0 w 128"/>
              <a:gd name="T43" fmla="*/ 56 h 5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28"/>
              <a:gd name="T67" fmla="*/ 0 h 56"/>
              <a:gd name="T68" fmla="*/ 128 w 128"/>
              <a:gd name="T69" fmla="*/ 56 h 5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28" h="56">
                <a:moveTo>
                  <a:pt x="128" y="0"/>
                </a:moveTo>
                <a:lnTo>
                  <a:pt x="128" y="0"/>
                </a:lnTo>
                <a:lnTo>
                  <a:pt x="128" y="8"/>
                </a:lnTo>
                <a:lnTo>
                  <a:pt x="120" y="8"/>
                </a:lnTo>
                <a:lnTo>
                  <a:pt x="120" y="16"/>
                </a:lnTo>
                <a:lnTo>
                  <a:pt x="104" y="24"/>
                </a:lnTo>
                <a:lnTo>
                  <a:pt x="96" y="32"/>
                </a:lnTo>
                <a:lnTo>
                  <a:pt x="88" y="40"/>
                </a:lnTo>
                <a:lnTo>
                  <a:pt x="72" y="48"/>
                </a:lnTo>
                <a:lnTo>
                  <a:pt x="64" y="48"/>
                </a:lnTo>
                <a:lnTo>
                  <a:pt x="56" y="56"/>
                </a:lnTo>
                <a:lnTo>
                  <a:pt x="48" y="56"/>
                </a:lnTo>
                <a:lnTo>
                  <a:pt x="40" y="56"/>
                </a:lnTo>
                <a:lnTo>
                  <a:pt x="32" y="56"/>
                </a:lnTo>
                <a:lnTo>
                  <a:pt x="24" y="56"/>
                </a:lnTo>
                <a:lnTo>
                  <a:pt x="16" y="56"/>
                </a:lnTo>
                <a:lnTo>
                  <a:pt x="8" y="56"/>
                </a:lnTo>
                <a:lnTo>
                  <a:pt x="0" y="56"/>
                </a:lnTo>
              </a:path>
            </a:pathLst>
          </a:custGeom>
          <a:noFill/>
          <a:ln w="19050">
            <a:solidFill>
              <a:srgbClr val="E8FF09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626" name="Freeform 50"/>
          <p:cNvSpPr>
            <a:spLocks/>
          </p:cNvSpPr>
          <p:nvPr/>
        </p:nvSpPr>
        <p:spPr bwMode="auto">
          <a:xfrm>
            <a:off x="2251075" y="1612900"/>
            <a:ext cx="190500" cy="571500"/>
          </a:xfrm>
          <a:custGeom>
            <a:avLst/>
            <a:gdLst>
              <a:gd name="T0" fmla="*/ 112 w 120"/>
              <a:gd name="T1" fmla="*/ 16 h 360"/>
              <a:gd name="T2" fmla="*/ 104 w 120"/>
              <a:gd name="T3" fmla="*/ 32 h 360"/>
              <a:gd name="T4" fmla="*/ 112 w 120"/>
              <a:gd name="T5" fmla="*/ 64 h 360"/>
              <a:gd name="T6" fmla="*/ 120 w 120"/>
              <a:gd name="T7" fmla="*/ 48 h 360"/>
              <a:gd name="T8" fmla="*/ 88 w 120"/>
              <a:gd name="T9" fmla="*/ 40 h 360"/>
              <a:gd name="T10" fmla="*/ 72 w 120"/>
              <a:gd name="T11" fmla="*/ 48 h 360"/>
              <a:gd name="T12" fmla="*/ 96 w 120"/>
              <a:gd name="T13" fmla="*/ 48 h 360"/>
              <a:gd name="T14" fmla="*/ 88 w 120"/>
              <a:gd name="T15" fmla="*/ 40 h 360"/>
              <a:gd name="T16" fmla="*/ 80 w 120"/>
              <a:gd name="T17" fmla="*/ 64 h 360"/>
              <a:gd name="T18" fmla="*/ 112 w 120"/>
              <a:gd name="T19" fmla="*/ 56 h 360"/>
              <a:gd name="T20" fmla="*/ 72 w 120"/>
              <a:gd name="T21" fmla="*/ 48 h 360"/>
              <a:gd name="T22" fmla="*/ 40 w 120"/>
              <a:gd name="T23" fmla="*/ 80 h 360"/>
              <a:gd name="T24" fmla="*/ 72 w 120"/>
              <a:gd name="T25" fmla="*/ 80 h 360"/>
              <a:gd name="T26" fmla="*/ 72 w 120"/>
              <a:gd name="T27" fmla="*/ 72 h 360"/>
              <a:gd name="T28" fmla="*/ 48 w 120"/>
              <a:gd name="T29" fmla="*/ 112 h 360"/>
              <a:gd name="T30" fmla="*/ 64 w 120"/>
              <a:gd name="T31" fmla="*/ 96 h 360"/>
              <a:gd name="T32" fmla="*/ 48 w 120"/>
              <a:gd name="T33" fmla="*/ 88 h 360"/>
              <a:gd name="T34" fmla="*/ 32 w 120"/>
              <a:gd name="T35" fmla="*/ 120 h 360"/>
              <a:gd name="T36" fmla="*/ 56 w 120"/>
              <a:gd name="T37" fmla="*/ 112 h 360"/>
              <a:gd name="T38" fmla="*/ 40 w 120"/>
              <a:gd name="T39" fmla="*/ 128 h 360"/>
              <a:gd name="T40" fmla="*/ 56 w 120"/>
              <a:gd name="T41" fmla="*/ 128 h 360"/>
              <a:gd name="T42" fmla="*/ 48 w 120"/>
              <a:gd name="T43" fmla="*/ 120 h 360"/>
              <a:gd name="T44" fmla="*/ 32 w 120"/>
              <a:gd name="T45" fmla="*/ 152 h 360"/>
              <a:gd name="T46" fmla="*/ 56 w 120"/>
              <a:gd name="T47" fmla="*/ 152 h 360"/>
              <a:gd name="T48" fmla="*/ 48 w 120"/>
              <a:gd name="T49" fmla="*/ 144 h 360"/>
              <a:gd name="T50" fmla="*/ 24 w 120"/>
              <a:gd name="T51" fmla="*/ 168 h 360"/>
              <a:gd name="T52" fmla="*/ 48 w 120"/>
              <a:gd name="T53" fmla="*/ 168 h 360"/>
              <a:gd name="T54" fmla="*/ 24 w 120"/>
              <a:gd name="T55" fmla="*/ 176 h 360"/>
              <a:gd name="T56" fmla="*/ 40 w 120"/>
              <a:gd name="T57" fmla="*/ 200 h 360"/>
              <a:gd name="T58" fmla="*/ 48 w 120"/>
              <a:gd name="T59" fmla="*/ 184 h 360"/>
              <a:gd name="T60" fmla="*/ 16 w 120"/>
              <a:gd name="T61" fmla="*/ 208 h 360"/>
              <a:gd name="T62" fmla="*/ 24 w 120"/>
              <a:gd name="T63" fmla="*/ 216 h 360"/>
              <a:gd name="T64" fmla="*/ 32 w 120"/>
              <a:gd name="T65" fmla="*/ 200 h 360"/>
              <a:gd name="T66" fmla="*/ 8 w 120"/>
              <a:gd name="T67" fmla="*/ 232 h 360"/>
              <a:gd name="T68" fmla="*/ 48 w 120"/>
              <a:gd name="T69" fmla="*/ 240 h 360"/>
              <a:gd name="T70" fmla="*/ 48 w 120"/>
              <a:gd name="T71" fmla="*/ 224 h 360"/>
              <a:gd name="T72" fmla="*/ 24 w 120"/>
              <a:gd name="T73" fmla="*/ 248 h 360"/>
              <a:gd name="T74" fmla="*/ 56 w 120"/>
              <a:gd name="T75" fmla="*/ 224 h 360"/>
              <a:gd name="T76" fmla="*/ 0 w 120"/>
              <a:gd name="T77" fmla="*/ 256 h 360"/>
              <a:gd name="T78" fmla="*/ 24 w 120"/>
              <a:gd name="T79" fmla="*/ 256 h 360"/>
              <a:gd name="T80" fmla="*/ 40 w 120"/>
              <a:gd name="T81" fmla="*/ 232 h 360"/>
              <a:gd name="T82" fmla="*/ 16 w 120"/>
              <a:gd name="T83" fmla="*/ 256 h 360"/>
              <a:gd name="T84" fmla="*/ 48 w 120"/>
              <a:gd name="T85" fmla="*/ 256 h 360"/>
              <a:gd name="T86" fmla="*/ 32 w 120"/>
              <a:gd name="T87" fmla="*/ 256 h 360"/>
              <a:gd name="T88" fmla="*/ 32 w 120"/>
              <a:gd name="T89" fmla="*/ 272 h 360"/>
              <a:gd name="T90" fmla="*/ 48 w 120"/>
              <a:gd name="T91" fmla="*/ 264 h 360"/>
              <a:gd name="T92" fmla="*/ 32 w 120"/>
              <a:gd name="T93" fmla="*/ 288 h 360"/>
              <a:gd name="T94" fmla="*/ 16 w 120"/>
              <a:gd name="T95" fmla="*/ 296 h 360"/>
              <a:gd name="T96" fmla="*/ 32 w 120"/>
              <a:gd name="T97" fmla="*/ 296 h 360"/>
              <a:gd name="T98" fmla="*/ 16 w 120"/>
              <a:gd name="T99" fmla="*/ 312 h 360"/>
              <a:gd name="T100" fmla="*/ 24 w 120"/>
              <a:gd name="T101" fmla="*/ 312 h 360"/>
              <a:gd name="T102" fmla="*/ 24 w 120"/>
              <a:gd name="T103" fmla="*/ 320 h 360"/>
              <a:gd name="T104" fmla="*/ 24 w 120"/>
              <a:gd name="T105" fmla="*/ 320 h 360"/>
              <a:gd name="T106" fmla="*/ 24 w 120"/>
              <a:gd name="T107" fmla="*/ 336 h 360"/>
              <a:gd name="T108" fmla="*/ 24 w 120"/>
              <a:gd name="T109" fmla="*/ 328 h 360"/>
              <a:gd name="T110" fmla="*/ 0 w 120"/>
              <a:gd name="T111" fmla="*/ 352 h 360"/>
              <a:gd name="T112" fmla="*/ 8 w 120"/>
              <a:gd name="T113" fmla="*/ 360 h 36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20"/>
              <a:gd name="T172" fmla="*/ 0 h 360"/>
              <a:gd name="T173" fmla="*/ 120 w 120"/>
              <a:gd name="T174" fmla="*/ 360 h 360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20" h="360">
                <a:moveTo>
                  <a:pt x="112" y="0"/>
                </a:moveTo>
                <a:lnTo>
                  <a:pt x="112" y="0"/>
                </a:lnTo>
                <a:lnTo>
                  <a:pt x="112" y="8"/>
                </a:lnTo>
                <a:lnTo>
                  <a:pt x="112" y="16"/>
                </a:lnTo>
                <a:lnTo>
                  <a:pt x="104" y="24"/>
                </a:lnTo>
                <a:lnTo>
                  <a:pt x="104" y="32"/>
                </a:lnTo>
                <a:lnTo>
                  <a:pt x="104" y="40"/>
                </a:lnTo>
                <a:lnTo>
                  <a:pt x="104" y="56"/>
                </a:lnTo>
                <a:lnTo>
                  <a:pt x="112" y="64"/>
                </a:lnTo>
                <a:lnTo>
                  <a:pt x="120" y="56"/>
                </a:lnTo>
                <a:lnTo>
                  <a:pt x="120" y="48"/>
                </a:lnTo>
                <a:lnTo>
                  <a:pt x="112" y="32"/>
                </a:lnTo>
                <a:lnTo>
                  <a:pt x="96" y="32"/>
                </a:lnTo>
                <a:lnTo>
                  <a:pt x="88" y="40"/>
                </a:lnTo>
                <a:lnTo>
                  <a:pt x="80" y="48"/>
                </a:lnTo>
                <a:lnTo>
                  <a:pt x="72" y="48"/>
                </a:lnTo>
                <a:lnTo>
                  <a:pt x="80" y="56"/>
                </a:lnTo>
                <a:lnTo>
                  <a:pt x="88" y="48"/>
                </a:lnTo>
                <a:lnTo>
                  <a:pt x="96" y="48"/>
                </a:lnTo>
                <a:lnTo>
                  <a:pt x="96" y="40"/>
                </a:lnTo>
                <a:lnTo>
                  <a:pt x="88" y="40"/>
                </a:lnTo>
                <a:lnTo>
                  <a:pt x="80" y="48"/>
                </a:lnTo>
                <a:lnTo>
                  <a:pt x="72" y="56"/>
                </a:lnTo>
                <a:lnTo>
                  <a:pt x="80" y="64"/>
                </a:lnTo>
                <a:lnTo>
                  <a:pt x="104" y="56"/>
                </a:lnTo>
                <a:lnTo>
                  <a:pt x="112" y="56"/>
                </a:lnTo>
                <a:lnTo>
                  <a:pt x="112" y="48"/>
                </a:lnTo>
                <a:lnTo>
                  <a:pt x="96" y="40"/>
                </a:lnTo>
                <a:lnTo>
                  <a:pt x="72" y="48"/>
                </a:lnTo>
                <a:lnTo>
                  <a:pt x="48" y="72"/>
                </a:lnTo>
                <a:lnTo>
                  <a:pt x="40" y="80"/>
                </a:lnTo>
                <a:lnTo>
                  <a:pt x="48" y="88"/>
                </a:lnTo>
                <a:lnTo>
                  <a:pt x="56" y="88"/>
                </a:lnTo>
                <a:lnTo>
                  <a:pt x="72" y="80"/>
                </a:lnTo>
                <a:lnTo>
                  <a:pt x="80" y="72"/>
                </a:lnTo>
                <a:lnTo>
                  <a:pt x="72" y="72"/>
                </a:lnTo>
                <a:lnTo>
                  <a:pt x="64" y="80"/>
                </a:lnTo>
                <a:lnTo>
                  <a:pt x="48" y="104"/>
                </a:lnTo>
                <a:lnTo>
                  <a:pt x="48" y="112"/>
                </a:lnTo>
                <a:lnTo>
                  <a:pt x="56" y="104"/>
                </a:lnTo>
                <a:lnTo>
                  <a:pt x="64" y="96"/>
                </a:lnTo>
                <a:lnTo>
                  <a:pt x="72" y="80"/>
                </a:lnTo>
                <a:lnTo>
                  <a:pt x="64" y="72"/>
                </a:lnTo>
                <a:lnTo>
                  <a:pt x="48" y="88"/>
                </a:lnTo>
                <a:lnTo>
                  <a:pt x="32" y="104"/>
                </a:lnTo>
                <a:lnTo>
                  <a:pt x="32" y="120"/>
                </a:lnTo>
                <a:lnTo>
                  <a:pt x="40" y="120"/>
                </a:lnTo>
                <a:lnTo>
                  <a:pt x="48" y="120"/>
                </a:lnTo>
                <a:lnTo>
                  <a:pt x="56" y="112"/>
                </a:lnTo>
                <a:lnTo>
                  <a:pt x="48" y="112"/>
                </a:lnTo>
                <a:lnTo>
                  <a:pt x="40" y="128"/>
                </a:lnTo>
                <a:lnTo>
                  <a:pt x="40" y="136"/>
                </a:lnTo>
                <a:lnTo>
                  <a:pt x="48" y="136"/>
                </a:lnTo>
                <a:lnTo>
                  <a:pt x="56" y="128"/>
                </a:lnTo>
                <a:lnTo>
                  <a:pt x="56" y="120"/>
                </a:lnTo>
                <a:lnTo>
                  <a:pt x="48" y="120"/>
                </a:lnTo>
                <a:lnTo>
                  <a:pt x="40" y="128"/>
                </a:lnTo>
                <a:lnTo>
                  <a:pt x="32" y="144"/>
                </a:lnTo>
                <a:lnTo>
                  <a:pt x="32" y="152"/>
                </a:lnTo>
                <a:lnTo>
                  <a:pt x="40" y="152"/>
                </a:lnTo>
                <a:lnTo>
                  <a:pt x="56" y="152"/>
                </a:lnTo>
                <a:lnTo>
                  <a:pt x="64" y="144"/>
                </a:lnTo>
                <a:lnTo>
                  <a:pt x="56" y="136"/>
                </a:lnTo>
                <a:lnTo>
                  <a:pt x="48" y="144"/>
                </a:lnTo>
                <a:lnTo>
                  <a:pt x="32" y="160"/>
                </a:lnTo>
                <a:lnTo>
                  <a:pt x="24" y="168"/>
                </a:lnTo>
                <a:lnTo>
                  <a:pt x="40" y="176"/>
                </a:lnTo>
                <a:lnTo>
                  <a:pt x="56" y="168"/>
                </a:lnTo>
                <a:lnTo>
                  <a:pt x="48" y="168"/>
                </a:lnTo>
                <a:lnTo>
                  <a:pt x="40" y="168"/>
                </a:lnTo>
                <a:lnTo>
                  <a:pt x="24" y="176"/>
                </a:lnTo>
                <a:lnTo>
                  <a:pt x="24" y="192"/>
                </a:lnTo>
                <a:lnTo>
                  <a:pt x="24" y="200"/>
                </a:lnTo>
                <a:lnTo>
                  <a:pt x="40" y="200"/>
                </a:lnTo>
                <a:lnTo>
                  <a:pt x="48" y="192"/>
                </a:lnTo>
                <a:lnTo>
                  <a:pt x="48" y="184"/>
                </a:lnTo>
                <a:lnTo>
                  <a:pt x="40" y="184"/>
                </a:lnTo>
                <a:lnTo>
                  <a:pt x="24" y="192"/>
                </a:lnTo>
                <a:lnTo>
                  <a:pt x="16" y="208"/>
                </a:lnTo>
                <a:lnTo>
                  <a:pt x="16" y="216"/>
                </a:lnTo>
                <a:lnTo>
                  <a:pt x="24" y="216"/>
                </a:lnTo>
                <a:lnTo>
                  <a:pt x="48" y="208"/>
                </a:lnTo>
                <a:lnTo>
                  <a:pt x="48" y="200"/>
                </a:lnTo>
                <a:lnTo>
                  <a:pt x="32" y="200"/>
                </a:lnTo>
                <a:lnTo>
                  <a:pt x="16" y="216"/>
                </a:lnTo>
                <a:lnTo>
                  <a:pt x="8" y="232"/>
                </a:lnTo>
                <a:lnTo>
                  <a:pt x="8" y="248"/>
                </a:lnTo>
                <a:lnTo>
                  <a:pt x="32" y="248"/>
                </a:lnTo>
                <a:lnTo>
                  <a:pt x="48" y="240"/>
                </a:lnTo>
                <a:lnTo>
                  <a:pt x="56" y="224"/>
                </a:lnTo>
                <a:lnTo>
                  <a:pt x="48" y="224"/>
                </a:lnTo>
                <a:lnTo>
                  <a:pt x="32" y="224"/>
                </a:lnTo>
                <a:lnTo>
                  <a:pt x="24" y="240"/>
                </a:lnTo>
                <a:lnTo>
                  <a:pt x="24" y="248"/>
                </a:lnTo>
                <a:lnTo>
                  <a:pt x="32" y="248"/>
                </a:lnTo>
                <a:lnTo>
                  <a:pt x="56" y="224"/>
                </a:lnTo>
                <a:lnTo>
                  <a:pt x="40" y="224"/>
                </a:lnTo>
                <a:lnTo>
                  <a:pt x="8" y="240"/>
                </a:lnTo>
                <a:lnTo>
                  <a:pt x="0" y="256"/>
                </a:lnTo>
                <a:lnTo>
                  <a:pt x="8" y="256"/>
                </a:lnTo>
                <a:lnTo>
                  <a:pt x="24" y="256"/>
                </a:lnTo>
                <a:lnTo>
                  <a:pt x="48" y="248"/>
                </a:lnTo>
                <a:lnTo>
                  <a:pt x="48" y="232"/>
                </a:lnTo>
                <a:lnTo>
                  <a:pt x="40" y="232"/>
                </a:lnTo>
                <a:lnTo>
                  <a:pt x="24" y="248"/>
                </a:lnTo>
                <a:lnTo>
                  <a:pt x="16" y="256"/>
                </a:lnTo>
                <a:lnTo>
                  <a:pt x="24" y="264"/>
                </a:lnTo>
                <a:lnTo>
                  <a:pt x="40" y="264"/>
                </a:lnTo>
                <a:lnTo>
                  <a:pt x="48" y="256"/>
                </a:lnTo>
                <a:lnTo>
                  <a:pt x="48" y="248"/>
                </a:lnTo>
                <a:lnTo>
                  <a:pt x="32" y="256"/>
                </a:lnTo>
                <a:lnTo>
                  <a:pt x="24" y="264"/>
                </a:lnTo>
                <a:lnTo>
                  <a:pt x="24" y="272"/>
                </a:lnTo>
                <a:lnTo>
                  <a:pt x="32" y="272"/>
                </a:lnTo>
                <a:lnTo>
                  <a:pt x="48" y="272"/>
                </a:lnTo>
                <a:lnTo>
                  <a:pt x="48" y="264"/>
                </a:lnTo>
                <a:lnTo>
                  <a:pt x="24" y="272"/>
                </a:lnTo>
                <a:lnTo>
                  <a:pt x="16" y="288"/>
                </a:lnTo>
                <a:lnTo>
                  <a:pt x="32" y="288"/>
                </a:lnTo>
                <a:lnTo>
                  <a:pt x="24" y="288"/>
                </a:lnTo>
                <a:lnTo>
                  <a:pt x="16" y="296"/>
                </a:lnTo>
                <a:lnTo>
                  <a:pt x="16" y="304"/>
                </a:lnTo>
                <a:lnTo>
                  <a:pt x="32" y="304"/>
                </a:lnTo>
                <a:lnTo>
                  <a:pt x="32" y="296"/>
                </a:lnTo>
                <a:lnTo>
                  <a:pt x="24" y="304"/>
                </a:lnTo>
                <a:lnTo>
                  <a:pt x="16" y="312"/>
                </a:lnTo>
                <a:lnTo>
                  <a:pt x="24" y="312"/>
                </a:lnTo>
                <a:lnTo>
                  <a:pt x="40" y="304"/>
                </a:lnTo>
                <a:lnTo>
                  <a:pt x="24" y="312"/>
                </a:lnTo>
                <a:lnTo>
                  <a:pt x="16" y="320"/>
                </a:lnTo>
                <a:lnTo>
                  <a:pt x="24" y="320"/>
                </a:lnTo>
                <a:lnTo>
                  <a:pt x="32" y="320"/>
                </a:lnTo>
                <a:lnTo>
                  <a:pt x="40" y="320"/>
                </a:lnTo>
                <a:lnTo>
                  <a:pt x="24" y="320"/>
                </a:lnTo>
                <a:lnTo>
                  <a:pt x="16" y="336"/>
                </a:lnTo>
                <a:lnTo>
                  <a:pt x="24" y="336"/>
                </a:lnTo>
                <a:lnTo>
                  <a:pt x="32" y="336"/>
                </a:lnTo>
                <a:lnTo>
                  <a:pt x="32" y="328"/>
                </a:lnTo>
                <a:lnTo>
                  <a:pt x="24" y="328"/>
                </a:lnTo>
                <a:lnTo>
                  <a:pt x="8" y="336"/>
                </a:lnTo>
                <a:lnTo>
                  <a:pt x="0" y="352"/>
                </a:lnTo>
                <a:lnTo>
                  <a:pt x="8" y="352"/>
                </a:lnTo>
                <a:lnTo>
                  <a:pt x="0" y="360"/>
                </a:lnTo>
                <a:lnTo>
                  <a:pt x="8" y="360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627" name="Freeform 51"/>
          <p:cNvSpPr>
            <a:spLocks/>
          </p:cNvSpPr>
          <p:nvPr/>
        </p:nvSpPr>
        <p:spPr bwMode="auto">
          <a:xfrm>
            <a:off x="2251075" y="1612900"/>
            <a:ext cx="204788" cy="585788"/>
          </a:xfrm>
          <a:custGeom>
            <a:avLst/>
            <a:gdLst>
              <a:gd name="T0" fmla="*/ 112 w 120"/>
              <a:gd name="T1" fmla="*/ 16 h 360"/>
              <a:gd name="T2" fmla="*/ 104 w 120"/>
              <a:gd name="T3" fmla="*/ 40 h 360"/>
              <a:gd name="T4" fmla="*/ 112 w 120"/>
              <a:gd name="T5" fmla="*/ 64 h 360"/>
              <a:gd name="T6" fmla="*/ 112 w 120"/>
              <a:gd name="T7" fmla="*/ 32 h 360"/>
              <a:gd name="T8" fmla="*/ 80 w 120"/>
              <a:gd name="T9" fmla="*/ 48 h 360"/>
              <a:gd name="T10" fmla="*/ 88 w 120"/>
              <a:gd name="T11" fmla="*/ 48 h 360"/>
              <a:gd name="T12" fmla="*/ 96 w 120"/>
              <a:gd name="T13" fmla="*/ 40 h 360"/>
              <a:gd name="T14" fmla="*/ 72 w 120"/>
              <a:gd name="T15" fmla="*/ 56 h 360"/>
              <a:gd name="T16" fmla="*/ 104 w 120"/>
              <a:gd name="T17" fmla="*/ 56 h 360"/>
              <a:gd name="T18" fmla="*/ 96 w 120"/>
              <a:gd name="T19" fmla="*/ 40 h 360"/>
              <a:gd name="T20" fmla="*/ 40 w 120"/>
              <a:gd name="T21" fmla="*/ 80 h 360"/>
              <a:gd name="T22" fmla="*/ 72 w 120"/>
              <a:gd name="T23" fmla="*/ 80 h 360"/>
              <a:gd name="T24" fmla="*/ 64 w 120"/>
              <a:gd name="T25" fmla="*/ 80 h 360"/>
              <a:gd name="T26" fmla="*/ 56 w 120"/>
              <a:gd name="T27" fmla="*/ 104 h 360"/>
              <a:gd name="T28" fmla="*/ 64 w 120"/>
              <a:gd name="T29" fmla="*/ 72 h 360"/>
              <a:gd name="T30" fmla="*/ 32 w 120"/>
              <a:gd name="T31" fmla="*/ 120 h 360"/>
              <a:gd name="T32" fmla="*/ 56 w 120"/>
              <a:gd name="T33" fmla="*/ 112 h 360"/>
              <a:gd name="T34" fmla="*/ 40 w 120"/>
              <a:gd name="T35" fmla="*/ 136 h 360"/>
              <a:gd name="T36" fmla="*/ 56 w 120"/>
              <a:gd name="T37" fmla="*/ 120 h 360"/>
              <a:gd name="T38" fmla="*/ 32 w 120"/>
              <a:gd name="T39" fmla="*/ 144 h 360"/>
              <a:gd name="T40" fmla="*/ 56 w 120"/>
              <a:gd name="T41" fmla="*/ 152 h 360"/>
              <a:gd name="T42" fmla="*/ 48 w 120"/>
              <a:gd name="T43" fmla="*/ 144 h 360"/>
              <a:gd name="T44" fmla="*/ 40 w 120"/>
              <a:gd name="T45" fmla="*/ 176 h 360"/>
              <a:gd name="T46" fmla="*/ 40 w 120"/>
              <a:gd name="T47" fmla="*/ 168 h 360"/>
              <a:gd name="T48" fmla="*/ 24 w 120"/>
              <a:gd name="T49" fmla="*/ 200 h 360"/>
              <a:gd name="T50" fmla="*/ 48 w 120"/>
              <a:gd name="T51" fmla="*/ 184 h 360"/>
              <a:gd name="T52" fmla="*/ 16 w 120"/>
              <a:gd name="T53" fmla="*/ 208 h 360"/>
              <a:gd name="T54" fmla="*/ 48 w 120"/>
              <a:gd name="T55" fmla="*/ 208 h 360"/>
              <a:gd name="T56" fmla="*/ 32 w 120"/>
              <a:gd name="T57" fmla="*/ 200 h 360"/>
              <a:gd name="T58" fmla="*/ 8 w 120"/>
              <a:gd name="T59" fmla="*/ 248 h 360"/>
              <a:gd name="T60" fmla="*/ 56 w 120"/>
              <a:gd name="T61" fmla="*/ 224 h 360"/>
              <a:gd name="T62" fmla="*/ 24 w 120"/>
              <a:gd name="T63" fmla="*/ 240 h 360"/>
              <a:gd name="T64" fmla="*/ 56 w 120"/>
              <a:gd name="T65" fmla="*/ 224 h 360"/>
              <a:gd name="T66" fmla="*/ 0 w 120"/>
              <a:gd name="T67" fmla="*/ 256 h 360"/>
              <a:gd name="T68" fmla="*/ 48 w 120"/>
              <a:gd name="T69" fmla="*/ 248 h 360"/>
              <a:gd name="T70" fmla="*/ 24 w 120"/>
              <a:gd name="T71" fmla="*/ 248 h 360"/>
              <a:gd name="T72" fmla="*/ 40 w 120"/>
              <a:gd name="T73" fmla="*/ 264 h 360"/>
              <a:gd name="T74" fmla="*/ 48 w 120"/>
              <a:gd name="T75" fmla="*/ 248 h 360"/>
              <a:gd name="T76" fmla="*/ 24 w 120"/>
              <a:gd name="T77" fmla="*/ 272 h 360"/>
              <a:gd name="T78" fmla="*/ 48 w 120"/>
              <a:gd name="T79" fmla="*/ 264 h 360"/>
              <a:gd name="T80" fmla="*/ 16 w 120"/>
              <a:gd name="T81" fmla="*/ 288 h 360"/>
              <a:gd name="T82" fmla="*/ 32 w 120"/>
              <a:gd name="T83" fmla="*/ 288 h 360"/>
              <a:gd name="T84" fmla="*/ 16 w 120"/>
              <a:gd name="T85" fmla="*/ 304 h 360"/>
              <a:gd name="T86" fmla="*/ 32 w 120"/>
              <a:gd name="T87" fmla="*/ 296 h 360"/>
              <a:gd name="T88" fmla="*/ 16 w 120"/>
              <a:gd name="T89" fmla="*/ 312 h 360"/>
              <a:gd name="T90" fmla="*/ 40 w 120"/>
              <a:gd name="T91" fmla="*/ 304 h 360"/>
              <a:gd name="T92" fmla="*/ 16 w 120"/>
              <a:gd name="T93" fmla="*/ 320 h 360"/>
              <a:gd name="T94" fmla="*/ 40 w 120"/>
              <a:gd name="T95" fmla="*/ 320 h 360"/>
              <a:gd name="T96" fmla="*/ 16 w 120"/>
              <a:gd name="T97" fmla="*/ 336 h 360"/>
              <a:gd name="T98" fmla="*/ 32 w 120"/>
              <a:gd name="T99" fmla="*/ 336 h 360"/>
              <a:gd name="T100" fmla="*/ 8 w 120"/>
              <a:gd name="T101" fmla="*/ 336 h 360"/>
              <a:gd name="T102" fmla="*/ 8 w 120"/>
              <a:gd name="T103" fmla="*/ 352 h 360"/>
              <a:gd name="T104" fmla="*/ 0 w 120"/>
              <a:gd name="T105" fmla="*/ 360 h 360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120"/>
              <a:gd name="T160" fmla="*/ 0 h 360"/>
              <a:gd name="T161" fmla="*/ 120 w 120"/>
              <a:gd name="T162" fmla="*/ 360 h 360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120" h="360">
                <a:moveTo>
                  <a:pt x="112" y="0"/>
                </a:moveTo>
                <a:lnTo>
                  <a:pt x="112" y="8"/>
                </a:lnTo>
                <a:lnTo>
                  <a:pt x="112" y="16"/>
                </a:lnTo>
                <a:lnTo>
                  <a:pt x="104" y="24"/>
                </a:lnTo>
                <a:lnTo>
                  <a:pt x="104" y="32"/>
                </a:lnTo>
                <a:lnTo>
                  <a:pt x="104" y="40"/>
                </a:lnTo>
                <a:lnTo>
                  <a:pt x="104" y="56"/>
                </a:lnTo>
                <a:lnTo>
                  <a:pt x="112" y="64"/>
                </a:lnTo>
                <a:lnTo>
                  <a:pt x="120" y="56"/>
                </a:lnTo>
                <a:lnTo>
                  <a:pt x="120" y="48"/>
                </a:lnTo>
                <a:lnTo>
                  <a:pt x="112" y="32"/>
                </a:lnTo>
                <a:lnTo>
                  <a:pt x="96" y="32"/>
                </a:lnTo>
                <a:lnTo>
                  <a:pt x="88" y="40"/>
                </a:lnTo>
                <a:lnTo>
                  <a:pt x="80" y="48"/>
                </a:lnTo>
                <a:lnTo>
                  <a:pt x="72" y="48"/>
                </a:lnTo>
                <a:lnTo>
                  <a:pt x="80" y="56"/>
                </a:lnTo>
                <a:lnTo>
                  <a:pt x="88" y="48"/>
                </a:lnTo>
                <a:lnTo>
                  <a:pt x="96" y="48"/>
                </a:lnTo>
                <a:lnTo>
                  <a:pt x="96" y="40"/>
                </a:lnTo>
                <a:lnTo>
                  <a:pt x="88" y="40"/>
                </a:lnTo>
                <a:lnTo>
                  <a:pt x="80" y="48"/>
                </a:lnTo>
                <a:lnTo>
                  <a:pt x="72" y="56"/>
                </a:lnTo>
                <a:lnTo>
                  <a:pt x="80" y="64"/>
                </a:lnTo>
                <a:lnTo>
                  <a:pt x="104" y="56"/>
                </a:lnTo>
                <a:lnTo>
                  <a:pt x="112" y="56"/>
                </a:lnTo>
                <a:lnTo>
                  <a:pt x="112" y="48"/>
                </a:lnTo>
                <a:lnTo>
                  <a:pt x="96" y="40"/>
                </a:lnTo>
                <a:lnTo>
                  <a:pt x="72" y="48"/>
                </a:lnTo>
                <a:lnTo>
                  <a:pt x="48" y="72"/>
                </a:lnTo>
                <a:lnTo>
                  <a:pt x="40" y="80"/>
                </a:lnTo>
                <a:lnTo>
                  <a:pt x="48" y="88"/>
                </a:lnTo>
                <a:lnTo>
                  <a:pt x="56" y="88"/>
                </a:lnTo>
                <a:lnTo>
                  <a:pt x="72" y="80"/>
                </a:lnTo>
                <a:lnTo>
                  <a:pt x="80" y="72"/>
                </a:lnTo>
                <a:lnTo>
                  <a:pt x="72" y="72"/>
                </a:lnTo>
                <a:lnTo>
                  <a:pt x="64" y="80"/>
                </a:lnTo>
                <a:lnTo>
                  <a:pt x="48" y="104"/>
                </a:lnTo>
                <a:lnTo>
                  <a:pt x="48" y="112"/>
                </a:lnTo>
                <a:lnTo>
                  <a:pt x="56" y="104"/>
                </a:lnTo>
                <a:lnTo>
                  <a:pt x="64" y="96"/>
                </a:lnTo>
                <a:lnTo>
                  <a:pt x="72" y="80"/>
                </a:lnTo>
                <a:lnTo>
                  <a:pt x="64" y="72"/>
                </a:lnTo>
                <a:lnTo>
                  <a:pt x="48" y="88"/>
                </a:lnTo>
                <a:lnTo>
                  <a:pt x="32" y="104"/>
                </a:lnTo>
                <a:lnTo>
                  <a:pt x="32" y="120"/>
                </a:lnTo>
                <a:lnTo>
                  <a:pt x="40" y="120"/>
                </a:lnTo>
                <a:lnTo>
                  <a:pt x="48" y="120"/>
                </a:lnTo>
                <a:lnTo>
                  <a:pt x="56" y="112"/>
                </a:lnTo>
                <a:lnTo>
                  <a:pt x="48" y="112"/>
                </a:lnTo>
                <a:lnTo>
                  <a:pt x="40" y="128"/>
                </a:lnTo>
                <a:lnTo>
                  <a:pt x="40" y="136"/>
                </a:lnTo>
                <a:lnTo>
                  <a:pt x="48" y="136"/>
                </a:lnTo>
                <a:lnTo>
                  <a:pt x="56" y="128"/>
                </a:lnTo>
                <a:lnTo>
                  <a:pt x="56" y="120"/>
                </a:lnTo>
                <a:lnTo>
                  <a:pt x="48" y="120"/>
                </a:lnTo>
                <a:lnTo>
                  <a:pt x="40" y="128"/>
                </a:lnTo>
                <a:lnTo>
                  <a:pt x="32" y="144"/>
                </a:lnTo>
                <a:lnTo>
                  <a:pt x="32" y="152"/>
                </a:lnTo>
                <a:lnTo>
                  <a:pt x="40" y="152"/>
                </a:lnTo>
                <a:lnTo>
                  <a:pt x="56" y="152"/>
                </a:lnTo>
                <a:lnTo>
                  <a:pt x="64" y="144"/>
                </a:lnTo>
                <a:lnTo>
                  <a:pt x="56" y="136"/>
                </a:lnTo>
                <a:lnTo>
                  <a:pt x="48" y="144"/>
                </a:lnTo>
                <a:lnTo>
                  <a:pt x="32" y="160"/>
                </a:lnTo>
                <a:lnTo>
                  <a:pt x="24" y="168"/>
                </a:lnTo>
                <a:lnTo>
                  <a:pt x="40" y="176"/>
                </a:lnTo>
                <a:lnTo>
                  <a:pt x="56" y="168"/>
                </a:lnTo>
                <a:lnTo>
                  <a:pt x="48" y="168"/>
                </a:lnTo>
                <a:lnTo>
                  <a:pt x="40" y="168"/>
                </a:lnTo>
                <a:lnTo>
                  <a:pt x="24" y="176"/>
                </a:lnTo>
                <a:lnTo>
                  <a:pt x="24" y="192"/>
                </a:lnTo>
                <a:lnTo>
                  <a:pt x="24" y="200"/>
                </a:lnTo>
                <a:lnTo>
                  <a:pt x="40" y="200"/>
                </a:lnTo>
                <a:lnTo>
                  <a:pt x="48" y="192"/>
                </a:lnTo>
                <a:lnTo>
                  <a:pt x="48" y="184"/>
                </a:lnTo>
                <a:lnTo>
                  <a:pt x="40" y="184"/>
                </a:lnTo>
                <a:lnTo>
                  <a:pt x="24" y="192"/>
                </a:lnTo>
                <a:lnTo>
                  <a:pt x="16" y="208"/>
                </a:lnTo>
                <a:lnTo>
                  <a:pt x="16" y="216"/>
                </a:lnTo>
                <a:lnTo>
                  <a:pt x="24" y="216"/>
                </a:lnTo>
                <a:lnTo>
                  <a:pt x="48" y="208"/>
                </a:lnTo>
                <a:lnTo>
                  <a:pt x="48" y="200"/>
                </a:lnTo>
                <a:lnTo>
                  <a:pt x="32" y="200"/>
                </a:lnTo>
                <a:lnTo>
                  <a:pt x="16" y="216"/>
                </a:lnTo>
                <a:lnTo>
                  <a:pt x="8" y="232"/>
                </a:lnTo>
                <a:lnTo>
                  <a:pt x="8" y="248"/>
                </a:lnTo>
                <a:lnTo>
                  <a:pt x="32" y="248"/>
                </a:lnTo>
                <a:lnTo>
                  <a:pt x="48" y="240"/>
                </a:lnTo>
                <a:lnTo>
                  <a:pt x="56" y="224"/>
                </a:lnTo>
                <a:lnTo>
                  <a:pt x="48" y="224"/>
                </a:lnTo>
                <a:lnTo>
                  <a:pt x="32" y="224"/>
                </a:lnTo>
                <a:lnTo>
                  <a:pt x="24" y="240"/>
                </a:lnTo>
                <a:lnTo>
                  <a:pt x="24" y="248"/>
                </a:lnTo>
                <a:lnTo>
                  <a:pt x="32" y="248"/>
                </a:lnTo>
                <a:lnTo>
                  <a:pt x="56" y="224"/>
                </a:lnTo>
                <a:lnTo>
                  <a:pt x="40" y="224"/>
                </a:lnTo>
                <a:lnTo>
                  <a:pt x="8" y="240"/>
                </a:lnTo>
                <a:lnTo>
                  <a:pt x="0" y="256"/>
                </a:lnTo>
                <a:lnTo>
                  <a:pt x="8" y="256"/>
                </a:lnTo>
                <a:lnTo>
                  <a:pt x="24" y="256"/>
                </a:lnTo>
                <a:lnTo>
                  <a:pt x="48" y="248"/>
                </a:lnTo>
                <a:lnTo>
                  <a:pt x="48" y="232"/>
                </a:lnTo>
                <a:lnTo>
                  <a:pt x="40" y="232"/>
                </a:lnTo>
                <a:lnTo>
                  <a:pt x="24" y="248"/>
                </a:lnTo>
                <a:lnTo>
                  <a:pt x="16" y="256"/>
                </a:lnTo>
                <a:lnTo>
                  <a:pt x="24" y="264"/>
                </a:lnTo>
                <a:lnTo>
                  <a:pt x="40" y="264"/>
                </a:lnTo>
                <a:lnTo>
                  <a:pt x="48" y="256"/>
                </a:lnTo>
                <a:lnTo>
                  <a:pt x="48" y="248"/>
                </a:lnTo>
                <a:lnTo>
                  <a:pt x="32" y="256"/>
                </a:lnTo>
                <a:lnTo>
                  <a:pt x="24" y="264"/>
                </a:lnTo>
                <a:lnTo>
                  <a:pt x="24" y="272"/>
                </a:lnTo>
                <a:lnTo>
                  <a:pt x="32" y="272"/>
                </a:lnTo>
                <a:lnTo>
                  <a:pt x="48" y="272"/>
                </a:lnTo>
                <a:lnTo>
                  <a:pt x="48" y="264"/>
                </a:lnTo>
                <a:lnTo>
                  <a:pt x="24" y="272"/>
                </a:lnTo>
                <a:lnTo>
                  <a:pt x="16" y="288"/>
                </a:lnTo>
                <a:lnTo>
                  <a:pt x="32" y="288"/>
                </a:lnTo>
                <a:lnTo>
                  <a:pt x="24" y="288"/>
                </a:lnTo>
                <a:lnTo>
                  <a:pt x="16" y="296"/>
                </a:lnTo>
                <a:lnTo>
                  <a:pt x="16" y="304"/>
                </a:lnTo>
                <a:lnTo>
                  <a:pt x="32" y="304"/>
                </a:lnTo>
                <a:lnTo>
                  <a:pt x="32" y="296"/>
                </a:lnTo>
                <a:lnTo>
                  <a:pt x="24" y="304"/>
                </a:lnTo>
                <a:lnTo>
                  <a:pt x="16" y="312"/>
                </a:lnTo>
                <a:lnTo>
                  <a:pt x="24" y="312"/>
                </a:lnTo>
                <a:lnTo>
                  <a:pt x="40" y="304"/>
                </a:lnTo>
                <a:lnTo>
                  <a:pt x="24" y="312"/>
                </a:lnTo>
                <a:lnTo>
                  <a:pt x="16" y="320"/>
                </a:lnTo>
                <a:lnTo>
                  <a:pt x="24" y="320"/>
                </a:lnTo>
                <a:lnTo>
                  <a:pt x="32" y="320"/>
                </a:lnTo>
                <a:lnTo>
                  <a:pt x="40" y="320"/>
                </a:lnTo>
                <a:lnTo>
                  <a:pt x="24" y="320"/>
                </a:lnTo>
                <a:lnTo>
                  <a:pt x="16" y="336"/>
                </a:lnTo>
                <a:lnTo>
                  <a:pt x="24" y="336"/>
                </a:lnTo>
                <a:lnTo>
                  <a:pt x="32" y="336"/>
                </a:lnTo>
                <a:lnTo>
                  <a:pt x="32" y="328"/>
                </a:lnTo>
                <a:lnTo>
                  <a:pt x="24" y="328"/>
                </a:lnTo>
                <a:lnTo>
                  <a:pt x="8" y="336"/>
                </a:lnTo>
                <a:lnTo>
                  <a:pt x="0" y="352"/>
                </a:lnTo>
                <a:lnTo>
                  <a:pt x="8" y="352"/>
                </a:lnTo>
                <a:lnTo>
                  <a:pt x="0" y="360"/>
                </a:lnTo>
                <a:lnTo>
                  <a:pt x="8" y="360"/>
                </a:lnTo>
              </a:path>
            </a:pathLst>
          </a:custGeom>
          <a:noFill/>
          <a:ln w="19050">
            <a:solidFill>
              <a:srgbClr val="E8FF09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628" name="Freeform 52"/>
          <p:cNvSpPr>
            <a:spLocks/>
          </p:cNvSpPr>
          <p:nvPr/>
        </p:nvSpPr>
        <p:spPr bwMode="auto">
          <a:xfrm>
            <a:off x="2327275" y="1981200"/>
            <a:ext cx="50800" cy="190500"/>
          </a:xfrm>
          <a:custGeom>
            <a:avLst/>
            <a:gdLst>
              <a:gd name="T0" fmla="*/ 24 w 32"/>
              <a:gd name="T1" fmla="*/ 0 h 120"/>
              <a:gd name="T2" fmla="*/ 24 w 32"/>
              <a:gd name="T3" fmla="*/ 0 h 120"/>
              <a:gd name="T4" fmla="*/ 24 w 32"/>
              <a:gd name="T5" fmla="*/ 8 h 120"/>
              <a:gd name="T6" fmla="*/ 24 w 32"/>
              <a:gd name="T7" fmla="*/ 8 h 120"/>
              <a:gd name="T8" fmla="*/ 24 w 32"/>
              <a:gd name="T9" fmla="*/ 16 h 120"/>
              <a:gd name="T10" fmla="*/ 24 w 32"/>
              <a:gd name="T11" fmla="*/ 16 h 120"/>
              <a:gd name="T12" fmla="*/ 32 w 32"/>
              <a:gd name="T13" fmla="*/ 16 h 120"/>
              <a:gd name="T14" fmla="*/ 32 w 32"/>
              <a:gd name="T15" fmla="*/ 16 h 120"/>
              <a:gd name="T16" fmla="*/ 24 w 32"/>
              <a:gd name="T17" fmla="*/ 16 h 120"/>
              <a:gd name="T18" fmla="*/ 24 w 32"/>
              <a:gd name="T19" fmla="*/ 16 h 120"/>
              <a:gd name="T20" fmla="*/ 16 w 32"/>
              <a:gd name="T21" fmla="*/ 24 h 120"/>
              <a:gd name="T22" fmla="*/ 16 w 32"/>
              <a:gd name="T23" fmla="*/ 24 h 120"/>
              <a:gd name="T24" fmla="*/ 16 w 32"/>
              <a:gd name="T25" fmla="*/ 32 h 120"/>
              <a:gd name="T26" fmla="*/ 16 w 32"/>
              <a:gd name="T27" fmla="*/ 32 h 120"/>
              <a:gd name="T28" fmla="*/ 16 w 32"/>
              <a:gd name="T29" fmla="*/ 40 h 120"/>
              <a:gd name="T30" fmla="*/ 16 w 32"/>
              <a:gd name="T31" fmla="*/ 40 h 120"/>
              <a:gd name="T32" fmla="*/ 24 w 32"/>
              <a:gd name="T33" fmla="*/ 40 h 120"/>
              <a:gd name="T34" fmla="*/ 24 w 32"/>
              <a:gd name="T35" fmla="*/ 40 h 120"/>
              <a:gd name="T36" fmla="*/ 24 w 32"/>
              <a:gd name="T37" fmla="*/ 32 h 120"/>
              <a:gd name="T38" fmla="*/ 24 w 32"/>
              <a:gd name="T39" fmla="*/ 32 h 120"/>
              <a:gd name="T40" fmla="*/ 16 w 32"/>
              <a:gd name="T41" fmla="*/ 40 h 120"/>
              <a:gd name="T42" fmla="*/ 16 w 32"/>
              <a:gd name="T43" fmla="*/ 40 h 120"/>
              <a:gd name="T44" fmla="*/ 16 w 32"/>
              <a:gd name="T45" fmla="*/ 56 h 120"/>
              <a:gd name="T46" fmla="*/ 16 w 32"/>
              <a:gd name="T47" fmla="*/ 56 h 120"/>
              <a:gd name="T48" fmla="*/ 24 w 32"/>
              <a:gd name="T49" fmla="*/ 48 h 120"/>
              <a:gd name="T50" fmla="*/ 24 w 32"/>
              <a:gd name="T51" fmla="*/ 48 h 120"/>
              <a:gd name="T52" fmla="*/ 24 w 32"/>
              <a:gd name="T53" fmla="*/ 40 h 120"/>
              <a:gd name="T54" fmla="*/ 24 w 32"/>
              <a:gd name="T55" fmla="*/ 40 h 120"/>
              <a:gd name="T56" fmla="*/ 16 w 32"/>
              <a:gd name="T57" fmla="*/ 48 h 120"/>
              <a:gd name="T58" fmla="*/ 16 w 32"/>
              <a:gd name="T59" fmla="*/ 48 h 120"/>
              <a:gd name="T60" fmla="*/ 16 w 32"/>
              <a:gd name="T61" fmla="*/ 64 h 120"/>
              <a:gd name="T62" fmla="*/ 16 w 32"/>
              <a:gd name="T63" fmla="*/ 64 h 120"/>
              <a:gd name="T64" fmla="*/ 16 w 32"/>
              <a:gd name="T65" fmla="*/ 72 h 120"/>
              <a:gd name="T66" fmla="*/ 16 w 32"/>
              <a:gd name="T67" fmla="*/ 72 h 120"/>
              <a:gd name="T68" fmla="*/ 16 w 32"/>
              <a:gd name="T69" fmla="*/ 64 h 120"/>
              <a:gd name="T70" fmla="*/ 16 w 32"/>
              <a:gd name="T71" fmla="*/ 64 h 120"/>
              <a:gd name="T72" fmla="*/ 8 w 32"/>
              <a:gd name="T73" fmla="*/ 72 h 120"/>
              <a:gd name="T74" fmla="*/ 8 w 32"/>
              <a:gd name="T75" fmla="*/ 72 h 120"/>
              <a:gd name="T76" fmla="*/ 16 w 32"/>
              <a:gd name="T77" fmla="*/ 88 h 120"/>
              <a:gd name="T78" fmla="*/ 16 w 32"/>
              <a:gd name="T79" fmla="*/ 88 h 120"/>
              <a:gd name="T80" fmla="*/ 16 w 32"/>
              <a:gd name="T81" fmla="*/ 80 h 120"/>
              <a:gd name="T82" fmla="*/ 16 w 32"/>
              <a:gd name="T83" fmla="*/ 80 h 120"/>
              <a:gd name="T84" fmla="*/ 0 w 32"/>
              <a:gd name="T85" fmla="*/ 96 h 120"/>
              <a:gd name="T86" fmla="*/ 0 w 32"/>
              <a:gd name="T87" fmla="*/ 96 h 120"/>
              <a:gd name="T88" fmla="*/ 0 w 32"/>
              <a:gd name="T89" fmla="*/ 104 h 120"/>
              <a:gd name="T90" fmla="*/ 0 w 32"/>
              <a:gd name="T91" fmla="*/ 104 h 120"/>
              <a:gd name="T92" fmla="*/ 8 w 32"/>
              <a:gd name="T93" fmla="*/ 104 h 120"/>
              <a:gd name="T94" fmla="*/ 8 w 32"/>
              <a:gd name="T95" fmla="*/ 104 h 120"/>
              <a:gd name="T96" fmla="*/ 16 w 32"/>
              <a:gd name="T97" fmla="*/ 96 h 120"/>
              <a:gd name="T98" fmla="*/ 16 w 32"/>
              <a:gd name="T99" fmla="*/ 96 h 120"/>
              <a:gd name="T100" fmla="*/ 8 w 32"/>
              <a:gd name="T101" fmla="*/ 96 h 120"/>
              <a:gd name="T102" fmla="*/ 8 w 32"/>
              <a:gd name="T103" fmla="*/ 96 h 120"/>
              <a:gd name="T104" fmla="*/ 8 w 32"/>
              <a:gd name="T105" fmla="*/ 104 h 120"/>
              <a:gd name="T106" fmla="*/ 8 w 32"/>
              <a:gd name="T107" fmla="*/ 104 h 120"/>
              <a:gd name="T108" fmla="*/ 8 w 32"/>
              <a:gd name="T109" fmla="*/ 112 h 120"/>
              <a:gd name="T110" fmla="*/ 8 w 32"/>
              <a:gd name="T111" fmla="*/ 112 h 120"/>
              <a:gd name="T112" fmla="*/ 16 w 32"/>
              <a:gd name="T113" fmla="*/ 104 h 120"/>
              <a:gd name="T114" fmla="*/ 16 w 32"/>
              <a:gd name="T115" fmla="*/ 104 h 120"/>
              <a:gd name="T116" fmla="*/ 8 w 32"/>
              <a:gd name="T117" fmla="*/ 112 h 120"/>
              <a:gd name="T118" fmla="*/ 8 w 32"/>
              <a:gd name="T119" fmla="*/ 112 h 120"/>
              <a:gd name="T120" fmla="*/ 8 w 32"/>
              <a:gd name="T121" fmla="*/ 120 h 120"/>
              <a:gd name="T122" fmla="*/ 8 w 32"/>
              <a:gd name="T123" fmla="*/ 120 h 12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32"/>
              <a:gd name="T187" fmla="*/ 0 h 120"/>
              <a:gd name="T188" fmla="*/ 32 w 32"/>
              <a:gd name="T189" fmla="*/ 120 h 120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32" h="120">
                <a:moveTo>
                  <a:pt x="24" y="0"/>
                </a:moveTo>
                <a:lnTo>
                  <a:pt x="24" y="0"/>
                </a:lnTo>
                <a:lnTo>
                  <a:pt x="24" y="8"/>
                </a:lnTo>
                <a:lnTo>
                  <a:pt x="24" y="16"/>
                </a:lnTo>
                <a:lnTo>
                  <a:pt x="32" y="16"/>
                </a:lnTo>
                <a:lnTo>
                  <a:pt x="24" y="16"/>
                </a:lnTo>
                <a:lnTo>
                  <a:pt x="16" y="24"/>
                </a:lnTo>
                <a:lnTo>
                  <a:pt x="16" y="32"/>
                </a:lnTo>
                <a:lnTo>
                  <a:pt x="16" y="40"/>
                </a:lnTo>
                <a:lnTo>
                  <a:pt x="24" y="40"/>
                </a:lnTo>
                <a:lnTo>
                  <a:pt x="24" y="32"/>
                </a:lnTo>
                <a:lnTo>
                  <a:pt x="16" y="40"/>
                </a:lnTo>
                <a:lnTo>
                  <a:pt x="16" y="56"/>
                </a:lnTo>
                <a:lnTo>
                  <a:pt x="24" y="48"/>
                </a:lnTo>
                <a:lnTo>
                  <a:pt x="24" y="40"/>
                </a:lnTo>
                <a:lnTo>
                  <a:pt x="16" y="48"/>
                </a:lnTo>
                <a:lnTo>
                  <a:pt x="16" y="64"/>
                </a:lnTo>
                <a:lnTo>
                  <a:pt x="16" y="72"/>
                </a:lnTo>
                <a:lnTo>
                  <a:pt x="16" y="64"/>
                </a:lnTo>
                <a:lnTo>
                  <a:pt x="8" y="72"/>
                </a:lnTo>
                <a:lnTo>
                  <a:pt x="16" y="88"/>
                </a:lnTo>
                <a:lnTo>
                  <a:pt x="16" y="80"/>
                </a:lnTo>
                <a:lnTo>
                  <a:pt x="0" y="96"/>
                </a:lnTo>
                <a:lnTo>
                  <a:pt x="0" y="104"/>
                </a:lnTo>
                <a:lnTo>
                  <a:pt x="8" y="104"/>
                </a:lnTo>
                <a:lnTo>
                  <a:pt x="16" y="96"/>
                </a:lnTo>
                <a:lnTo>
                  <a:pt x="8" y="96"/>
                </a:lnTo>
                <a:lnTo>
                  <a:pt x="8" y="104"/>
                </a:lnTo>
                <a:lnTo>
                  <a:pt x="8" y="112"/>
                </a:lnTo>
                <a:lnTo>
                  <a:pt x="16" y="104"/>
                </a:lnTo>
                <a:lnTo>
                  <a:pt x="8" y="112"/>
                </a:lnTo>
                <a:lnTo>
                  <a:pt x="8" y="120"/>
                </a:lnTo>
              </a:path>
            </a:pathLst>
          </a:custGeom>
          <a:noFill/>
          <a:ln w="19050">
            <a:solidFill>
              <a:srgbClr val="E8FF09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629" name="Freeform 53"/>
          <p:cNvSpPr>
            <a:spLocks/>
          </p:cNvSpPr>
          <p:nvPr/>
        </p:nvSpPr>
        <p:spPr bwMode="auto">
          <a:xfrm>
            <a:off x="2327275" y="1981200"/>
            <a:ext cx="50800" cy="190500"/>
          </a:xfrm>
          <a:custGeom>
            <a:avLst/>
            <a:gdLst>
              <a:gd name="T0" fmla="*/ 24 w 32"/>
              <a:gd name="T1" fmla="*/ 0 h 120"/>
              <a:gd name="T2" fmla="*/ 24 w 32"/>
              <a:gd name="T3" fmla="*/ 0 h 120"/>
              <a:gd name="T4" fmla="*/ 24 w 32"/>
              <a:gd name="T5" fmla="*/ 8 h 120"/>
              <a:gd name="T6" fmla="*/ 24 w 32"/>
              <a:gd name="T7" fmla="*/ 16 h 120"/>
              <a:gd name="T8" fmla="*/ 24 w 32"/>
              <a:gd name="T9" fmla="*/ 16 h 120"/>
              <a:gd name="T10" fmla="*/ 32 w 32"/>
              <a:gd name="T11" fmla="*/ 16 h 120"/>
              <a:gd name="T12" fmla="*/ 24 w 32"/>
              <a:gd name="T13" fmla="*/ 16 h 120"/>
              <a:gd name="T14" fmla="*/ 16 w 32"/>
              <a:gd name="T15" fmla="*/ 24 h 120"/>
              <a:gd name="T16" fmla="*/ 16 w 32"/>
              <a:gd name="T17" fmla="*/ 32 h 120"/>
              <a:gd name="T18" fmla="*/ 16 w 32"/>
              <a:gd name="T19" fmla="*/ 40 h 120"/>
              <a:gd name="T20" fmla="*/ 24 w 32"/>
              <a:gd name="T21" fmla="*/ 40 h 120"/>
              <a:gd name="T22" fmla="*/ 24 w 32"/>
              <a:gd name="T23" fmla="*/ 32 h 120"/>
              <a:gd name="T24" fmla="*/ 16 w 32"/>
              <a:gd name="T25" fmla="*/ 40 h 120"/>
              <a:gd name="T26" fmla="*/ 16 w 32"/>
              <a:gd name="T27" fmla="*/ 56 h 120"/>
              <a:gd name="T28" fmla="*/ 16 w 32"/>
              <a:gd name="T29" fmla="*/ 56 h 120"/>
              <a:gd name="T30" fmla="*/ 24 w 32"/>
              <a:gd name="T31" fmla="*/ 48 h 120"/>
              <a:gd name="T32" fmla="*/ 24 w 32"/>
              <a:gd name="T33" fmla="*/ 40 h 120"/>
              <a:gd name="T34" fmla="*/ 16 w 32"/>
              <a:gd name="T35" fmla="*/ 48 h 120"/>
              <a:gd name="T36" fmla="*/ 16 w 32"/>
              <a:gd name="T37" fmla="*/ 64 h 120"/>
              <a:gd name="T38" fmla="*/ 16 w 32"/>
              <a:gd name="T39" fmla="*/ 72 h 120"/>
              <a:gd name="T40" fmla="*/ 16 w 32"/>
              <a:gd name="T41" fmla="*/ 64 h 120"/>
              <a:gd name="T42" fmla="*/ 16 w 32"/>
              <a:gd name="T43" fmla="*/ 64 h 120"/>
              <a:gd name="T44" fmla="*/ 16 w 32"/>
              <a:gd name="T45" fmla="*/ 64 h 120"/>
              <a:gd name="T46" fmla="*/ 8 w 32"/>
              <a:gd name="T47" fmla="*/ 72 h 120"/>
              <a:gd name="T48" fmla="*/ 16 w 32"/>
              <a:gd name="T49" fmla="*/ 88 h 120"/>
              <a:gd name="T50" fmla="*/ 16 w 32"/>
              <a:gd name="T51" fmla="*/ 80 h 120"/>
              <a:gd name="T52" fmla="*/ 0 w 32"/>
              <a:gd name="T53" fmla="*/ 96 h 120"/>
              <a:gd name="T54" fmla="*/ 0 w 32"/>
              <a:gd name="T55" fmla="*/ 104 h 120"/>
              <a:gd name="T56" fmla="*/ 8 w 32"/>
              <a:gd name="T57" fmla="*/ 104 h 120"/>
              <a:gd name="T58" fmla="*/ 16 w 32"/>
              <a:gd name="T59" fmla="*/ 96 h 120"/>
              <a:gd name="T60" fmla="*/ 8 w 32"/>
              <a:gd name="T61" fmla="*/ 96 h 120"/>
              <a:gd name="T62" fmla="*/ 8 w 32"/>
              <a:gd name="T63" fmla="*/ 104 h 120"/>
              <a:gd name="T64" fmla="*/ 8 w 32"/>
              <a:gd name="T65" fmla="*/ 112 h 120"/>
              <a:gd name="T66" fmla="*/ 16 w 32"/>
              <a:gd name="T67" fmla="*/ 104 h 120"/>
              <a:gd name="T68" fmla="*/ 8 w 32"/>
              <a:gd name="T69" fmla="*/ 112 h 120"/>
              <a:gd name="T70" fmla="*/ 8 w 32"/>
              <a:gd name="T71" fmla="*/ 112 h 120"/>
              <a:gd name="T72" fmla="*/ 8 w 32"/>
              <a:gd name="T73" fmla="*/ 120 h 120"/>
              <a:gd name="T74" fmla="*/ 8 w 32"/>
              <a:gd name="T75" fmla="*/ 120 h 120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2"/>
              <a:gd name="T115" fmla="*/ 0 h 120"/>
              <a:gd name="T116" fmla="*/ 32 w 32"/>
              <a:gd name="T117" fmla="*/ 120 h 120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2" h="120">
                <a:moveTo>
                  <a:pt x="24" y="0"/>
                </a:moveTo>
                <a:lnTo>
                  <a:pt x="24" y="0"/>
                </a:lnTo>
                <a:lnTo>
                  <a:pt x="24" y="8"/>
                </a:lnTo>
                <a:lnTo>
                  <a:pt x="24" y="16"/>
                </a:lnTo>
                <a:lnTo>
                  <a:pt x="32" y="16"/>
                </a:lnTo>
                <a:lnTo>
                  <a:pt x="24" y="16"/>
                </a:lnTo>
                <a:lnTo>
                  <a:pt x="16" y="24"/>
                </a:lnTo>
                <a:lnTo>
                  <a:pt x="16" y="32"/>
                </a:lnTo>
                <a:lnTo>
                  <a:pt x="16" y="40"/>
                </a:lnTo>
                <a:lnTo>
                  <a:pt x="24" y="40"/>
                </a:lnTo>
                <a:lnTo>
                  <a:pt x="24" y="32"/>
                </a:lnTo>
                <a:lnTo>
                  <a:pt x="16" y="40"/>
                </a:lnTo>
                <a:lnTo>
                  <a:pt x="16" y="56"/>
                </a:lnTo>
                <a:lnTo>
                  <a:pt x="24" y="48"/>
                </a:lnTo>
                <a:lnTo>
                  <a:pt x="24" y="40"/>
                </a:lnTo>
                <a:lnTo>
                  <a:pt x="16" y="48"/>
                </a:lnTo>
                <a:lnTo>
                  <a:pt x="16" y="64"/>
                </a:lnTo>
                <a:lnTo>
                  <a:pt x="16" y="72"/>
                </a:lnTo>
                <a:lnTo>
                  <a:pt x="16" y="64"/>
                </a:lnTo>
                <a:lnTo>
                  <a:pt x="8" y="72"/>
                </a:lnTo>
                <a:lnTo>
                  <a:pt x="16" y="88"/>
                </a:lnTo>
                <a:lnTo>
                  <a:pt x="16" y="80"/>
                </a:lnTo>
                <a:lnTo>
                  <a:pt x="0" y="96"/>
                </a:lnTo>
                <a:lnTo>
                  <a:pt x="0" y="104"/>
                </a:lnTo>
                <a:lnTo>
                  <a:pt x="8" y="104"/>
                </a:lnTo>
                <a:lnTo>
                  <a:pt x="16" y="96"/>
                </a:lnTo>
                <a:lnTo>
                  <a:pt x="8" y="96"/>
                </a:lnTo>
                <a:lnTo>
                  <a:pt x="8" y="104"/>
                </a:lnTo>
                <a:lnTo>
                  <a:pt x="8" y="112"/>
                </a:lnTo>
                <a:lnTo>
                  <a:pt x="16" y="104"/>
                </a:lnTo>
                <a:lnTo>
                  <a:pt x="8" y="112"/>
                </a:lnTo>
                <a:lnTo>
                  <a:pt x="8" y="120"/>
                </a:lnTo>
              </a:path>
            </a:pathLst>
          </a:custGeom>
          <a:noFill/>
          <a:ln w="19050">
            <a:solidFill>
              <a:srgbClr val="E8FF09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630" name="Freeform 54"/>
          <p:cNvSpPr>
            <a:spLocks/>
          </p:cNvSpPr>
          <p:nvPr/>
        </p:nvSpPr>
        <p:spPr bwMode="auto">
          <a:xfrm>
            <a:off x="2378075" y="2057400"/>
            <a:ext cx="38100" cy="114300"/>
          </a:xfrm>
          <a:custGeom>
            <a:avLst/>
            <a:gdLst>
              <a:gd name="T0" fmla="*/ 0 w 24"/>
              <a:gd name="T1" fmla="*/ 0 h 72"/>
              <a:gd name="T2" fmla="*/ 0 w 24"/>
              <a:gd name="T3" fmla="*/ 0 h 72"/>
              <a:gd name="T4" fmla="*/ 8 w 24"/>
              <a:gd name="T5" fmla="*/ 0 h 72"/>
              <a:gd name="T6" fmla="*/ 8 w 24"/>
              <a:gd name="T7" fmla="*/ 0 h 72"/>
              <a:gd name="T8" fmla="*/ 0 w 24"/>
              <a:gd name="T9" fmla="*/ 8 h 72"/>
              <a:gd name="T10" fmla="*/ 0 w 24"/>
              <a:gd name="T11" fmla="*/ 8 h 72"/>
              <a:gd name="T12" fmla="*/ 0 w 24"/>
              <a:gd name="T13" fmla="*/ 24 h 72"/>
              <a:gd name="T14" fmla="*/ 0 w 24"/>
              <a:gd name="T15" fmla="*/ 24 h 72"/>
              <a:gd name="T16" fmla="*/ 8 w 24"/>
              <a:gd name="T17" fmla="*/ 40 h 72"/>
              <a:gd name="T18" fmla="*/ 8 w 24"/>
              <a:gd name="T19" fmla="*/ 40 h 72"/>
              <a:gd name="T20" fmla="*/ 24 w 24"/>
              <a:gd name="T21" fmla="*/ 32 h 72"/>
              <a:gd name="T22" fmla="*/ 24 w 24"/>
              <a:gd name="T23" fmla="*/ 32 h 72"/>
              <a:gd name="T24" fmla="*/ 24 w 24"/>
              <a:gd name="T25" fmla="*/ 24 h 72"/>
              <a:gd name="T26" fmla="*/ 24 w 24"/>
              <a:gd name="T27" fmla="*/ 24 h 72"/>
              <a:gd name="T28" fmla="*/ 16 w 24"/>
              <a:gd name="T29" fmla="*/ 24 h 72"/>
              <a:gd name="T30" fmla="*/ 16 w 24"/>
              <a:gd name="T31" fmla="*/ 24 h 72"/>
              <a:gd name="T32" fmla="*/ 0 w 24"/>
              <a:gd name="T33" fmla="*/ 40 h 72"/>
              <a:gd name="T34" fmla="*/ 0 w 24"/>
              <a:gd name="T35" fmla="*/ 40 h 72"/>
              <a:gd name="T36" fmla="*/ 8 w 24"/>
              <a:gd name="T37" fmla="*/ 40 h 72"/>
              <a:gd name="T38" fmla="*/ 8 w 24"/>
              <a:gd name="T39" fmla="*/ 40 h 72"/>
              <a:gd name="T40" fmla="*/ 16 w 24"/>
              <a:gd name="T41" fmla="*/ 32 h 72"/>
              <a:gd name="T42" fmla="*/ 16 w 24"/>
              <a:gd name="T43" fmla="*/ 32 h 72"/>
              <a:gd name="T44" fmla="*/ 8 w 24"/>
              <a:gd name="T45" fmla="*/ 40 h 72"/>
              <a:gd name="T46" fmla="*/ 8 w 24"/>
              <a:gd name="T47" fmla="*/ 40 h 72"/>
              <a:gd name="T48" fmla="*/ 0 w 24"/>
              <a:gd name="T49" fmla="*/ 56 h 72"/>
              <a:gd name="T50" fmla="*/ 0 w 24"/>
              <a:gd name="T51" fmla="*/ 56 h 72"/>
              <a:gd name="T52" fmla="*/ 0 w 24"/>
              <a:gd name="T53" fmla="*/ 64 h 72"/>
              <a:gd name="T54" fmla="*/ 0 w 24"/>
              <a:gd name="T55" fmla="*/ 64 h 72"/>
              <a:gd name="T56" fmla="*/ 0 w 24"/>
              <a:gd name="T57" fmla="*/ 72 h 72"/>
              <a:gd name="T58" fmla="*/ 0 w 24"/>
              <a:gd name="T59" fmla="*/ 72 h 72"/>
              <a:gd name="T60" fmla="*/ 8 w 24"/>
              <a:gd name="T61" fmla="*/ 72 h 72"/>
              <a:gd name="T62" fmla="*/ 8 w 24"/>
              <a:gd name="T63" fmla="*/ 72 h 7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24"/>
              <a:gd name="T97" fmla="*/ 0 h 72"/>
              <a:gd name="T98" fmla="*/ 24 w 24"/>
              <a:gd name="T99" fmla="*/ 72 h 72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24" h="72">
                <a:moveTo>
                  <a:pt x="0" y="0"/>
                </a:moveTo>
                <a:lnTo>
                  <a:pt x="0" y="0"/>
                </a:lnTo>
                <a:lnTo>
                  <a:pt x="8" y="0"/>
                </a:lnTo>
                <a:lnTo>
                  <a:pt x="0" y="8"/>
                </a:lnTo>
                <a:lnTo>
                  <a:pt x="0" y="24"/>
                </a:lnTo>
                <a:lnTo>
                  <a:pt x="8" y="40"/>
                </a:lnTo>
                <a:lnTo>
                  <a:pt x="24" y="32"/>
                </a:lnTo>
                <a:lnTo>
                  <a:pt x="24" y="24"/>
                </a:lnTo>
                <a:lnTo>
                  <a:pt x="16" y="24"/>
                </a:lnTo>
                <a:lnTo>
                  <a:pt x="0" y="40"/>
                </a:lnTo>
                <a:lnTo>
                  <a:pt x="8" y="40"/>
                </a:lnTo>
                <a:lnTo>
                  <a:pt x="16" y="32"/>
                </a:lnTo>
                <a:lnTo>
                  <a:pt x="8" y="40"/>
                </a:lnTo>
                <a:lnTo>
                  <a:pt x="0" y="56"/>
                </a:lnTo>
                <a:lnTo>
                  <a:pt x="0" y="64"/>
                </a:lnTo>
                <a:lnTo>
                  <a:pt x="0" y="72"/>
                </a:lnTo>
                <a:lnTo>
                  <a:pt x="8" y="72"/>
                </a:lnTo>
              </a:path>
            </a:pathLst>
          </a:custGeom>
          <a:noFill/>
          <a:ln w="19050">
            <a:solidFill>
              <a:srgbClr val="E8FF09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631" name="Freeform 55"/>
          <p:cNvSpPr>
            <a:spLocks/>
          </p:cNvSpPr>
          <p:nvPr/>
        </p:nvSpPr>
        <p:spPr bwMode="auto">
          <a:xfrm>
            <a:off x="2378075" y="2057400"/>
            <a:ext cx="38100" cy="114300"/>
          </a:xfrm>
          <a:custGeom>
            <a:avLst/>
            <a:gdLst>
              <a:gd name="T0" fmla="*/ 0 w 24"/>
              <a:gd name="T1" fmla="*/ 0 h 72"/>
              <a:gd name="T2" fmla="*/ 8 w 24"/>
              <a:gd name="T3" fmla="*/ 0 h 72"/>
              <a:gd name="T4" fmla="*/ 8 w 24"/>
              <a:gd name="T5" fmla="*/ 0 h 72"/>
              <a:gd name="T6" fmla="*/ 0 w 24"/>
              <a:gd name="T7" fmla="*/ 8 h 72"/>
              <a:gd name="T8" fmla="*/ 0 w 24"/>
              <a:gd name="T9" fmla="*/ 24 h 72"/>
              <a:gd name="T10" fmla="*/ 8 w 24"/>
              <a:gd name="T11" fmla="*/ 40 h 72"/>
              <a:gd name="T12" fmla="*/ 24 w 24"/>
              <a:gd name="T13" fmla="*/ 32 h 72"/>
              <a:gd name="T14" fmla="*/ 24 w 24"/>
              <a:gd name="T15" fmla="*/ 24 h 72"/>
              <a:gd name="T16" fmla="*/ 24 w 24"/>
              <a:gd name="T17" fmla="*/ 24 h 72"/>
              <a:gd name="T18" fmla="*/ 16 w 24"/>
              <a:gd name="T19" fmla="*/ 24 h 72"/>
              <a:gd name="T20" fmla="*/ 0 w 24"/>
              <a:gd name="T21" fmla="*/ 40 h 72"/>
              <a:gd name="T22" fmla="*/ 0 w 24"/>
              <a:gd name="T23" fmla="*/ 40 h 72"/>
              <a:gd name="T24" fmla="*/ 8 w 24"/>
              <a:gd name="T25" fmla="*/ 40 h 72"/>
              <a:gd name="T26" fmla="*/ 16 w 24"/>
              <a:gd name="T27" fmla="*/ 32 h 72"/>
              <a:gd name="T28" fmla="*/ 8 w 24"/>
              <a:gd name="T29" fmla="*/ 40 h 72"/>
              <a:gd name="T30" fmla="*/ 0 w 24"/>
              <a:gd name="T31" fmla="*/ 56 h 72"/>
              <a:gd name="T32" fmla="*/ 0 w 24"/>
              <a:gd name="T33" fmla="*/ 64 h 72"/>
              <a:gd name="T34" fmla="*/ 0 w 24"/>
              <a:gd name="T35" fmla="*/ 64 h 72"/>
              <a:gd name="T36" fmla="*/ 0 w 24"/>
              <a:gd name="T37" fmla="*/ 64 h 72"/>
              <a:gd name="T38" fmla="*/ 0 w 24"/>
              <a:gd name="T39" fmla="*/ 72 h 72"/>
              <a:gd name="T40" fmla="*/ 8 w 24"/>
              <a:gd name="T41" fmla="*/ 72 h 72"/>
              <a:gd name="T42" fmla="*/ 8 w 24"/>
              <a:gd name="T43" fmla="*/ 72 h 72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4"/>
              <a:gd name="T67" fmla="*/ 0 h 72"/>
              <a:gd name="T68" fmla="*/ 24 w 24"/>
              <a:gd name="T69" fmla="*/ 72 h 72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4" h="72">
                <a:moveTo>
                  <a:pt x="0" y="0"/>
                </a:moveTo>
                <a:lnTo>
                  <a:pt x="8" y="0"/>
                </a:lnTo>
                <a:lnTo>
                  <a:pt x="0" y="8"/>
                </a:lnTo>
                <a:lnTo>
                  <a:pt x="0" y="24"/>
                </a:lnTo>
                <a:lnTo>
                  <a:pt x="8" y="40"/>
                </a:lnTo>
                <a:lnTo>
                  <a:pt x="24" y="32"/>
                </a:lnTo>
                <a:lnTo>
                  <a:pt x="24" y="24"/>
                </a:lnTo>
                <a:lnTo>
                  <a:pt x="16" y="24"/>
                </a:lnTo>
                <a:lnTo>
                  <a:pt x="0" y="40"/>
                </a:lnTo>
                <a:lnTo>
                  <a:pt x="8" y="40"/>
                </a:lnTo>
                <a:lnTo>
                  <a:pt x="16" y="32"/>
                </a:lnTo>
                <a:lnTo>
                  <a:pt x="8" y="40"/>
                </a:lnTo>
                <a:lnTo>
                  <a:pt x="0" y="56"/>
                </a:lnTo>
                <a:lnTo>
                  <a:pt x="0" y="64"/>
                </a:lnTo>
                <a:lnTo>
                  <a:pt x="0" y="72"/>
                </a:lnTo>
                <a:lnTo>
                  <a:pt x="8" y="72"/>
                </a:lnTo>
              </a:path>
            </a:pathLst>
          </a:custGeom>
          <a:noFill/>
          <a:ln w="19050">
            <a:solidFill>
              <a:srgbClr val="E8FF09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632" name="Freeform 56"/>
          <p:cNvSpPr>
            <a:spLocks/>
          </p:cNvSpPr>
          <p:nvPr/>
        </p:nvSpPr>
        <p:spPr bwMode="auto">
          <a:xfrm>
            <a:off x="2428875" y="2108200"/>
            <a:ext cx="114300" cy="127000"/>
          </a:xfrm>
          <a:custGeom>
            <a:avLst/>
            <a:gdLst>
              <a:gd name="T0" fmla="*/ 16 w 72"/>
              <a:gd name="T1" fmla="*/ 0 h 80"/>
              <a:gd name="T2" fmla="*/ 8 w 72"/>
              <a:gd name="T3" fmla="*/ 8 h 80"/>
              <a:gd name="T4" fmla="*/ 0 w 72"/>
              <a:gd name="T5" fmla="*/ 16 h 80"/>
              <a:gd name="T6" fmla="*/ 0 w 72"/>
              <a:gd name="T7" fmla="*/ 24 h 80"/>
              <a:gd name="T8" fmla="*/ 8 w 72"/>
              <a:gd name="T9" fmla="*/ 40 h 80"/>
              <a:gd name="T10" fmla="*/ 16 w 72"/>
              <a:gd name="T11" fmla="*/ 48 h 80"/>
              <a:gd name="T12" fmla="*/ 24 w 72"/>
              <a:gd name="T13" fmla="*/ 40 h 80"/>
              <a:gd name="T14" fmla="*/ 32 w 72"/>
              <a:gd name="T15" fmla="*/ 24 h 80"/>
              <a:gd name="T16" fmla="*/ 32 w 72"/>
              <a:gd name="T17" fmla="*/ 16 h 80"/>
              <a:gd name="T18" fmla="*/ 24 w 72"/>
              <a:gd name="T19" fmla="*/ 24 h 80"/>
              <a:gd name="T20" fmla="*/ 24 w 72"/>
              <a:gd name="T21" fmla="*/ 32 h 80"/>
              <a:gd name="T22" fmla="*/ 24 w 72"/>
              <a:gd name="T23" fmla="*/ 40 h 80"/>
              <a:gd name="T24" fmla="*/ 32 w 72"/>
              <a:gd name="T25" fmla="*/ 56 h 80"/>
              <a:gd name="T26" fmla="*/ 24 w 72"/>
              <a:gd name="T27" fmla="*/ 64 h 80"/>
              <a:gd name="T28" fmla="*/ 24 w 72"/>
              <a:gd name="T29" fmla="*/ 72 h 80"/>
              <a:gd name="T30" fmla="*/ 40 w 72"/>
              <a:gd name="T31" fmla="*/ 64 h 80"/>
              <a:gd name="T32" fmla="*/ 40 w 72"/>
              <a:gd name="T33" fmla="*/ 56 h 80"/>
              <a:gd name="T34" fmla="*/ 48 w 72"/>
              <a:gd name="T35" fmla="*/ 56 h 80"/>
              <a:gd name="T36" fmla="*/ 48 w 72"/>
              <a:gd name="T37" fmla="*/ 64 h 80"/>
              <a:gd name="T38" fmla="*/ 56 w 72"/>
              <a:gd name="T39" fmla="*/ 56 h 80"/>
              <a:gd name="T40" fmla="*/ 56 w 72"/>
              <a:gd name="T41" fmla="*/ 64 h 80"/>
              <a:gd name="T42" fmla="*/ 64 w 72"/>
              <a:gd name="T43" fmla="*/ 64 h 80"/>
              <a:gd name="T44" fmla="*/ 72 w 72"/>
              <a:gd name="T45" fmla="*/ 56 h 80"/>
              <a:gd name="T46" fmla="*/ 64 w 72"/>
              <a:gd name="T47" fmla="*/ 56 h 80"/>
              <a:gd name="T48" fmla="*/ 64 w 72"/>
              <a:gd name="T49" fmla="*/ 64 h 80"/>
              <a:gd name="T50" fmla="*/ 64 w 72"/>
              <a:gd name="T51" fmla="*/ 80 h 80"/>
              <a:gd name="T52" fmla="*/ 72 w 72"/>
              <a:gd name="T53" fmla="*/ 64 h 80"/>
              <a:gd name="T54" fmla="*/ 72 w 72"/>
              <a:gd name="T55" fmla="*/ 56 h 80"/>
              <a:gd name="T56" fmla="*/ 56 w 72"/>
              <a:gd name="T57" fmla="*/ 32 h 80"/>
              <a:gd name="T58" fmla="*/ 56 w 72"/>
              <a:gd name="T59" fmla="*/ 48 h 80"/>
              <a:gd name="T60" fmla="*/ 56 w 72"/>
              <a:gd name="T61" fmla="*/ 40 h 80"/>
              <a:gd name="T62" fmla="*/ 56 w 72"/>
              <a:gd name="T63" fmla="*/ 32 h 80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72"/>
              <a:gd name="T97" fmla="*/ 0 h 80"/>
              <a:gd name="T98" fmla="*/ 72 w 72"/>
              <a:gd name="T99" fmla="*/ 80 h 80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72" h="80">
                <a:moveTo>
                  <a:pt x="16" y="0"/>
                </a:moveTo>
                <a:lnTo>
                  <a:pt x="16" y="0"/>
                </a:lnTo>
                <a:lnTo>
                  <a:pt x="8" y="8"/>
                </a:lnTo>
                <a:lnTo>
                  <a:pt x="0" y="16"/>
                </a:lnTo>
                <a:lnTo>
                  <a:pt x="0" y="24"/>
                </a:lnTo>
                <a:lnTo>
                  <a:pt x="8" y="40"/>
                </a:lnTo>
                <a:lnTo>
                  <a:pt x="16" y="48"/>
                </a:lnTo>
                <a:lnTo>
                  <a:pt x="24" y="40"/>
                </a:lnTo>
                <a:lnTo>
                  <a:pt x="32" y="24"/>
                </a:lnTo>
                <a:lnTo>
                  <a:pt x="32" y="16"/>
                </a:lnTo>
                <a:lnTo>
                  <a:pt x="24" y="24"/>
                </a:lnTo>
                <a:lnTo>
                  <a:pt x="24" y="32"/>
                </a:lnTo>
                <a:lnTo>
                  <a:pt x="24" y="40"/>
                </a:lnTo>
                <a:lnTo>
                  <a:pt x="32" y="56"/>
                </a:lnTo>
                <a:lnTo>
                  <a:pt x="24" y="64"/>
                </a:lnTo>
                <a:lnTo>
                  <a:pt x="24" y="72"/>
                </a:lnTo>
                <a:lnTo>
                  <a:pt x="40" y="64"/>
                </a:lnTo>
                <a:lnTo>
                  <a:pt x="40" y="56"/>
                </a:lnTo>
                <a:lnTo>
                  <a:pt x="48" y="56"/>
                </a:lnTo>
                <a:lnTo>
                  <a:pt x="48" y="64"/>
                </a:lnTo>
                <a:lnTo>
                  <a:pt x="56" y="56"/>
                </a:lnTo>
                <a:lnTo>
                  <a:pt x="56" y="64"/>
                </a:lnTo>
                <a:lnTo>
                  <a:pt x="64" y="64"/>
                </a:lnTo>
                <a:lnTo>
                  <a:pt x="72" y="56"/>
                </a:lnTo>
                <a:lnTo>
                  <a:pt x="64" y="56"/>
                </a:lnTo>
                <a:lnTo>
                  <a:pt x="64" y="64"/>
                </a:lnTo>
                <a:lnTo>
                  <a:pt x="64" y="80"/>
                </a:lnTo>
                <a:lnTo>
                  <a:pt x="72" y="64"/>
                </a:lnTo>
                <a:lnTo>
                  <a:pt x="72" y="56"/>
                </a:lnTo>
                <a:lnTo>
                  <a:pt x="56" y="32"/>
                </a:lnTo>
                <a:lnTo>
                  <a:pt x="56" y="48"/>
                </a:lnTo>
                <a:lnTo>
                  <a:pt x="56" y="40"/>
                </a:lnTo>
                <a:lnTo>
                  <a:pt x="56" y="32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633" name="Freeform 57"/>
          <p:cNvSpPr>
            <a:spLocks/>
          </p:cNvSpPr>
          <p:nvPr/>
        </p:nvSpPr>
        <p:spPr bwMode="auto">
          <a:xfrm>
            <a:off x="2401888" y="2093913"/>
            <a:ext cx="114300" cy="127000"/>
          </a:xfrm>
          <a:custGeom>
            <a:avLst/>
            <a:gdLst>
              <a:gd name="T0" fmla="*/ 16 w 72"/>
              <a:gd name="T1" fmla="*/ 0 h 80"/>
              <a:gd name="T2" fmla="*/ 8 w 72"/>
              <a:gd name="T3" fmla="*/ 8 h 80"/>
              <a:gd name="T4" fmla="*/ 0 w 72"/>
              <a:gd name="T5" fmla="*/ 16 h 80"/>
              <a:gd name="T6" fmla="*/ 0 w 72"/>
              <a:gd name="T7" fmla="*/ 24 h 80"/>
              <a:gd name="T8" fmla="*/ 8 w 72"/>
              <a:gd name="T9" fmla="*/ 40 h 80"/>
              <a:gd name="T10" fmla="*/ 16 w 72"/>
              <a:gd name="T11" fmla="*/ 48 h 80"/>
              <a:gd name="T12" fmla="*/ 24 w 72"/>
              <a:gd name="T13" fmla="*/ 40 h 80"/>
              <a:gd name="T14" fmla="*/ 32 w 72"/>
              <a:gd name="T15" fmla="*/ 24 h 80"/>
              <a:gd name="T16" fmla="*/ 32 w 72"/>
              <a:gd name="T17" fmla="*/ 16 h 80"/>
              <a:gd name="T18" fmla="*/ 32 w 72"/>
              <a:gd name="T19" fmla="*/ 16 h 80"/>
              <a:gd name="T20" fmla="*/ 24 w 72"/>
              <a:gd name="T21" fmla="*/ 24 h 80"/>
              <a:gd name="T22" fmla="*/ 24 w 72"/>
              <a:gd name="T23" fmla="*/ 32 h 80"/>
              <a:gd name="T24" fmla="*/ 24 w 72"/>
              <a:gd name="T25" fmla="*/ 32 h 80"/>
              <a:gd name="T26" fmla="*/ 24 w 72"/>
              <a:gd name="T27" fmla="*/ 40 h 80"/>
              <a:gd name="T28" fmla="*/ 32 w 72"/>
              <a:gd name="T29" fmla="*/ 56 h 80"/>
              <a:gd name="T30" fmla="*/ 32 w 72"/>
              <a:gd name="T31" fmla="*/ 56 h 80"/>
              <a:gd name="T32" fmla="*/ 32 w 72"/>
              <a:gd name="T33" fmla="*/ 56 h 80"/>
              <a:gd name="T34" fmla="*/ 32 w 72"/>
              <a:gd name="T35" fmla="*/ 56 h 80"/>
              <a:gd name="T36" fmla="*/ 32 w 72"/>
              <a:gd name="T37" fmla="*/ 56 h 80"/>
              <a:gd name="T38" fmla="*/ 24 w 72"/>
              <a:gd name="T39" fmla="*/ 64 h 80"/>
              <a:gd name="T40" fmla="*/ 24 w 72"/>
              <a:gd name="T41" fmla="*/ 72 h 80"/>
              <a:gd name="T42" fmla="*/ 40 w 72"/>
              <a:gd name="T43" fmla="*/ 64 h 80"/>
              <a:gd name="T44" fmla="*/ 40 w 72"/>
              <a:gd name="T45" fmla="*/ 56 h 80"/>
              <a:gd name="T46" fmla="*/ 48 w 72"/>
              <a:gd name="T47" fmla="*/ 56 h 80"/>
              <a:gd name="T48" fmla="*/ 48 w 72"/>
              <a:gd name="T49" fmla="*/ 56 h 80"/>
              <a:gd name="T50" fmla="*/ 48 w 72"/>
              <a:gd name="T51" fmla="*/ 64 h 80"/>
              <a:gd name="T52" fmla="*/ 48 w 72"/>
              <a:gd name="T53" fmla="*/ 64 h 80"/>
              <a:gd name="T54" fmla="*/ 56 w 72"/>
              <a:gd name="T55" fmla="*/ 56 h 80"/>
              <a:gd name="T56" fmla="*/ 56 w 72"/>
              <a:gd name="T57" fmla="*/ 56 h 80"/>
              <a:gd name="T58" fmla="*/ 56 w 72"/>
              <a:gd name="T59" fmla="*/ 56 h 80"/>
              <a:gd name="T60" fmla="*/ 56 w 72"/>
              <a:gd name="T61" fmla="*/ 64 h 80"/>
              <a:gd name="T62" fmla="*/ 56 w 72"/>
              <a:gd name="T63" fmla="*/ 64 h 80"/>
              <a:gd name="T64" fmla="*/ 64 w 72"/>
              <a:gd name="T65" fmla="*/ 64 h 80"/>
              <a:gd name="T66" fmla="*/ 72 w 72"/>
              <a:gd name="T67" fmla="*/ 56 h 80"/>
              <a:gd name="T68" fmla="*/ 64 w 72"/>
              <a:gd name="T69" fmla="*/ 56 h 80"/>
              <a:gd name="T70" fmla="*/ 64 w 72"/>
              <a:gd name="T71" fmla="*/ 64 h 80"/>
              <a:gd name="T72" fmla="*/ 64 w 72"/>
              <a:gd name="T73" fmla="*/ 80 h 80"/>
              <a:gd name="T74" fmla="*/ 72 w 72"/>
              <a:gd name="T75" fmla="*/ 64 h 80"/>
              <a:gd name="T76" fmla="*/ 72 w 72"/>
              <a:gd name="T77" fmla="*/ 56 h 80"/>
              <a:gd name="T78" fmla="*/ 56 w 72"/>
              <a:gd name="T79" fmla="*/ 32 h 80"/>
              <a:gd name="T80" fmla="*/ 56 w 72"/>
              <a:gd name="T81" fmla="*/ 32 h 80"/>
              <a:gd name="T82" fmla="*/ 56 w 72"/>
              <a:gd name="T83" fmla="*/ 48 h 80"/>
              <a:gd name="T84" fmla="*/ 56 w 72"/>
              <a:gd name="T85" fmla="*/ 40 h 80"/>
              <a:gd name="T86" fmla="*/ 56 w 72"/>
              <a:gd name="T87" fmla="*/ 32 h 80"/>
              <a:gd name="T88" fmla="*/ 56 w 72"/>
              <a:gd name="T89" fmla="*/ 32 h 80"/>
              <a:gd name="T90" fmla="*/ 56 w 72"/>
              <a:gd name="T91" fmla="*/ 32 h 80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72"/>
              <a:gd name="T139" fmla="*/ 0 h 80"/>
              <a:gd name="T140" fmla="*/ 72 w 72"/>
              <a:gd name="T141" fmla="*/ 80 h 80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72" h="80">
                <a:moveTo>
                  <a:pt x="16" y="0"/>
                </a:moveTo>
                <a:lnTo>
                  <a:pt x="8" y="8"/>
                </a:lnTo>
                <a:lnTo>
                  <a:pt x="0" y="16"/>
                </a:lnTo>
                <a:lnTo>
                  <a:pt x="0" y="24"/>
                </a:lnTo>
                <a:lnTo>
                  <a:pt x="8" y="40"/>
                </a:lnTo>
                <a:lnTo>
                  <a:pt x="16" y="48"/>
                </a:lnTo>
                <a:lnTo>
                  <a:pt x="24" y="40"/>
                </a:lnTo>
                <a:lnTo>
                  <a:pt x="32" y="24"/>
                </a:lnTo>
                <a:lnTo>
                  <a:pt x="32" y="16"/>
                </a:lnTo>
                <a:lnTo>
                  <a:pt x="24" y="24"/>
                </a:lnTo>
                <a:lnTo>
                  <a:pt x="24" y="32"/>
                </a:lnTo>
                <a:lnTo>
                  <a:pt x="24" y="40"/>
                </a:lnTo>
                <a:lnTo>
                  <a:pt x="32" y="56"/>
                </a:lnTo>
                <a:lnTo>
                  <a:pt x="24" y="64"/>
                </a:lnTo>
                <a:lnTo>
                  <a:pt x="24" y="72"/>
                </a:lnTo>
                <a:lnTo>
                  <a:pt x="40" y="64"/>
                </a:lnTo>
                <a:lnTo>
                  <a:pt x="40" y="56"/>
                </a:lnTo>
                <a:lnTo>
                  <a:pt x="48" y="56"/>
                </a:lnTo>
                <a:lnTo>
                  <a:pt x="48" y="64"/>
                </a:lnTo>
                <a:lnTo>
                  <a:pt x="56" y="56"/>
                </a:lnTo>
                <a:lnTo>
                  <a:pt x="56" y="64"/>
                </a:lnTo>
                <a:lnTo>
                  <a:pt x="64" y="64"/>
                </a:lnTo>
                <a:lnTo>
                  <a:pt x="72" y="56"/>
                </a:lnTo>
                <a:lnTo>
                  <a:pt x="64" y="56"/>
                </a:lnTo>
                <a:lnTo>
                  <a:pt x="64" y="64"/>
                </a:lnTo>
                <a:lnTo>
                  <a:pt x="64" y="80"/>
                </a:lnTo>
                <a:lnTo>
                  <a:pt x="72" y="64"/>
                </a:lnTo>
                <a:lnTo>
                  <a:pt x="72" y="56"/>
                </a:lnTo>
                <a:lnTo>
                  <a:pt x="56" y="32"/>
                </a:lnTo>
                <a:lnTo>
                  <a:pt x="56" y="48"/>
                </a:lnTo>
                <a:lnTo>
                  <a:pt x="56" y="40"/>
                </a:lnTo>
                <a:lnTo>
                  <a:pt x="56" y="32"/>
                </a:lnTo>
              </a:path>
            </a:pathLst>
          </a:custGeom>
          <a:noFill/>
          <a:ln w="19050">
            <a:solidFill>
              <a:srgbClr val="E8FF09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634" name="Freeform 58"/>
          <p:cNvSpPr>
            <a:spLocks/>
          </p:cNvSpPr>
          <p:nvPr/>
        </p:nvSpPr>
        <p:spPr bwMode="auto">
          <a:xfrm>
            <a:off x="2387600" y="1462088"/>
            <a:ext cx="635000" cy="711200"/>
          </a:xfrm>
          <a:custGeom>
            <a:avLst/>
            <a:gdLst>
              <a:gd name="T0" fmla="*/ 56 w 400"/>
              <a:gd name="T1" fmla="*/ 88 h 448"/>
              <a:gd name="T2" fmla="*/ 136 w 400"/>
              <a:gd name="T3" fmla="*/ 80 h 448"/>
              <a:gd name="T4" fmla="*/ 120 w 400"/>
              <a:gd name="T5" fmla="*/ 48 h 448"/>
              <a:gd name="T6" fmla="*/ 128 w 400"/>
              <a:gd name="T7" fmla="*/ 48 h 448"/>
              <a:gd name="T8" fmla="*/ 136 w 400"/>
              <a:gd name="T9" fmla="*/ 48 h 448"/>
              <a:gd name="T10" fmla="*/ 96 w 400"/>
              <a:gd name="T11" fmla="*/ 48 h 448"/>
              <a:gd name="T12" fmla="*/ 72 w 400"/>
              <a:gd name="T13" fmla="*/ 64 h 448"/>
              <a:gd name="T14" fmla="*/ 240 w 400"/>
              <a:gd name="T15" fmla="*/ 24 h 448"/>
              <a:gd name="T16" fmla="*/ 200 w 400"/>
              <a:gd name="T17" fmla="*/ 24 h 448"/>
              <a:gd name="T18" fmla="*/ 184 w 400"/>
              <a:gd name="T19" fmla="*/ 40 h 448"/>
              <a:gd name="T20" fmla="*/ 176 w 400"/>
              <a:gd name="T21" fmla="*/ 56 h 448"/>
              <a:gd name="T22" fmla="*/ 200 w 400"/>
              <a:gd name="T23" fmla="*/ 48 h 448"/>
              <a:gd name="T24" fmla="*/ 216 w 400"/>
              <a:gd name="T25" fmla="*/ 48 h 448"/>
              <a:gd name="T26" fmla="*/ 232 w 400"/>
              <a:gd name="T27" fmla="*/ 64 h 448"/>
              <a:gd name="T28" fmla="*/ 248 w 400"/>
              <a:gd name="T29" fmla="*/ 40 h 448"/>
              <a:gd name="T30" fmla="*/ 272 w 400"/>
              <a:gd name="T31" fmla="*/ 64 h 448"/>
              <a:gd name="T32" fmla="*/ 272 w 400"/>
              <a:gd name="T33" fmla="*/ 64 h 448"/>
              <a:gd name="T34" fmla="*/ 296 w 400"/>
              <a:gd name="T35" fmla="*/ 48 h 448"/>
              <a:gd name="T36" fmla="*/ 320 w 400"/>
              <a:gd name="T37" fmla="*/ 80 h 448"/>
              <a:gd name="T38" fmla="*/ 344 w 400"/>
              <a:gd name="T39" fmla="*/ 104 h 448"/>
              <a:gd name="T40" fmla="*/ 344 w 400"/>
              <a:gd name="T41" fmla="*/ 120 h 448"/>
              <a:gd name="T42" fmla="*/ 360 w 400"/>
              <a:gd name="T43" fmla="*/ 136 h 448"/>
              <a:gd name="T44" fmla="*/ 384 w 400"/>
              <a:gd name="T45" fmla="*/ 104 h 448"/>
              <a:gd name="T46" fmla="*/ 392 w 400"/>
              <a:gd name="T47" fmla="*/ 104 h 448"/>
              <a:gd name="T48" fmla="*/ 376 w 400"/>
              <a:gd name="T49" fmla="*/ 104 h 448"/>
              <a:gd name="T50" fmla="*/ 352 w 400"/>
              <a:gd name="T51" fmla="*/ 32 h 448"/>
              <a:gd name="T52" fmla="*/ 336 w 400"/>
              <a:gd name="T53" fmla="*/ 64 h 448"/>
              <a:gd name="T54" fmla="*/ 336 w 400"/>
              <a:gd name="T55" fmla="*/ 48 h 448"/>
              <a:gd name="T56" fmla="*/ 320 w 400"/>
              <a:gd name="T57" fmla="*/ 32 h 448"/>
              <a:gd name="T58" fmla="*/ 272 w 400"/>
              <a:gd name="T59" fmla="*/ 48 h 448"/>
              <a:gd name="T60" fmla="*/ 320 w 400"/>
              <a:gd name="T61" fmla="*/ 96 h 448"/>
              <a:gd name="T62" fmla="*/ 384 w 400"/>
              <a:gd name="T63" fmla="*/ 144 h 448"/>
              <a:gd name="T64" fmla="*/ 384 w 400"/>
              <a:gd name="T65" fmla="*/ 176 h 448"/>
              <a:gd name="T66" fmla="*/ 384 w 400"/>
              <a:gd name="T67" fmla="*/ 224 h 448"/>
              <a:gd name="T68" fmla="*/ 392 w 400"/>
              <a:gd name="T69" fmla="*/ 232 h 448"/>
              <a:gd name="T70" fmla="*/ 400 w 400"/>
              <a:gd name="T71" fmla="*/ 256 h 448"/>
              <a:gd name="T72" fmla="*/ 384 w 400"/>
              <a:gd name="T73" fmla="*/ 296 h 448"/>
              <a:gd name="T74" fmla="*/ 392 w 400"/>
              <a:gd name="T75" fmla="*/ 328 h 448"/>
              <a:gd name="T76" fmla="*/ 392 w 400"/>
              <a:gd name="T77" fmla="*/ 336 h 448"/>
              <a:gd name="T78" fmla="*/ 384 w 400"/>
              <a:gd name="T79" fmla="*/ 336 h 448"/>
              <a:gd name="T80" fmla="*/ 376 w 400"/>
              <a:gd name="T81" fmla="*/ 392 h 448"/>
              <a:gd name="T82" fmla="*/ 360 w 400"/>
              <a:gd name="T83" fmla="*/ 416 h 448"/>
              <a:gd name="T84" fmla="*/ 368 w 400"/>
              <a:gd name="T85" fmla="*/ 400 h 448"/>
              <a:gd name="T86" fmla="*/ 384 w 400"/>
              <a:gd name="T87" fmla="*/ 424 h 448"/>
              <a:gd name="T88" fmla="*/ 336 w 400"/>
              <a:gd name="T89" fmla="*/ 424 h 448"/>
              <a:gd name="T90" fmla="*/ 312 w 400"/>
              <a:gd name="T91" fmla="*/ 432 h 448"/>
              <a:gd name="T92" fmla="*/ 336 w 400"/>
              <a:gd name="T93" fmla="*/ 416 h 448"/>
              <a:gd name="T94" fmla="*/ 344 w 400"/>
              <a:gd name="T95" fmla="*/ 424 h 448"/>
              <a:gd name="T96" fmla="*/ 360 w 400"/>
              <a:gd name="T97" fmla="*/ 400 h 448"/>
              <a:gd name="T98" fmla="*/ 376 w 400"/>
              <a:gd name="T99" fmla="*/ 384 h 448"/>
              <a:gd name="T100" fmla="*/ 384 w 400"/>
              <a:gd name="T101" fmla="*/ 352 h 448"/>
              <a:gd name="T102" fmla="*/ 376 w 400"/>
              <a:gd name="T103" fmla="*/ 304 h 448"/>
              <a:gd name="T104" fmla="*/ 376 w 400"/>
              <a:gd name="T105" fmla="*/ 280 h 448"/>
              <a:gd name="T106" fmla="*/ 368 w 400"/>
              <a:gd name="T107" fmla="*/ 272 h 448"/>
              <a:gd name="T108" fmla="*/ 360 w 400"/>
              <a:gd name="T109" fmla="*/ 272 h 448"/>
              <a:gd name="T110" fmla="*/ 344 w 400"/>
              <a:gd name="T111" fmla="*/ 240 h 448"/>
              <a:gd name="T112" fmla="*/ 352 w 400"/>
              <a:gd name="T113" fmla="*/ 240 h 448"/>
              <a:gd name="T114" fmla="*/ 360 w 400"/>
              <a:gd name="T115" fmla="*/ 192 h 448"/>
              <a:gd name="T116" fmla="*/ 360 w 400"/>
              <a:gd name="T117" fmla="*/ 160 h 448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400"/>
              <a:gd name="T178" fmla="*/ 0 h 448"/>
              <a:gd name="T179" fmla="*/ 400 w 400"/>
              <a:gd name="T180" fmla="*/ 448 h 448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400" h="448">
                <a:moveTo>
                  <a:pt x="0" y="128"/>
                </a:moveTo>
                <a:lnTo>
                  <a:pt x="0" y="128"/>
                </a:lnTo>
                <a:lnTo>
                  <a:pt x="8" y="128"/>
                </a:lnTo>
                <a:lnTo>
                  <a:pt x="24" y="112"/>
                </a:lnTo>
                <a:lnTo>
                  <a:pt x="48" y="96"/>
                </a:lnTo>
                <a:lnTo>
                  <a:pt x="56" y="88"/>
                </a:lnTo>
                <a:lnTo>
                  <a:pt x="88" y="88"/>
                </a:lnTo>
                <a:lnTo>
                  <a:pt x="128" y="88"/>
                </a:lnTo>
                <a:lnTo>
                  <a:pt x="184" y="88"/>
                </a:lnTo>
                <a:lnTo>
                  <a:pt x="168" y="88"/>
                </a:lnTo>
                <a:lnTo>
                  <a:pt x="136" y="80"/>
                </a:lnTo>
                <a:lnTo>
                  <a:pt x="120" y="72"/>
                </a:lnTo>
                <a:lnTo>
                  <a:pt x="112" y="64"/>
                </a:lnTo>
                <a:lnTo>
                  <a:pt x="112" y="56"/>
                </a:lnTo>
                <a:lnTo>
                  <a:pt x="120" y="56"/>
                </a:lnTo>
                <a:lnTo>
                  <a:pt x="120" y="48"/>
                </a:lnTo>
                <a:lnTo>
                  <a:pt x="112" y="48"/>
                </a:lnTo>
                <a:lnTo>
                  <a:pt x="96" y="48"/>
                </a:lnTo>
                <a:lnTo>
                  <a:pt x="104" y="48"/>
                </a:lnTo>
                <a:lnTo>
                  <a:pt x="120" y="48"/>
                </a:lnTo>
                <a:lnTo>
                  <a:pt x="128" y="48"/>
                </a:lnTo>
                <a:lnTo>
                  <a:pt x="120" y="48"/>
                </a:lnTo>
                <a:lnTo>
                  <a:pt x="120" y="56"/>
                </a:lnTo>
                <a:lnTo>
                  <a:pt x="112" y="56"/>
                </a:lnTo>
                <a:lnTo>
                  <a:pt x="120" y="56"/>
                </a:lnTo>
                <a:lnTo>
                  <a:pt x="136" y="48"/>
                </a:lnTo>
                <a:lnTo>
                  <a:pt x="144" y="40"/>
                </a:lnTo>
                <a:lnTo>
                  <a:pt x="136" y="40"/>
                </a:lnTo>
                <a:lnTo>
                  <a:pt x="120" y="40"/>
                </a:lnTo>
                <a:lnTo>
                  <a:pt x="104" y="48"/>
                </a:lnTo>
                <a:lnTo>
                  <a:pt x="96" y="48"/>
                </a:lnTo>
                <a:lnTo>
                  <a:pt x="88" y="48"/>
                </a:lnTo>
                <a:lnTo>
                  <a:pt x="80" y="56"/>
                </a:lnTo>
                <a:lnTo>
                  <a:pt x="64" y="56"/>
                </a:lnTo>
                <a:lnTo>
                  <a:pt x="56" y="72"/>
                </a:lnTo>
                <a:lnTo>
                  <a:pt x="72" y="64"/>
                </a:lnTo>
                <a:lnTo>
                  <a:pt x="160" y="40"/>
                </a:lnTo>
                <a:lnTo>
                  <a:pt x="224" y="24"/>
                </a:lnTo>
                <a:lnTo>
                  <a:pt x="240" y="16"/>
                </a:lnTo>
                <a:lnTo>
                  <a:pt x="248" y="16"/>
                </a:lnTo>
                <a:lnTo>
                  <a:pt x="240" y="24"/>
                </a:lnTo>
                <a:lnTo>
                  <a:pt x="224" y="32"/>
                </a:lnTo>
                <a:lnTo>
                  <a:pt x="200" y="48"/>
                </a:lnTo>
                <a:lnTo>
                  <a:pt x="184" y="48"/>
                </a:lnTo>
                <a:lnTo>
                  <a:pt x="192" y="40"/>
                </a:lnTo>
                <a:lnTo>
                  <a:pt x="200" y="24"/>
                </a:lnTo>
                <a:lnTo>
                  <a:pt x="200" y="8"/>
                </a:lnTo>
                <a:lnTo>
                  <a:pt x="184" y="16"/>
                </a:lnTo>
                <a:lnTo>
                  <a:pt x="176" y="32"/>
                </a:lnTo>
                <a:lnTo>
                  <a:pt x="184" y="32"/>
                </a:lnTo>
                <a:lnTo>
                  <a:pt x="184" y="40"/>
                </a:lnTo>
                <a:lnTo>
                  <a:pt x="192" y="32"/>
                </a:lnTo>
                <a:lnTo>
                  <a:pt x="192" y="24"/>
                </a:lnTo>
                <a:lnTo>
                  <a:pt x="184" y="24"/>
                </a:lnTo>
                <a:lnTo>
                  <a:pt x="176" y="40"/>
                </a:lnTo>
                <a:lnTo>
                  <a:pt x="176" y="56"/>
                </a:lnTo>
                <a:lnTo>
                  <a:pt x="192" y="56"/>
                </a:lnTo>
                <a:lnTo>
                  <a:pt x="200" y="48"/>
                </a:lnTo>
                <a:lnTo>
                  <a:pt x="208" y="32"/>
                </a:lnTo>
                <a:lnTo>
                  <a:pt x="200" y="40"/>
                </a:lnTo>
                <a:lnTo>
                  <a:pt x="200" y="48"/>
                </a:lnTo>
                <a:lnTo>
                  <a:pt x="208" y="48"/>
                </a:lnTo>
                <a:lnTo>
                  <a:pt x="224" y="40"/>
                </a:lnTo>
                <a:lnTo>
                  <a:pt x="224" y="32"/>
                </a:lnTo>
                <a:lnTo>
                  <a:pt x="224" y="40"/>
                </a:lnTo>
                <a:lnTo>
                  <a:pt x="216" y="48"/>
                </a:lnTo>
                <a:lnTo>
                  <a:pt x="224" y="56"/>
                </a:lnTo>
                <a:lnTo>
                  <a:pt x="232" y="56"/>
                </a:lnTo>
                <a:lnTo>
                  <a:pt x="232" y="48"/>
                </a:lnTo>
                <a:lnTo>
                  <a:pt x="232" y="56"/>
                </a:lnTo>
                <a:lnTo>
                  <a:pt x="232" y="64"/>
                </a:lnTo>
                <a:lnTo>
                  <a:pt x="240" y="72"/>
                </a:lnTo>
                <a:lnTo>
                  <a:pt x="248" y="72"/>
                </a:lnTo>
                <a:lnTo>
                  <a:pt x="256" y="56"/>
                </a:lnTo>
                <a:lnTo>
                  <a:pt x="256" y="40"/>
                </a:lnTo>
                <a:lnTo>
                  <a:pt x="248" y="40"/>
                </a:lnTo>
                <a:lnTo>
                  <a:pt x="240" y="64"/>
                </a:lnTo>
                <a:lnTo>
                  <a:pt x="248" y="80"/>
                </a:lnTo>
                <a:lnTo>
                  <a:pt x="256" y="80"/>
                </a:lnTo>
                <a:lnTo>
                  <a:pt x="272" y="72"/>
                </a:lnTo>
                <a:lnTo>
                  <a:pt x="272" y="64"/>
                </a:lnTo>
                <a:lnTo>
                  <a:pt x="264" y="72"/>
                </a:lnTo>
                <a:lnTo>
                  <a:pt x="264" y="88"/>
                </a:lnTo>
                <a:lnTo>
                  <a:pt x="264" y="80"/>
                </a:lnTo>
                <a:lnTo>
                  <a:pt x="272" y="72"/>
                </a:lnTo>
                <a:lnTo>
                  <a:pt x="272" y="64"/>
                </a:lnTo>
                <a:lnTo>
                  <a:pt x="272" y="72"/>
                </a:lnTo>
                <a:lnTo>
                  <a:pt x="272" y="80"/>
                </a:lnTo>
                <a:lnTo>
                  <a:pt x="280" y="80"/>
                </a:lnTo>
                <a:lnTo>
                  <a:pt x="288" y="80"/>
                </a:lnTo>
                <a:lnTo>
                  <a:pt x="296" y="48"/>
                </a:lnTo>
                <a:lnTo>
                  <a:pt x="288" y="48"/>
                </a:lnTo>
                <a:lnTo>
                  <a:pt x="288" y="64"/>
                </a:lnTo>
                <a:lnTo>
                  <a:pt x="296" y="88"/>
                </a:lnTo>
                <a:lnTo>
                  <a:pt x="312" y="96"/>
                </a:lnTo>
                <a:lnTo>
                  <a:pt x="320" y="80"/>
                </a:lnTo>
                <a:lnTo>
                  <a:pt x="320" y="64"/>
                </a:lnTo>
                <a:lnTo>
                  <a:pt x="312" y="72"/>
                </a:lnTo>
                <a:lnTo>
                  <a:pt x="312" y="88"/>
                </a:lnTo>
                <a:lnTo>
                  <a:pt x="320" y="104"/>
                </a:lnTo>
                <a:lnTo>
                  <a:pt x="344" y="104"/>
                </a:lnTo>
                <a:lnTo>
                  <a:pt x="352" y="96"/>
                </a:lnTo>
                <a:lnTo>
                  <a:pt x="336" y="96"/>
                </a:lnTo>
                <a:lnTo>
                  <a:pt x="336" y="112"/>
                </a:lnTo>
                <a:lnTo>
                  <a:pt x="336" y="120"/>
                </a:lnTo>
                <a:lnTo>
                  <a:pt x="344" y="120"/>
                </a:lnTo>
                <a:lnTo>
                  <a:pt x="344" y="112"/>
                </a:lnTo>
                <a:lnTo>
                  <a:pt x="336" y="128"/>
                </a:lnTo>
                <a:lnTo>
                  <a:pt x="344" y="136"/>
                </a:lnTo>
                <a:lnTo>
                  <a:pt x="352" y="144"/>
                </a:lnTo>
                <a:lnTo>
                  <a:pt x="360" y="136"/>
                </a:lnTo>
                <a:lnTo>
                  <a:pt x="360" y="144"/>
                </a:lnTo>
                <a:lnTo>
                  <a:pt x="368" y="136"/>
                </a:lnTo>
                <a:lnTo>
                  <a:pt x="376" y="136"/>
                </a:lnTo>
                <a:lnTo>
                  <a:pt x="376" y="120"/>
                </a:lnTo>
                <a:lnTo>
                  <a:pt x="384" y="104"/>
                </a:lnTo>
                <a:lnTo>
                  <a:pt x="376" y="104"/>
                </a:lnTo>
                <a:lnTo>
                  <a:pt x="368" y="128"/>
                </a:lnTo>
                <a:lnTo>
                  <a:pt x="376" y="144"/>
                </a:lnTo>
                <a:lnTo>
                  <a:pt x="384" y="136"/>
                </a:lnTo>
                <a:lnTo>
                  <a:pt x="392" y="104"/>
                </a:lnTo>
                <a:lnTo>
                  <a:pt x="376" y="80"/>
                </a:lnTo>
                <a:lnTo>
                  <a:pt x="360" y="88"/>
                </a:lnTo>
                <a:lnTo>
                  <a:pt x="352" y="104"/>
                </a:lnTo>
                <a:lnTo>
                  <a:pt x="360" y="112"/>
                </a:lnTo>
                <a:lnTo>
                  <a:pt x="376" y="104"/>
                </a:lnTo>
                <a:lnTo>
                  <a:pt x="376" y="16"/>
                </a:lnTo>
                <a:lnTo>
                  <a:pt x="360" y="0"/>
                </a:lnTo>
                <a:lnTo>
                  <a:pt x="360" y="8"/>
                </a:lnTo>
                <a:lnTo>
                  <a:pt x="352" y="24"/>
                </a:lnTo>
                <a:lnTo>
                  <a:pt x="352" y="32"/>
                </a:lnTo>
                <a:lnTo>
                  <a:pt x="352" y="40"/>
                </a:lnTo>
                <a:lnTo>
                  <a:pt x="352" y="56"/>
                </a:lnTo>
                <a:lnTo>
                  <a:pt x="344" y="56"/>
                </a:lnTo>
                <a:lnTo>
                  <a:pt x="336" y="56"/>
                </a:lnTo>
                <a:lnTo>
                  <a:pt x="336" y="64"/>
                </a:lnTo>
                <a:lnTo>
                  <a:pt x="336" y="56"/>
                </a:lnTo>
                <a:lnTo>
                  <a:pt x="328" y="48"/>
                </a:lnTo>
                <a:lnTo>
                  <a:pt x="328" y="64"/>
                </a:lnTo>
                <a:lnTo>
                  <a:pt x="336" y="56"/>
                </a:lnTo>
                <a:lnTo>
                  <a:pt x="336" y="48"/>
                </a:lnTo>
                <a:lnTo>
                  <a:pt x="328" y="24"/>
                </a:lnTo>
                <a:lnTo>
                  <a:pt x="320" y="16"/>
                </a:lnTo>
                <a:lnTo>
                  <a:pt x="320" y="24"/>
                </a:lnTo>
                <a:lnTo>
                  <a:pt x="320" y="40"/>
                </a:lnTo>
                <a:lnTo>
                  <a:pt x="320" y="32"/>
                </a:lnTo>
                <a:lnTo>
                  <a:pt x="304" y="24"/>
                </a:lnTo>
                <a:lnTo>
                  <a:pt x="296" y="24"/>
                </a:lnTo>
                <a:lnTo>
                  <a:pt x="288" y="40"/>
                </a:lnTo>
                <a:lnTo>
                  <a:pt x="280" y="48"/>
                </a:lnTo>
                <a:lnTo>
                  <a:pt x="272" y="48"/>
                </a:lnTo>
                <a:lnTo>
                  <a:pt x="272" y="56"/>
                </a:lnTo>
                <a:lnTo>
                  <a:pt x="288" y="64"/>
                </a:lnTo>
                <a:lnTo>
                  <a:pt x="312" y="88"/>
                </a:lnTo>
                <a:lnTo>
                  <a:pt x="320" y="88"/>
                </a:lnTo>
                <a:lnTo>
                  <a:pt x="320" y="96"/>
                </a:lnTo>
                <a:lnTo>
                  <a:pt x="320" y="104"/>
                </a:lnTo>
                <a:lnTo>
                  <a:pt x="320" y="112"/>
                </a:lnTo>
                <a:lnTo>
                  <a:pt x="320" y="128"/>
                </a:lnTo>
                <a:lnTo>
                  <a:pt x="328" y="136"/>
                </a:lnTo>
                <a:lnTo>
                  <a:pt x="384" y="144"/>
                </a:lnTo>
                <a:lnTo>
                  <a:pt x="392" y="144"/>
                </a:lnTo>
                <a:lnTo>
                  <a:pt x="392" y="152"/>
                </a:lnTo>
                <a:lnTo>
                  <a:pt x="384" y="160"/>
                </a:lnTo>
                <a:lnTo>
                  <a:pt x="384" y="168"/>
                </a:lnTo>
                <a:lnTo>
                  <a:pt x="384" y="176"/>
                </a:lnTo>
                <a:lnTo>
                  <a:pt x="384" y="184"/>
                </a:lnTo>
                <a:lnTo>
                  <a:pt x="384" y="200"/>
                </a:lnTo>
                <a:lnTo>
                  <a:pt x="384" y="208"/>
                </a:lnTo>
                <a:lnTo>
                  <a:pt x="384" y="216"/>
                </a:lnTo>
                <a:lnTo>
                  <a:pt x="384" y="224"/>
                </a:lnTo>
                <a:lnTo>
                  <a:pt x="384" y="232"/>
                </a:lnTo>
                <a:lnTo>
                  <a:pt x="392" y="232"/>
                </a:lnTo>
                <a:lnTo>
                  <a:pt x="400" y="240"/>
                </a:lnTo>
                <a:lnTo>
                  <a:pt x="400" y="232"/>
                </a:lnTo>
                <a:lnTo>
                  <a:pt x="392" y="232"/>
                </a:lnTo>
                <a:lnTo>
                  <a:pt x="392" y="248"/>
                </a:lnTo>
                <a:lnTo>
                  <a:pt x="384" y="264"/>
                </a:lnTo>
                <a:lnTo>
                  <a:pt x="384" y="272"/>
                </a:lnTo>
                <a:lnTo>
                  <a:pt x="400" y="264"/>
                </a:lnTo>
                <a:lnTo>
                  <a:pt x="400" y="256"/>
                </a:lnTo>
                <a:lnTo>
                  <a:pt x="392" y="264"/>
                </a:lnTo>
                <a:lnTo>
                  <a:pt x="384" y="280"/>
                </a:lnTo>
                <a:lnTo>
                  <a:pt x="384" y="296"/>
                </a:lnTo>
                <a:lnTo>
                  <a:pt x="384" y="288"/>
                </a:lnTo>
                <a:lnTo>
                  <a:pt x="384" y="296"/>
                </a:lnTo>
                <a:lnTo>
                  <a:pt x="376" y="320"/>
                </a:lnTo>
                <a:lnTo>
                  <a:pt x="376" y="336"/>
                </a:lnTo>
                <a:lnTo>
                  <a:pt x="384" y="336"/>
                </a:lnTo>
                <a:lnTo>
                  <a:pt x="392" y="336"/>
                </a:lnTo>
                <a:lnTo>
                  <a:pt x="392" y="328"/>
                </a:lnTo>
                <a:lnTo>
                  <a:pt x="384" y="328"/>
                </a:lnTo>
                <a:lnTo>
                  <a:pt x="376" y="336"/>
                </a:lnTo>
                <a:lnTo>
                  <a:pt x="376" y="344"/>
                </a:lnTo>
                <a:lnTo>
                  <a:pt x="384" y="344"/>
                </a:lnTo>
                <a:lnTo>
                  <a:pt x="392" y="336"/>
                </a:lnTo>
                <a:lnTo>
                  <a:pt x="400" y="328"/>
                </a:lnTo>
                <a:lnTo>
                  <a:pt x="400" y="320"/>
                </a:lnTo>
                <a:lnTo>
                  <a:pt x="400" y="312"/>
                </a:lnTo>
                <a:lnTo>
                  <a:pt x="392" y="320"/>
                </a:lnTo>
                <a:lnTo>
                  <a:pt x="384" y="336"/>
                </a:lnTo>
                <a:lnTo>
                  <a:pt x="384" y="352"/>
                </a:lnTo>
                <a:lnTo>
                  <a:pt x="392" y="344"/>
                </a:lnTo>
                <a:lnTo>
                  <a:pt x="400" y="344"/>
                </a:lnTo>
                <a:lnTo>
                  <a:pt x="384" y="368"/>
                </a:lnTo>
                <a:lnTo>
                  <a:pt x="376" y="392"/>
                </a:lnTo>
                <a:lnTo>
                  <a:pt x="384" y="400"/>
                </a:lnTo>
                <a:lnTo>
                  <a:pt x="392" y="400"/>
                </a:lnTo>
                <a:lnTo>
                  <a:pt x="392" y="392"/>
                </a:lnTo>
                <a:lnTo>
                  <a:pt x="376" y="400"/>
                </a:lnTo>
                <a:lnTo>
                  <a:pt x="360" y="416"/>
                </a:lnTo>
                <a:lnTo>
                  <a:pt x="368" y="416"/>
                </a:lnTo>
                <a:lnTo>
                  <a:pt x="384" y="408"/>
                </a:lnTo>
                <a:lnTo>
                  <a:pt x="392" y="384"/>
                </a:lnTo>
                <a:lnTo>
                  <a:pt x="384" y="384"/>
                </a:lnTo>
                <a:lnTo>
                  <a:pt x="368" y="400"/>
                </a:lnTo>
                <a:lnTo>
                  <a:pt x="360" y="424"/>
                </a:lnTo>
                <a:lnTo>
                  <a:pt x="360" y="440"/>
                </a:lnTo>
                <a:lnTo>
                  <a:pt x="368" y="448"/>
                </a:lnTo>
                <a:lnTo>
                  <a:pt x="376" y="432"/>
                </a:lnTo>
                <a:lnTo>
                  <a:pt x="384" y="424"/>
                </a:lnTo>
                <a:lnTo>
                  <a:pt x="376" y="416"/>
                </a:lnTo>
                <a:lnTo>
                  <a:pt x="360" y="424"/>
                </a:lnTo>
                <a:lnTo>
                  <a:pt x="336" y="440"/>
                </a:lnTo>
                <a:lnTo>
                  <a:pt x="336" y="432"/>
                </a:lnTo>
                <a:lnTo>
                  <a:pt x="336" y="424"/>
                </a:lnTo>
                <a:lnTo>
                  <a:pt x="328" y="424"/>
                </a:lnTo>
                <a:lnTo>
                  <a:pt x="320" y="432"/>
                </a:lnTo>
                <a:lnTo>
                  <a:pt x="312" y="440"/>
                </a:lnTo>
                <a:lnTo>
                  <a:pt x="320" y="432"/>
                </a:lnTo>
                <a:lnTo>
                  <a:pt x="312" y="432"/>
                </a:lnTo>
                <a:lnTo>
                  <a:pt x="304" y="440"/>
                </a:lnTo>
                <a:lnTo>
                  <a:pt x="312" y="440"/>
                </a:lnTo>
                <a:lnTo>
                  <a:pt x="320" y="432"/>
                </a:lnTo>
                <a:lnTo>
                  <a:pt x="312" y="440"/>
                </a:lnTo>
                <a:lnTo>
                  <a:pt x="336" y="416"/>
                </a:lnTo>
                <a:lnTo>
                  <a:pt x="352" y="400"/>
                </a:lnTo>
                <a:lnTo>
                  <a:pt x="352" y="392"/>
                </a:lnTo>
                <a:lnTo>
                  <a:pt x="344" y="400"/>
                </a:lnTo>
                <a:lnTo>
                  <a:pt x="336" y="424"/>
                </a:lnTo>
                <a:lnTo>
                  <a:pt x="344" y="424"/>
                </a:lnTo>
                <a:lnTo>
                  <a:pt x="352" y="400"/>
                </a:lnTo>
                <a:lnTo>
                  <a:pt x="352" y="408"/>
                </a:lnTo>
                <a:lnTo>
                  <a:pt x="344" y="408"/>
                </a:lnTo>
                <a:lnTo>
                  <a:pt x="344" y="416"/>
                </a:lnTo>
                <a:lnTo>
                  <a:pt x="360" y="400"/>
                </a:lnTo>
                <a:lnTo>
                  <a:pt x="376" y="384"/>
                </a:lnTo>
                <a:lnTo>
                  <a:pt x="376" y="368"/>
                </a:lnTo>
                <a:lnTo>
                  <a:pt x="368" y="376"/>
                </a:lnTo>
                <a:lnTo>
                  <a:pt x="368" y="400"/>
                </a:lnTo>
                <a:lnTo>
                  <a:pt x="376" y="384"/>
                </a:lnTo>
                <a:lnTo>
                  <a:pt x="384" y="360"/>
                </a:lnTo>
                <a:lnTo>
                  <a:pt x="384" y="352"/>
                </a:lnTo>
                <a:lnTo>
                  <a:pt x="376" y="352"/>
                </a:lnTo>
                <a:lnTo>
                  <a:pt x="376" y="360"/>
                </a:lnTo>
                <a:lnTo>
                  <a:pt x="384" y="352"/>
                </a:lnTo>
                <a:lnTo>
                  <a:pt x="392" y="344"/>
                </a:lnTo>
                <a:lnTo>
                  <a:pt x="392" y="328"/>
                </a:lnTo>
                <a:lnTo>
                  <a:pt x="392" y="304"/>
                </a:lnTo>
                <a:lnTo>
                  <a:pt x="384" y="296"/>
                </a:lnTo>
                <a:lnTo>
                  <a:pt x="376" y="304"/>
                </a:lnTo>
                <a:lnTo>
                  <a:pt x="376" y="336"/>
                </a:lnTo>
                <a:lnTo>
                  <a:pt x="392" y="328"/>
                </a:lnTo>
                <a:lnTo>
                  <a:pt x="400" y="304"/>
                </a:lnTo>
                <a:lnTo>
                  <a:pt x="392" y="288"/>
                </a:lnTo>
                <a:lnTo>
                  <a:pt x="376" y="280"/>
                </a:lnTo>
                <a:lnTo>
                  <a:pt x="360" y="280"/>
                </a:lnTo>
                <a:lnTo>
                  <a:pt x="352" y="288"/>
                </a:lnTo>
                <a:lnTo>
                  <a:pt x="352" y="296"/>
                </a:lnTo>
                <a:lnTo>
                  <a:pt x="360" y="288"/>
                </a:lnTo>
                <a:lnTo>
                  <a:pt x="368" y="272"/>
                </a:lnTo>
                <a:lnTo>
                  <a:pt x="368" y="256"/>
                </a:lnTo>
                <a:lnTo>
                  <a:pt x="368" y="248"/>
                </a:lnTo>
                <a:lnTo>
                  <a:pt x="360" y="256"/>
                </a:lnTo>
                <a:lnTo>
                  <a:pt x="360" y="264"/>
                </a:lnTo>
                <a:lnTo>
                  <a:pt x="360" y="272"/>
                </a:lnTo>
                <a:lnTo>
                  <a:pt x="368" y="256"/>
                </a:lnTo>
                <a:lnTo>
                  <a:pt x="368" y="232"/>
                </a:lnTo>
                <a:lnTo>
                  <a:pt x="360" y="224"/>
                </a:lnTo>
                <a:lnTo>
                  <a:pt x="352" y="224"/>
                </a:lnTo>
                <a:lnTo>
                  <a:pt x="344" y="240"/>
                </a:lnTo>
                <a:lnTo>
                  <a:pt x="352" y="248"/>
                </a:lnTo>
                <a:lnTo>
                  <a:pt x="360" y="232"/>
                </a:lnTo>
                <a:lnTo>
                  <a:pt x="360" y="216"/>
                </a:lnTo>
                <a:lnTo>
                  <a:pt x="352" y="232"/>
                </a:lnTo>
                <a:lnTo>
                  <a:pt x="352" y="240"/>
                </a:lnTo>
                <a:lnTo>
                  <a:pt x="360" y="232"/>
                </a:lnTo>
                <a:lnTo>
                  <a:pt x="360" y="224"/>
                </a:lnTo>
                <a:lnTo>
                  <a:pt x="360" y="200"/>
                </a:lnTo>
                <a:lnTo>
                  <a:pt x="352" y="200"/>
                </a:lnTo>
                <a:lnTo>
                  <a:pt x="360" y="192"/>
                </a:lnTo>
                <a:lnTo>
                  <a:pt x="360" y="184"/>
                </a:lnTo>
                <a:lnTo>
                  <a:pt x="352" y="168"/>
                </a:lnTo>
                <a:lnTo>
                  <a:pt x="360" y="176"/>
                </a:lnTo>
                <a:lnTo>
                  <a:pt x="360" y="168"/>
                </a:lnTo>
                <a:lnTo>
                  <a:pt x="360" y="160"/>
                </a:lnTo>
                <a:lnTo>
                  <a:pt x="352" y="136"/>
                </a:lnTo>
                <a:lnTo>
                  <a:pt x="352" y="128"/>
                </a:lnTo>
                <a:lnTo>
                  <a:pt x="344" y="128"/>
                </a:lnTo>
              </a:path>
            </a:pathLst>
          </a:custGeom>
          <a:noFill/>
          <a:ln w="19050">
            <a:solidFill>
              <a:srgbClr val="E8FF09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635" name="Freeform 59"/>
          <p:cNvSpPr>
            <a:spLocks/>
          </p:cNvSpPr>
          <p:nvPr/>
        </p:nvSpPr>
        <p:spPr bwMode="auto">
          <a:xfrm>
            <a:off x="2333625" y="1398588"/>
            <a:ext cx="635000" cy="711200"/>
          </a:xfrm>
          <a:custGeom>
            <a:avLst/>
            <a:gdLst>
              <a:gd name="T0" fmla="*/ 56 w 400"/>
              <a:gd name="T1" fmla="*/ 88 h 448"/>
              <a:gd name="T2" fmla="*/ 136 w 400"/>
              <a:gd name="T3" fmla="*/ 80 h 448"/>
              <a:gd name="T4" fmla="*/ 120 w 400"/>
              <a:gd name="T5" fmla="*/ 48 h 448"/>
              <a:gd name="T6" fmla="*/ 128 w 400"/>
              <a:gd name="T7" fmla="*/ 48 h 448"/>
              <a:gd name="T8" fmla="*/ 144 w 400"/>
              <a:gd name="T9" fmla="*/ 40 h 448"/>
              <a:gd name="T10" fmla="*/ 80 w 400"/>
              <a:gd name="T11" fmla="*/ 56 h 448"/>
              <a:gd name="T12" fmla="*/ 240 w 400"/>
              <a:gd name="T13" fmla="*/ 16 h 448"/>
              <a:gd name="T14" fmla="*/ 192 w 400"/>
              <a:gd name="T15" fmla="*/ 40 h 448"/>
              <a:gd name="T16" fmla="*/ 184 w 400"/>
              <a:gd name="T17" fmla="*/ 32 h 448"/>
              <a:gd name="T18" fmla="*/ 176 w 400"/>
              <a:gd name="T19" fmla="*/ 56 h 448"/>
              <a:gd name="T20" fmla="*/ 208 w 400"/>
              <a:gd name="T21" fmla="*/ 48 h 448"/>
              <a:gd name="T22" fmla="*/ 232 w 400"/>
              <a:gd name="T23" fmla="*/ 56 h 448"/>
              <a:gd name="T24" fmla="*/ 248 w 400"/>
              <a:gd name="T25" fmla="*/ 72 h 448"/>
              <a:gd name="T26" fmla="*/ 256 w 400"/>
              <a:gd name="T27" fmla="*/ 80 h 448"/>
              <a:gd name="T28" fmla="*/ 272 w 400"/>
              <a:gd name="T29" fmla="*/ 72 h 448"/>
              <a:gd name="T30" fmla="*/ 296 w 400"/>
              <a:gd name="T31" fmla="*/ 48 h 448"/>
              <a:gd name="T32" fmla="*/ 320 w 400"/>
              <a:gd name="T33" fmla="*/ 64 h 448"/>
              <a:gd name="T34" fmla="*/ 352 w 400"/>
              <a:gd name="T35" fmla="*/ 96 h 448"/>
              <a:gd name="T36" fmla="*/ 336 w 400"/>
              <a:gd name="T37" fmla="*/ 128 h 448"/>
              <a:gd name="T38" fmla="*/ 360 w 400"/>
              <a:gd name="T39" fmla="*/ 144 h 448"/>
              <a:gd name="T40" fmla="*/ 368 w 400"/>
              <a:gd name="T41" fmla="*/ 128 h 448"/>
              <a:gd name="T42" fmla="*/ 352 w 400"/>
              <a:gd name="T43" fmla="*/ 104 h 448"/>
              <a:gd name="T44" fmla="*/ 352 w 400"/>
              <a:gd name="T45" fmla="*/ 24 h 448"/>
              <a:gd name="T46" fmla="*/ 352 w 400"/>
              <a:gd name="T47" fmla="*/ 56 h 448"/>
              <a:gd name="T48" fmla="*/ 336 w 400"/>
              <a:gd name="T49" fmla="*/ 64 h 448"/>
              <a:gd name="T50" fmla="*/ 328 w 400"/>
              <a:gd name="T51" fmla="*/ 24 h 448"/>
              <a:gd name="T52" fmla="*/ 320 w 400"/>
              <a:gd name="T53" fmla="*/ 32 h 448"/>
              <a:gd name="T54" fmla="*/ 272 w 400"/>
              <a:gd name="T55" fmla="*/ 48 h 448"/>
              <a:gd name="T56" fmla="*/ 320 w 400"/>
              <a:gd name="T57" fmla="*/ 96 h 448"/>
              <a:gd name="T58" fmla="*/ 392 w 400"/>
              <a:gd name="T59" fmla="*/ 144 h 448"/>
              <a:gd name="T60" fmla="*/ 384 w 400"/>
              <a:gd name="T61" fmla="*/ 184 h 448"/>
              <a:gd name="T62" fmla="*/ 384 w 400"/>
              <a:gd name="T63" fmla="*/ 216 h 448"/>
              <a:gd name="T64" fmla="*/ 400 w 400"/>
              <a:gd name="T65" fmla="*/ 240 h 448"/>
              <a:gd name="T66" fmla="*/ 384 w 400"/>
              <a:gd name="T67" fmla="*/ 272 h 448"/>
              <a:gd name="T68" fmla="*/ 384 w 400"/>
              <a:gd name="T69" fmla="*/ 296 h 448"/>
              <a:gd name="T70" fmla="*/ 392 w 400"/>
              <a:gd name="T71" fmla="*/ 336 h 448"/>
              <a:gd name="T72" fmla="*/ 392 w 400"/>
              <a:gd name="T73" fmla="*/ 336 h 448"/>
              <a:gd name="T74" fmla="*/ 384 w 400"/>
              <a:gd name="T75" fmla="*/ 352 h 448"/>
              <a:gd name="T76" fmla="*/ 392 w 400"/>
              <a:gd name="T77" fmla="*/ 400 h 448"/>
              <a:gd name="T78" fmla="*/ 384 w 400"/>
              <a:gd name="T79" fmla="*/ 408 h 448"/>
              <a:gd name="T80" fmla="*/ 368 w 400"/>
              <a:gd name="T81" fmla="*/ 448 h 448"/>
              <a:gd name="T82" fmla="*/ 336 w 400"/>
              <a:gd name="T83" fmla="*/ 440 h 448"/>
              <a:gd name="T84" fmla="*/ 312 w 400"/>
              <a:gd name="T85" fmla="*/ 440 h 448"/>
              <a:gd name="T86" fmla="*/ 320 w 400"/>
              <a:gd name="T87" fmla="*/ 432 h 448"/>
              <a:gd name="T88" fmla="*/ 344 w 400"/>
              <a:gd name="T89" fmla="*/ 400 h 448"/>
              <a:gd name="T90" fmla="*/ 344 w 400"/>
              <a:gd name="T91" fmla="*/ 408 h 448"/>
              <a:gd name="T92" fmla="*/ 368 w 400"/>
              <a:gd name="T93" fmla="*/ 376 h 448"/>
              <a:gd name="T94" fmla="*/ 376 w 400"/>
              <a:gd name="T95" fmla="*/ 360 h 448"/>
              <a:gd name="T96" fmla="*/ 376 w 400"/>
              <a:gd name="T97" fmla="*/ 304 h 448"/>
              <a:gd name="T98" fmla="*/ 360 w 400"/>
              <a:gd name="T99" fmla="*/ 280 h 448"/>
              <a:gd name="T100" fmla="*/ 368 w 400"/>
              <a:gd name="T101" fmla="*/ 248 h 448"/>
              <a:gd name="T102" fmla="*/ 360 w 400"/>
              <a:gd name="T103" fmla="*/ 224 h 448"/>
              <a:gd name="T104" fmla="*/ 360 w 400"/>
              <a:gd name="T105" fmla="*/ 216 h 448"/>
              <a:gd name="T106" fmla="*/ 360 w 400"/>
              <a:gd name="T107" fmla="*/ 200 h 448"/>
              <a:gd name="T108" fmla="*/ 352 w 400"/>
              <a:gd name="T109" fmla="*/ 168 h 448"/>
              <a:gd name="T110" fmla="*/ 352 w 400"/>
              <a:gd name="T111" fmla="*/ 136 h 448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400"/>
              <a:gd name="T169" fmla="*/ 0 h 448"/>
              <a:gd name="T170" fmla="*/ 400 w 400"/>
              <a:gd name="T171" fmla="*/ 448 h 448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400" h="448">
                <a:moveTo>
                  <a:pt x="0" y="128"/>
                </a:moveTo>
                <a:lnTo>
                  <a:pt x="0" y="128"/>
                </a:lnTo>
                <a:lnTo>
                  <a:pt x="8" y="128"/>
                </a:lnTo>
                <a:lnTo>
                  <a:pt x="24" y="112"/>
                </a:lnTo>
                <a:lnTo>
                  <a:pt x="48" y="96"/>
                </a:lnTo>
                <a:lnTo>
                  <a:pt x="56" y="88"/>
                </a:lnTo>
                <a:lnTo>
                  <a:pt x="88" y="88"/>
                </a:lnTo>
                <a:lnTo>
                  <a:pt x="128" y="88"/>
                </a:lnTo>
                <a:lnTo>
                  <a:pt x="184" y="88"/>
                </a:lnTo>
                <a:lnTo>
                  <a:pt x="168" y="88"/>
                </a:lnTo>
                <a:lnTo>
                  <a:pt x="136" y="80"/>
                </a:lnTo>
                <a:lnTo>
                  <a:pt x="120" y="72"/>
                </a:lnTo>
                <a:lnTo>
                  <a:pt x="112" y="64"/>
                </a:lnTo>
                <a:lnTo>
                  <a:pt x="112" y="56"/>
                </a:lnTo>
                <a:lnTo>
                  <a:pt x="120" y="56"/>
                </a:lnTo>
                <a:lnTo>
                  <a:pt x="120" y="48"/>
                </a:lnTo>
                <a:lnTo>
                  <a:pt x="112" y="48"/>
                </a:lnTo>
                <a:lnTo>
                  <a:pt x="96" y="48"/>
                </a:lnTo>
                <a:lnTo>
                  <a:pt x="104" y="48"/>
                </a:lnTo>
                <a:lnTo>
                  <a:pt x="120" y="48"/>
                </a:lnTo>
                <a:lnTo>
                  <a:pt x="128" y="48"/>
                </a:lnTo>
                <a:lnTo>
                  <a:pt x="120" y="48"/>
                </a:lnTo>
                <a:lnTo>
                  <a:pt x="120" y="56"/>
                </a:lnTo>
                <a:lnTo>
                  <a:pt x="112" y="56"/>
                </a:lnTo>
                <a:lnTo>
                  <a:pt x="120" y="56"/>
                </a:lnTo>
                <a:lnTo>
                  <a:pt x="136" y="48"/>
                </a:lnTo>
                <a:lnTo>
                  <a:pt x="144" y="40"/>
                </a:lnTo>
                <a:lnTo>
                  <a:pt x="136" y="40"/>
                </a:lnTo>
                <a:lnTo>
                  <a:pt x="120" y="40"/>
                </a:lnTo>
                <a:lnTo>
                  <a:pt x="104" y="48"/>
                </a:lnTo>
                <a:lnTo>
                  <a:pt x="96" y="48"/>
                </a:lnTo>
                <a:lnTo>
                  <a:pt x="88" y="48"/>
                </a:lnTo>
                <a:lnTo>
                  <a:pt x="80" y="56"/>
                </a:lnTo>
                <a:lnTo>
                  <a:pt x="64" y="56"/>
                </a:lnTo>
                <a:lnTo>
                  <a:pt x="56" y="72"/>
                </a:lnTo>
                <a:lnTo>
                  <a:pt x="72" y="64"/>
                </a:lnTo>
                <a:lnTo>
                  <a:pt x="160" y="40"/>
                </a:lnTo>
                <a:lnTo>
                  <a:pt x="224" y="24"/>
                </a:lnTo>
                <a:lnTo>
                  <a:pt x="240" y="16"/>
                </a:lnTo>
                <a:lnTo>
                  <a:pt x="248" y="16"/>
                </a:lnTo>
                <a:lnTo>
                  <a:pt x="240" y="24"/>
                </a:lnTo>
                <a:lnTo>
                  <a:pt x="224" y="32"/>
                </a:lnTo>
                <a:lnTo>
                  <a:pt x="200" y="48"/>
                </a:lnTo>
                <a:lnTo>
                  <a:pt x="184" y="48"/>
                </a:lnTo>
                <a:lnTo>
                  <a:pt x="192" y="40"/>
                </a:lnTo>
                <a:lnTo>
                  <a:pt x="200" y="24"/>
                </a:lnTo>
                <a:lnTo>
                  <a:pt x="200" y="8"/>
                </a:lnTo>
                <a:lnTo>
                  <a:pt x="184" y="16"/>
                </a:lnTo>
                <a:lnTo>
                  <a:pt x="176" y="32"/>
                </a:lnTo>
                <a:lnTo>
                  <a:pt x="184" y="32"/>
                </a:lnTo>
                <a:lnTo>
                  <a:pt x="184" y="40"/>
                </a:lnTo>
                <a:lnTo>
                  <a:pt x="192" y="32"/>
                </a:lnTo>
                <a:lnTo>
                  <a:pt x="192" y="24"/>
                </a:lnTo>
                <a:lnTo>
                  <a:pt x="184" y="24"/>
                </a:lnTo>
                <a:lnTo>
                  <a:pt x="176" y="40"/>
                </a:lnTo>
                <a:lnTo>
                  <a:pt x="176" y="56"/>
                </a:lnTo>
                <a:lnTo>
                  <a:pt x="192" y="56"/>
                </a:lnTo>
                <a:lnTo>
                  <a:pt x="200" y="48"/>
                </a:lnTo>
                <a:lnTo>
                  <a:pt x="208" y="32"/>
                </a:lnTo>
                <a:lnTo>
                  <a:pt x="200" y="40"/>
                </a:lnTo>
                <a:lnTo>
                  <a:pt x="200" y="48"/>
                </a:lnTo>
                <a:lnTo>
                  <a:pt x="208" y="48"/>
                </a:lnTo>
                <a:lnTo>
                  <a:pt x="224" y="40"/>
                </a:lnTo>
                <a:lnTo>
                  <a:pt x="224" y="32"/>
                </a:lnTo>
                <a:lnTo>
                  <a:pt x="224" y="40"/>
                </a:lnTo>
                <a:lnTo>
                  <a:pt x="216" y="48"/>
                </a:lnTo>
                <a:lnTo>
                  <a:pt x="224" y="56"/>
                </a:lnTo>
                <a:lnTo>
                  <a:pt x="232" y="56"/>
                </a:lnTo>
                <a:lnTo>
                  <a:pt x="232" y="48"/>
                </a:lnTo>
                <a:lnTo>
                  <a:pt x="232" y="56"/>
                </a:lnTo>
                <a:lnTo>
                  <a:pt x="232" y="64"/>
                </a:lnTo>
                <a:lnTo>
                  <a:pt x="240" y="72"/>
                </a:lnTo>
                <a:lnTo>
                  <a:pt x="248" y="72"/>
                </a:lnTo>
                <a:lnTo>
                  <a:pt x="256" y="56"/>
                </a:lnTo>
                <a:lnTo>
                  <a:pt x="256" y="40"/>
                </a:lnTo>
                <a:lnTo>
                  <a:pt x="248" y="40"/>
                </a:lnTo>
                <a:lnTo>
                  <a:pt x="240" y="64"/>
                </a:lnTo>
                <a:lnTo>
                  <a:pt x="248" y="80"/>
                </a:lnTo>
                <a:lnTo>
                  <a:pt x="256" y="80"/>
                </a:lnTo>
                <a:lnTo>
                  <a:pt x="272" y="72"/>
                </a:lnTo>
                <a:lnTo>
                  <a:pt x="272" y="64"/>
                </a:lnTo>
                <a:lnTo>
                  <a:pt x="264" y="72"/>
                </a:lnTo>
                <a:lnTo>
                  <a:pt x="264" y="88"/>
                </a:lnTo>
                <a:lnTo>
                  <a:pt x="264" y="80"/>
                </a:lnTo>
                <a:lnTo>
                  <a:pt x="272" y="72"/>
                </a:lnTo>
                <a:lnTo>
                  <a:pt x="272" y="64"/>
                </a:lnTo>
                <a:lnTo>
                  <a:pt x="272" y="72"/>
                </a:lnTo>
                <a:lnTo>
                  <a:pt x="272" y="80"/>
                </a:lnTo>
                <a:lnTo>
                  <a:pt x="280" y="80"/>
                </a:lnTo>
                <a:lnTo>
                  <a:pt x="288" y="80"/>
                </a:lnTo>
                <a:lnTo>
                  <a:pt x="296" y="48"/>
                </a:lnTo>
                <a:lnTo>
                  <a:pt x="288" y="48"/>
                </a:lnTo>
                <a:lnTo>
                  <a:pt x="288" y="64"/>
                </a:lnTo>
                <a:lnTo>
                  <a:pt x="296" y="88"/>
                </a:lnTo>
                <a:lnTo>
                  <a:pt x="312" y="96"/>
                </a:lnTo>
                <a:lnTo>
                  <a:pt x="320" y="80"/>
                </a:lnTo>
                <a:lnTo>
                  <a:pt x="320" y="64"/>
                </a:lnTo>
                <a:lnTo>
                  <a:pt x="312" y="72"/>
                </a:lnTo>
                <a:lnTo>
                  <a:pt x="312" y="88"/>
                </a:lnTo>
                <a:lnTo>
                  <a:pt x="320" y="104"/>
                </a:lnTo>
                <a:lnTo>
                  <a:pt x="344" y="104"/>
                </a:lnTo>
                <a:lnTo>
                  <a:pt x="352" y="96"/>
                </a:lnTo>
                <a:lnTo>
                  <a:pt x="336" y="96"/>
                </a:lnTo>
                <a:lnTo>
                  <a:pt x="336" y="112"/>
                </a:lnTo>
                <a:lnTo>
                  <a:pt x="336" y="120"/>
                </a:lnTo>
                <a:lnTo>
                  <a:pt x="344" y="120"/>
                </a:lnTo>
                <a:lnTo>
                  <a:pt x="344" y="112"/>
                </a:lnTo>
                <a:lnTo>
                  <a:pt x="336" y="128"/>
                </a:lnTo>
                <a:lnTo>
                  <a:pt x="344" y="136"/>
                </a:lnTo>
                <a:lnTo>
                  <a:pt x="352" y="144"/>
                </a:lnTo>
                <a:lnTo>
                  <a:pt x="360" y="136"/>
                </a:lnTo>
                <a:lnTo>
                  <a:pt x="360" y="144"/>
                </a:lnTo>
                <a:lnTo>
                  <a:pt x="368" y="136"/>
                </a:lnTo>
                <a:lnTo>
                  <a:pt x="376" y="136"/>
                </a:lnTo>
                <a:lnTo>
                  <a:pt x="376" y="120"/>
                </a:lnTo>
                <a:lnTo>
                  <a:pt x="384" y="104"/>
                </a:lnTo>
                <a:lnTo>
                  <a:pt x="376" y="104"/>
                </a:lnTo>
                <a:lnTo>
                  <a:pt x="368" y="128"/>
                </a:lnTo>
                <a:lnTo>
                  <a:pt x="376" y="144"/>
                </a:lnTo>
                <a:lnTo>
                  <a:pt x="384" y="136"/>
                </a:lnTo>
                <a:lnTo>
                  <a:pt x="392" y="104"/>
                </a:lnTo>
                <a:lnTo>
                  <a:pt x="376" y="80"/>
                </a:lnTo>
                <a:lnTo>
                  <a:pt x="360" y="88"/>
                </a:lnTo>
                <a:lnTo>
                  <a:pt x="352" y="104"/>
                </a:lnTo>
                <a:lnTo>
                  <a:pt x="360" y="112"/>
                </a:lnTo>
                <a:lnTo>
                  <a:pt x="376" y="104"/>
                </a:lnTo>
                <a:lnTo>
                  <a:pt x="376" y="16"/>
                </a:lnTo>
                <a:lnTo>
                  <a:pt x="360" y="0"/>
                </a:lnTo>
                <a:lnTo>
                  <a:pt x="360" y="8"/>
                </a:lnTo>
                <a:lnTo>
                  <a:pt x="352" y="24"/>
                </a:lnTo>
                <a:lnTo>
                  <a:pt x="352" y="32"/>
                </a:lnTo>
                <a:lnTo>
                  <a:pt x="352" y="40"/>
                </a:lnTo>
                <a:lnTo>
                  <a:pt x="352" y="56"/>
                </a:lnTo>
                <a:lnTo>
                  <a:pt x="344" y="56"/>
                </a:lnTo>
                <a:lnTo>
                  <a:pt x="336" y="56"/>
                </a:lnTo>
                <a:lnTo>
                  <a:pt x="336" y="64"/>
                </a:lnTo>
                <a:lnTo>
                  <a:pt x="336" y="56"/>
                </a:lnTo>
                <a:lnTo>
                  <a:pt x="328" y="48"/>
                </a:lnTo>
                <a:lnTo>
                  <a:pt x="328" y="64"/>
                </a:lnTo>
                <a:lnTo>
                  <a:pt x="336" y="56"/>
                </a:lnTo>
                <a:lnTo>
                  <a:pt x="336" y="48"/>
                </a:lnTo>
                <a:lnTo>
                  <a:pt x="328" y="24"/>
                </a:lnTo>
                <a:lnTo>
                  <a:pt x="320" y="16"/>
                </a:lnTo>
                <a:lnTo>
                  <a:pt x="320" y="24"/>
                </a:lnTo>
                <a:lnTo>
                  <a:pt x="320" y="40"/>
                </a:lnTo>
                <a:lnTo>
                  <a:pt x="320" y="32"/>
                </a:lnTo>
                <a:lnTo>
                  <a:pt x="304" y="24"/>
                </a:lnTo>
                <a:lnTo>
                  <a:pt x="296" y="24"/>
                </a:lnTo>
                <a:lnTo>
                  <a:pt x="288" y="40"/>
                </a:lnTo>
                <a:lnTo>
                  <a:pt x="280" y="48"/>
                </a:lnTo>
                <a:lnTo>
                  <a:pt x="272" y="48"/>
                </a:lnTo>
                <a:lnTo>
                  <a:pt x="272" y="56"/>
                </a:lnTo>
                <a:lnTo>
                  <a:pt x="288" y="64"/>
                </a:lnTo>
                <a:lnTo>
                  <a:pt x="312" y="88"/>
                </a:lnTo>
                <a:lnTo>
                  <a:pt x="320" y="88"/>
                </a:lnTo>
                <a:lnTo>
                  <a:pt x="320" y="96"/>
                </a:lnTo>
                <a:lnTo>
                  <a:pt x="320" y="104"/>
                </a:lnTo>
                <a:lnTo>
                  <a:pt x="320" y="112"/>
                </a:lnTo>
                <a:lnTo>
                  <a:pt x="320" y="128"/>
                </a:lnTo>
                <a:lnTo>
                  <a:pt x="328" y="136"/>
                </a:lnTo>
                <a:lnTo>
                  <a:pt x="384" y="144"/>
                </a:lnTo>
                <a:lnTo>
                  <a:pt x="392" y="144"/>
                </a:lnTo>
                <a:lnTo>
                  <a:pt x="392" y="152"/>
                </a:lnTo>
                <a:lnTo>
                  <a:pt x="384" y="160"/>
                </a:lnTo>
                <a:lnTo>
                  <a:pt x="384" y="168"/>
                </a:lnTo>
                <a:lnTo>
                  <a:pt x="384" y="176"/>
                </a:lnTo>
                <a:lnTo>
                  <a:pt x="384" y="184"/>
                </a:lnTo>
                <a:lnTo>
                  <a:pt x="384" y="200"/>
                </a:lnTo>
                <a:lnTo>
                  <a:pt x="384" y="208"/>
                </a:lnTo>
                <a:lnTo>
                  <a:pt x="384" y="216"/>
                </a:lnTo>
                <a:lnTo>
                  <a:pt x="384" y="224"/>
                </a:lnTo>
                <a:lnTo>
                  <a:pt x="384" y="232"/>
                </a:lnTo>
                <a:lnTo>
                  <a:pt x="392" y="232"/>
                </a:lnTo>
                <a:lnTo>
                  <a:pt x="400" y="240"/>
                </a:lnTo>
                <a:lnTo>
                  <a:pt x="400" y="232"/>
                </a:lnTo>
                <a:lnTo>
                  <a:pt x="392" y="232"/>
                </a:lnTo>
                <a:lnTo>
                  <a:pt x="392" y="248"/>
                </a:lnTo>
                <a:lnTo>
                  <a:pt x="384" y="264"/>
                </a:lnTo>
                <a:lnTo>
                  <a:pt x="384" y="272"/>
                </a:lnTo>
                <a:lnTo>
                  <a:pt x="400" y="264"/>
                </a:lnTo>
                <a:lnTo>
                  <a:pt x="400" y="256"/>
                </a:lnTo>
                <a:lnTo>
                  <a:pt x="392" y="264"/>
                </a:lnTo>
                <a:lnTo>
                  <a:pt x="384" y="280"/>
                </a:lnTo>
                <a:lnTo>
                  <a:pt x="384" y="296"/>
                </a:lnTo>
                <a:lnTo>
                  <a:pt x="384" y="288"/>
                </a:lnTo>
                <a:lnTo>
                  <a:pt x="384" y="296"/>
                </a:lnTo>
                <a:lnTo>
                  <a:pt x="376" y="320"/>
                </a:lnTo>
                <a:lnTo>
                  <a:pt x="376" y="336"/>
                </a:lnTo>
                <a:lnTo>
                  <a:pt x="384" y="336"/>
                </a:lnTo>
                <a:lnTo>
                  <a:pt x="392" y="336"/>
                </a:lnTo>
                <a:lnTo>
                  <a:pt x="392" y="328"/>
                </a:lnTo>
                <a:lnTo>
                  <a:pt x="384" y="328"/>
                </a:lnTo>
                <a:lnTo>
                  <a:pt x="376" y="336"/>
                </a:lnTo>
                <a:lnTo>
                  <a:pt x="376" y="344"/>
                </a:lnTo>
                <a:lnTo>
                  <a:pt x="384" y="344"/>
                </a:lnTo>
                <a:lnTo>
                  <a:pt x="392" y="336"/>
                </a:lnTo>
                <a:lnTo>
                  <a:pt x="400" y="328"/>
                </a:lnTo>
                <a:lnTo>
                  <a:pt x="400" y="320"/>
                </a:lnTo>
                <a:lnTo>
                  <a:pt x="400" y="312"/>
                </a:lnTo>
                <a:lnTo>
                  <a:pt x="392" y="320"/>
                </a:lnTo>
                <a:lnTo>
                  <a:pt x="384" y="336"/>
                </a:lnTo>
                <a:lnTo>
                  <a:pt x="384" y="352"/>
                </a:lnTo>
                <a:lnTo>
                  <a:pt x="392" y="344"/>
                </a:lnTo>
                <a:lnTo>
                  <a:pt x="400" y="344"/>
                </a:lnTo>
                <a:lnTo>
                  <a:pt x="384" y="368"/>
                </a:lnTo>
                <a:lnTo>
                  <a:pt x="376" y="392"/>
                </a:lnTo>
                <a:lnTo>
                  <a:pt x="384" y="400"/>
                </a:lnTo>
                <a:lnTo>
                  <a:pt x="392" y="400"/>
                </a:lnTo>
                <a:lnTo>
                  <a:pt x="392" y="392"/>
                </a:lnTo>
                <a:lnTo>
                  <a:pt x="376" y="400"/>
                </a:lnTo>
                <a:lnTo>
                  <a:pt x="360" y="416"/>
                </a:lnTo>
                <a:lnTo>
                  <a:pt x="368" y="416"/>
                </a:lnTo>
                <a:lnTo>
                  <a:pt x="384" y="408"/>
                </a:lnTo>
                <a:lnTo>
                  <a:pt x="392" y="384"/>
                </a:lnTo>
                <a:lnTo>
                  <a:pt x="384" y="384"/>
                </a:lnTo>
                <a:lnTo>
                  <a:pt x="368" y="400"/>
                </a:lnTo>
                <a:lnTo>
                  <a:pt x="360" y="424"/>
                </a:lnTo>
                <a:lnTo>
                  <a:pt x="360" y="440"/>
                </a:lnTo>
                <a:lnTo>
                  <a:pt x="368" y="448"/>
                </a:lnTo>
                <a:lnTo>
                  <a:pt x="376" y="432"/>
                </a:lnTo>
                <a:lnTo>
                  <a:pt x="384" y="424"/>
                </a:lnTo>
                <a:lnTo>
                  <a:pt x="376" y="416"/>
                </a:lnTo>
                <a:lnTo>
                  <a:pt x="360" y="424"/>
                </a:lnTo>
                <a:lnTo>
                  <a:pt x="336" y="440"/>
                </a:lnTo>
                <a:lnTo>
                  <a:pt x="336" y="432"/>
                </a:lnTo>
                <a:lnTo>
                  <a:pt x="336" y="424"/>
                </a:lnTo>
                <a:lnTo>
                  <a:pt x="328" y="424"/>
                </a:lnTo>
                <a:lnTo>
                  <a:pt x="320" y="432"/>
                </a:lnTo>
                <a:lnTo>
                  <a:pt x="312" y="440"/>
                </a:lnTo>
                <a:lnTo>
                  <a:pt x="320" y="432"/>
                </a:lnTo>
                <a:lnTo>
                  <a:pt x="312" y="432"/>
                </a:lnTo>
                <a:lnTo>
                  <a:pt x="304" y="440"/>
                </a:lnTo>
                <a:lnTo>
                  <a:pt x="312" y="440"/>
                </a:lnTo>
                <a:lnTo>
                  <a:pt x="320" y="432"/>
                </a:lnTo>
                <a:lnTo>
                  <a:pt x="312" y="440"/>
                </a:lnTo>
                <a:lnTo>
                  <a:pt x="336" y="416"/>
                </a:lnTo>
                <a:lnTo>
                  <a:pt x="352" y="400"/>
                </a:lnTo>
                <a:lnTo>
                  <a:pt x="352" y="392"/>
                </a:lnTo>
                <a:lnTo>
                  <a:pt x="344" y="400"/>
                </a:lnTo>
                <a:lnTo>
                  <a:pt x="336" y="424"/>
                </a:lnTo>
                <a:lnTo>
                  <a:pt x="344" y="424"/>
                </a:lnTo>
                <a:lnTo>
                  <a:pt x="352" y="400"/>
                </a:lnTo>
                <a:lnTo>
                  <a:pt x="352" y="408"/>
                </a:lnTo>
                <a:lnTo>
                  <a:pt x="344" y="408"/>
                </a:lnTo>
                <a:lnTo>
                  <a:pt x="344" y="416"/>
                </a:lnTo>
                <a:lnTo>
                  <a:pt x="360" y="400"/>
                </a:lnTo>
                <a:lnTo>
                  <a:pt x="376" y="384"/>
                </a:lnTo>
                <a:lnTo>
                  <a:pt x="376" y="368"/>
                </a:lnTo>
                <a:lnTo>
                  <a:pt x="368" y="376"/>
                </a:lnTo>
                <a:lnTo>
                  <a:pt x="368" y="400"/>
                </a:lnTo>
                <a:lnTo>
                  <a:pt x="376" y="384"/>
                </a:lnTo>
                <a:lnTo>
                  <a:pt x="384" y="360"/>
                </a:lnTo>
                <a:lnTo>
                  <a:pt x="384" y="352"/>
                </a:lnTo>
                <a:lnTo>
                  <a:pt x="376" y="352"/>
                </a:lnTo>
                <a:lnTo>
                  <a:pt x="376" y="360"/>
                </a:lnTo>
                <a:lnTo>
                  <a:pt x="384" y="352"/>
                </a:lnTo>
                <a:lnTo>
                  <a:pt x="392" y="344"/>
                </a:lnTo>
                <a:lnTo>
                  <a:pt x="392" y="328"/>
                </a:lnTo>
                <a:lnTo>
                  <a:pt x="392" y="304"/>
                </a:lnTo>
                <a:lnTo>
                  <a:pt x="384" y="296"/>
                </a:lnTo>
                <a:lnTo>
                  <a:pt x="376" y="304"/>
                </a:lnTo>
                <a:lnTo>
                  <a:pt x="376" y="336"/>
                </a:lnTo>
                <a:lnTo>
                  <a:pt x="392" y="328"/>
                </a:lnTo>
                <a:lnTo>
                  <a:pt x="400" y="304"/>
                </a:lnTo>
                <a:lnTo>
                  <a:pt x="392" y="288"/>
                </a:lnTo>
                <a:lnTo>
                  <a:pt x="376" y="280"/>
                </a:lnTo>
                <a:lnTo>
                  <a:pt x="360" y="280"/>
                </a:lnTo>
                <a:lnTo>
                  <a:pt x="352" y="288"/>
                </a:lnTo>
                <a:lnTo>
                  <a:pt x="352" y="296"/>
                </a:lnTo>
                <a:lnTo>
                  <a:pt x="360" y="288"/>
                </a:lnTo>
                <a:lnTo>
                  <a:pt x="368" y="272"/>
                </a:lnTo>
                <a:lnTo>
                  <a:pt x="368" y="256"/>
                </a:lnTo>
                <a:lnTo>
                  <a:pt x="368" y="248"/>
                </a:lnTo>
                <a:lnTo>
                  <a:pt x="360" y="256"/>
                </a:lnTo>
                <a:lnTo>
                  <a:pt x="360" y="264"/>
                </a:lnTo>
                <a:lnTo>
                  <a:pt x="360" y="272"/>
                </a:lnTo>
                <a:lnTo>
                  <a:pt x="368" y="256"/>
                </a:lnTo>
                <a:lnTo>
                  <a:pt x="368" y="232"/>
                </a:lnTo>
                <a:lnTo>
                  <a:pt x="360" y="224"/>
                </a:lnTo>
                <a:lnTo>
                  <a:pt x="352" y="224"/>
                </a:lnTo>
                <a:lnTo>
                  <a:pt x="344" y="240"/>
                </a:lnTo>
                <a:lnTo>
                  <a:pt x="352" y="248"/>
                </a:lnTo>
                <a:lnTo>
                  <a:pt x="360" y="232"/>
                </a:lnTo>
                <a:lnTo>
                  <a:pt x="360" y="216"/>
                </a:lnTo>
                <a:lnTo>
                  <a:pt x="352" y="232"/>
                </a:lnTo>
                <a:lnTo>
                  <a:pt x="352" y="240"/>
                </a:lnTo>
                <a:lnTo>
                  <a:pt x="360" y="232"/>
                </a:lnTo>
                <a:lnTo>
                  <a:pt x="360" y="224"/>
                </a:lnTo>
                <a:lnTo>
                  <a:pt x="360" y="200"/>
                </a:lnTo>
                <a:lnTo>
                  <a:pt x="352" y="200"/>
                </a:lnTo>
                <a:lnTo>
                  <a:pt x="360" y="192"/>
                </a:lnTo>
                <a:lnTo>
                  <a:pt x="360" y="184"/>
                </a:lnTo>
                <a:lnTo>
                  <a:pt x="352" y="168"/>
                </a:lnTo>
                <a:lnTo>
                  <a:pt x="360" y="176"/>
                </a:lnTo>
                <a:lnTo>
                  <a:pt x="360" y="168"/>
                </a:lnTo>
                <a:lnTo>
                  <a:pt x="360" y="160"/>
                </a:lnTo>
                <a:lnTo>
                  <a:pt x="352" y="136"/>
                </a:lnTo>
                <a:lnTo>
                  <a:pt x="352" y="128"/>
                </a:lnTo>
                <a:lnTo>
                  <a:pt x="344" y="128"/>
                </a:lnTo>
              </a:path>
            </a:pathLst>
          </a:custGeom>
          <a:noFill/>
          <a:ln w="19050">
            <a:solidFill>
              <a:srgbClr val="E8FF09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636" name="Line 60"/>
          <p:cNvSpPr>
            <a:spLocks noChangeShapeType="1"/>
          </p:cNvSpPr>
          <p:nvPr/>
        </p:nvSpPr>
        <p:spPr bwMode="auto">
          <a:xfrm flipH="1" flipV="1">
            <a:off x="2301875" y="1828800"/>
            <a:ext cx="12700" cy="50800"/>
          </a:xfrm>
          <a:prstGeom prst="line">
            <a:avLst/>
          </a:prstGeom>
          <a:noFill/>
          <a:ln w="19050">
            <a:solidFill>
              <a:srgbClr val="E8FF09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637" name="Line 61"/>
          <p:cNvSpPr>
            <a:spLocks noChangeShapeType="1"/>
          </p:cNvSpPr>
          <p:nvPr/>
        </p:nvSpPr>
        <p:spPr bwMode="auto">
          <a:xfrm flipV="1">
            <a:off x="2301875" y="1866900"/>
            <a:ext cx="12700" cy="12700"/>
          </a:xfrm>
          <a:prstGeom prst="line">
            <a:avLst/>
          </a:prstGeom>
          <a:noFill/>
          <a:ln w="19050">
            <a:solidFill>
              <a:srgbClr val="E8FF09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638" name="Line 62"/>
          <p:cNvSpPr>
            <a:spLocks noChangeShapeType="1"/>
          </p:cNvSpPr>
          <p:nvPr/>
        </p:nvSpPr>
        <p:spPr bwMode="auto">
          <a:xfrm flipH="1">
            <a:off x="2555875" y="3937000"/>
            <a:ext cx="63500" cy="15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639" name="Line 63"/>
          <p:cNvSpPr>
            <a:spLocks noChangeShapeType="1"/>
          </p:cNvSpPr>
          <p:nvPr/>
        </p:nvSpPr>
        <p:spPr bwMode="auto">
          <a:xfrm>
            <a:off x="2441575" y="3287713"/>
            <a:ext cx="88900" cy="15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640" name="Rectangle 64"/>
          <p:cNvSpPr>
            <a:spLocks noChangeArrowheads="1"/>
          </p:cNvSpPr>
          <p:nvPr/>
        </p:nvSpPr>
        <p:spPr bwMode="auto">
          <a:xfrm>
            <a:off x="4787900" y="1554163"/>
            <a:ext cx="12541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Helvetica" pitchFamily="-112" charset="0"/>
              </a:rPr>
              <a:t>clear infection</a:t>
            </a:r>
          </a:p>
        </p:txBody>
      </p:sp>
      <p:sp>
        <p:nvSpPr>
          <p:cNvPr id="24641" name="Rectangle 65"/>
          <p:cNvSpPr>
            <a:spLocks noChangeArrowheads="1"/>
          </p:cNvSpPr>
          <p:nvPr/>
        </p:nvSpPr>
        <p:spPr bwMode="auto">
          <a:xfrm>
            <a:off x="7413625" y="1590675"/>
            <a:ext cx="11969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Helvetica" pitchFamily="-112" charset="0"/>
              </a:rPr>
              <a:t>not infectious</a:t>
            </a:r>
          </a:p>
        </p:txBody>
      </p:sp>
      <p:grpSp>
        <p:nvGrpSpPr>
          <p:cNvPr id="2" name="Group 66"/>
          <p:cNvGrpSpPr>
            <a:grpSpLocks/>
          </p:cNvGrpSpPr>
          <p:nvPr/>
        </p:nvGrpSpPr>
        <p:grpSpPr bwMode="auto">
          <a:xfrm>
            <a:off x="3670300" y="2244725"/>
            <a:ext cx="901700" cy="101600"/>
            <a:chOff x="2314" y="1347"/>
            <a:chExt cx="568" cy="64"/>
          </a:xfrm>
        </p:grpSpPr>
        <p:sp>
          <p:nvSpPr>
            <p:cNvPr id="24711" name="Freeform 67"/>
            <p:cNvSpPr>
              <a:spLocks/>
            </p:cNvSpPr>
            <p:nvPr/>
          </p:nvSpPr>
          <p:spPr bwMode="auto">
            <a:xfrm>
              <a:off x="2746" y="1347"/>
              <a:ext cx="136" cy="64"/>
            </a:xfrm>
            <a:custGeom>
              <a:avLst/>
              <a:gdLst>
                <a:gd name="T0" fmla="*/ 136 w 136"/>
                <a:gd name="T1" fmla="*/ 32 h 64"/>
                <a:gd name="T2" fmla="*/ 0 w 136"/>
                <a:gd name="T3" fmla="*/ 64 h 64"/>
                <a:gd name="T4" fmla="*/ 0 w 136"/>
                <a:gd name="T5" fmla="*/ 32 h 64"/>
                <a:gd name="T6" fmla="*/ 0 w 136"/>
                <a:gd name="T7" fmla="*/ 0 h 64"/>
                <a:gd name="T8" fmla="*/ 136 w 136"/>
                <a:gd name="T9" fmla="*/ 32 h 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6"/>
                <a:gd name="T16" fmla="*/ 0 h 64"/>
                <a:gd name="T17" fmla="*/ 136 w 136"/>
                <a:gd name="T18" fmla="*/ 64 h 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6" h="64">
                  <a:moveTo>
                    <a:pt x="136" y="32"/>
                  </a:moveTo>
                  <a:lnTo>
                    <a:pt x="0" y="64"/>
                  </a:lnTo>
                  <a:lnTo>
                    <a:pt x="0" y="32"/>
                  </a:lnTo>
                  <a:lnTo>
                    <a:pt x="0" y="0"/>
                  </a:lnTo>
                  <a:lnTo>
                    <a:pt x="136" y="32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712" name="Line 68"/>
            <p:cNvSpPr>
              <a:spLocks noChangeShapeType="1"/>
            </p:cNvSpPr>
            <p:nvPr/>
          </p:nvSpPr>
          <p:spPr bwMode="auto">
            <a:xfrm>
              <a:off x="2314" y="1371"/>
              <a:ext cx="424" cy="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" name="Group 69"/>
          <p:cNvGrpSpPr>
            <a:grpSpLocks/>
          </p:cNvGrpSpPr>
          <p:nvPr/>
        </p:nvGrpSpPr>
        <p:grpSpPr bwMode="auto">
          <a:xfrm>
            <a:off x="3657600" y="2895600"/>
            <a:ext cx="901700" cy="101600"/>
            <a:chOff x="2322" y="1771"/>
            <a:chExt cx="568" cy="64"/>
          </a:xfrm>
        </p:grpSpPr>
        <p:sp>
          <p:nvSpPr>
            <p:cNvPr id="24709" name="Freeform 70"/>
            <p:cNvSpPr>
              <a:spLocks/>
            </p:cNvSpPr>
            <p:nvPr/>
          </p:nvSpPr>
          <p:spPr bwMode="auto">
            <a:xfrm>
              <a:off x="2754" y="1771"/>
              <a:ext cx="136" cy="64"/>
            </a:xfrm>
            <a:custGeom>
              <a:avLst/>
              <a:gdLst>
                <a:gd name="T0" fmla="*/ 136 w 136"/>
                <a:gd name="T1" fmla="*/ 32 h 64"/>
                <a:gd name="T2" fmla="*/ 0 w 136"/>
                <a:gd name="T3" fmla="*/ 64 h 64"/>
                <a:gd name="T4" fmla="*/ 0 w 136"/>
                <a:gd name="T5" fmla="*/ 32 h 64"/>
                <a:gd name="T6" fmla="*/ 0 w 136"/>
                <a:gd name="T7" fmla="*/ 0 h 64"/>
                <a:gd name="T8" fmla="*/ 136 w 136"/>
                <a:gd name="T9" fmla="*/ 32 h 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6"/>
                <a:gd name="T16" fmla="*/ 0 h 64"/>
                <a:gd name="T17" fmla="*/ 136 w 136"/>
                <a:gd name="T18" fmla="*/ 64 h 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6" h="64">
                  <a:moveTo>
                    <a:pt x="136" y="32"/>
                  </a:moveTo>
                  <a:lnTo>
                    <a:pt x="0" y="64"/>
                  </a:lnTo>
                  <a:lnTo>
                    <a:pt x="0" y="32"/>
                  </a:lnTo>
                  <a:lnTo>
                    <a:pt x="0" y="0"/>
                  </a:lnTo>
                  <a:lnTo>
                    <a:pt x="136" y="32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710" name="Line 71"/>
            <p:cNvSpPr>
              <a:spLocks noChangeShapeType="1"/>
            </p:cNvSpPr>
            <p:nvPr/>
          </p:nvSpPr>
          <p:spPr bwMode="auto">
            <a:xfrm>
              <a:off x="2322" y="1795"/>
              <a:ext cx="424" cy="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" name="Group 72"/>
          <p:cNvGrpSpPr>
            <a:grpSpLocks/>
          </p:cNvGrpSpPr>
          <p:nvPr/>
        </p:nvGrpSpPr>
        <p:grpSpPr bwMode="auto">
          <a:xfrm>
            <a:off x="3730625" y="1554163"/>
            <a:ext cx="863600" cy="101600"/>
            <a:chOff x="2346" y="947"/>
            <a:chExt cx="544" cy="64"/>
          </a:xfrm>
        </p:grpSpPr>
        <p:sp>
          <p:nvSpPr>
            <p:cNvPr id="24705" name="Freeform 73"/>
            <p:cNvSpPr>
              <a:spLocks/>
            </p:cNvSpPr>
            <p:nvPr/>
          </p:nvSpPr>
          <p:spPr bwMode="auto">
            <a:xfrm>
              <a:off x="2754" y="947"/>
              <a:ext cx="136" cy="64"/>
            </a:xfrm>
            <a:custGeom>
              <a:avLst/>
              <a:gdLst>
                <a:gd name="T0" fmla="*/ 136 w 136"/>
                <a:gd name="T1" fmla="*/ 32 h 64"/>
                <a:gd name="T2" fmla="*/ 0 w 136"/>
                <a:gd name="T3" fmla="*/ 64 h 64"/>
                <a:gd name="T4" fmla="*/ 0 w 136"/>
                <a:gd name="T5" fmla="*/ 32 h 64"/>
                <a:gd name="T6" fmla="*/ 0 w 136"/>
                <a:gd name="T7" fmla="*/ 0 h 64"/>
                <a:gd name="T8" fmla="*/ 136 w 136"/>
                <a:gd name="T9" fmla="*/ 32 h 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6"/>
                <a:gd name="T16" fmla="*/ 0 h 64"/>
                <a:gd name="T17" fmla="*/ 136 w 136"/>
                <a:gd name="T18" fmla="*/ 64 h 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6" h="64">
                  <a:moveTo>
                    <a:pt x="136" y="32"/>
                  </a:moveTo>
                  <a:lnTo>
                    <a:pt x="0" y="64"/>
                  </a:lnTo>
                  <a:lnTo>
                    <a:pt x="0" y="32"/>
                  </a:lnTo>
                  <a:lnTo>
                    <a:pt x="0" y="0"/>
                  </a:lnTo>
                  <a:lnTo>
                    <a:pt x="136" y="32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706" name="Line 74"/>
            <p:cNvSpPr>
              <a:spLocks noChangeShapeType="1"/>
            </p:cNvSpPr>
            <p:nvPr/>
          </p:nvSpPr>
          <p:spPr bwMode="auto">
            <a:xfrm>
              <a:off x="2346" y="971"/>
              <a:ext cx="64" cy="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707" name="Line 75"/>
            <p:cNvSpPr>
              <a:spLocks noChangeShapeType="1"/>
            </p:cNvSpPr>
            <p:nvPr/>
          </p:nvSpPr>
          <p:spPr bwMode="auto">
            <a:xfrm>
              <a:off x="2490" y="971"/>
              <a:ext cx="64" cy="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708" name="Line 76"/>
            <p:cNvSpPr>
              <a:spLocks noChangeShapeType="1"/>
            </p:cNvSpPr>
            <p:nvPr/>
          </p:nvSpPr>
          <p:spPr bwMode="auto">
            <a:xfrm>
              <a:off x="2634" y="971"/>
              <a:ext cx="64" cy="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4645" name="Line 77"/>
          <p:cNvSpPr>
            <a:spLocks noChangeShapeType="1"/>
          </p:cNvSpPr>
          <p:nvPr/>
        </p:nvSpPr>
        <p:spPr bwMode="auto">
          <a:xfrm flipV="1">
            <a:off x="3657600" y="1635125"/>
            <a:ext cx="1588" cy="1320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646" name="Rectangle 78"/>
          <p:cNvSpPr>
            <a:spLocks noChangeArrowheads="1"/>
          </p:cNvSpPr>
          <p:nvPr/>
        </p:nvSpPr>
        <p:spPr bwMode="auto">
          <a:xfrm>
            <a:off x="4776788" y="2187575"/>
            <a:ext cx="18176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Helvetica" pitchFamily="-112" charset="0"/>
              </a:rPr>
              <a:t>primary tuberculosis</a:t>
            </a:r>
          </a:p>
        </p:txBody>
      </p:sp>
      <p:sp>
        <p:nvSpPr>
          <p:cNvPr id="24647" name="Rectangle 79"/>
          <p:cNvSpPr>
            <a:spLocks noChangeArrowheads="1"/>
          </p:cNvSpPr>
          <p:nvPr/>
        </p:nvSpPr>
        <p:spPr bwMode="auto">
          <a:xfrm>
            <a:off x="4806950" y="2847975"/>
            <a:ext cx="16383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Helvetica" pitchFamily="-112" charset="0"/>
              </a:rPr>
              <a:t>latent tuberculosis</a:t>
            </a:r>
          </a:p>
        </p:txBody>
      </p:sp>
      <p:grpSp>
        <p:nvGrpSpPr>
          <p:cNvPr id="5" name="Group 80"/>
          <p:cNvGrpSpPr>
            <a:grpSpLocks/>
          </p:cNvGrpSpPr>
          <p:nvPr/>
        </p:nvGrpSpPr>
        <p:grpSpPr bwMode="auto">
          <a:xfrm>
            <a:off x="6632575" y="1597025"/>
            <a:ext cx="660400" cy="101600"/>
            <a:chOff x="4178" y="939"/>
            <a:chExt cx="416" cy="64"/>
          </a:xfrm>
        </p:grpSpPr>
        <p:sp>
          <p:nvSpPr>
            <p:cNvPr id="24701" name="Freeform 81"/>
            <p:cNvSpPr>
              <a:spLocks/>
            </p:cNvSpPr>
            <p:nvPr/>
          </p:nvSpPr>
          <p:spPr bwMode="auto">
            <a:xfrm>
              <a:off x="4482" y="939"/>
              <a:ext cx="112" cy="64"/>
            </a:xfrm>
            <a:custGeom>
              <a:avLst/>
              <a:gdLst>
                <a:gd name="T0" fmla="*/ 112 w 112"/>
                <a:gd name="T1" fmla="*/ 32 h 64"/>
                <a:gd name="T2" fmla="*/ 0 w 112"/>
                <a:gd name="T3" fmla="*/ 64 h 64"/>
                <a:gd name="T4" fmla="*/ 0 w 112"/>
                <a:gd name="T5" fmla="*/ 32 h 64"/>
                <a:gd name="T6" fmla="*/ 0 w 112"/>
                <a:gd name="T7" fmla="*/ 0 h 64"/>
                <a:gd name="T8" fmla="*/ 112 w 112"/>
                <a:gd name="T9" fmla="*/ 32 h 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64"/>
                <a:gd name="T17" fmla="*/ 112 w 112"/>
                <a:gd name="T18" fmla="*/ 64 h 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64">
                  <a:moveTo>
                    <a:pt x="112" y="32"/>
                  </a:moveTo>
                  <a:lnTo>
                    <a:pt x="0" y="64"/>
                  </a:lnTo>
                  <a:lnTo>
                    <a:pt x="0" y="32"/>
                  </a:lnTo>
                  <a:lnTo>
                    <a:pt x="0" y="0"/>
                  </a:lnTo>
                  <a:lnTo>
                    <a:pt x="112" y="32"/>
                  </a:lnTo>
                  <a:close/>
                </a:path>
              </a:pathLst>
            </a:custGeom>
            <a:solidFill>
              <a:schemeClr val="accent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702" name="Line 82"/>
            <p:cNvSpPr>
              <a:spLocks noChangeShapeType="1"/>
            </p:cNvSpPr>
            <p:nvPr/>
          </p:nvSpPr>
          <p:spPr bwMode="auto">
            <a:xfrm>
              <a:off x="4178" y="971"/>
              <a:ext cx="64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703" name="Line 83"/>
            <p:cNvSpPr>
              <a:spLocks noChangeShapeType="1"/>
            </p:cNvSpPr>
            <p:nvPr/>
          </p:nvSpPr>
          <p:spPr bwMode="auto">
            <a:xfrm>
              <a:off x="4322" y="971"/>
              <a:ext cx="64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704" name="Line 84"/>
            <p:cNvSpPr>
              <a:spLocks noChangeShapeType="1"/>
            </p:cNvSpPr>
            <p:nvPr/>
          </p:nvSpPr>
          <p:spPr bwMode="auto">
            <a:xfrm>
              <a:off x="4466" y="971"/>
              <a:ext cx="8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4649" name="Rectangle 85"/>
          <p:cNvSpPr>
            <a:spLocks noChangeArrowheads="1"/>
          </p:cNvSpPr>
          <p:nvPr/>
        </p:nvSpPr>
        <p:spPr bwMode="auto">
          <a:xfrm>
            <a:off x="7423150" y="2835275"/>
            <a:ext cx="11969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Helvetica" pitchFamily="-112" charset="0"/>
              </a:rPr>
              <a:t>not infectious</a:t>
            </a:r>
          </a:p>
        </p:txBody>
      </p:sp>
      <p:sp>
        <p:nvSpPr>
          <p:cNvPr id="24650" name="Rectangle 86"/>
          <p:cNvSpPr>
            <a:spLocks noChangeArrowheads="1"/>
          </p:cNvSpPr>
          <p:nvPr/>
        </p:nvSpPr>
        <p:spPr bwMode="auto">
          <a:xfrm>
            <a:off x="7426325" y="2200275"/>
            <a:ext cx="8588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Helvetica" pitchFamily="-112" charset="0"/>
              </a:rPr>
              <a:t>infectious</a:t>
            </a:r>
          </a:p>
        </p:txBody>
      </p:sp>
      <p:grpSp>
        <p:nvGrpSpPr>
          <p:cNvPr id="6" name="Group 87"/>
          <p:cNvGrpSpPr>
            <a:grpSpLocks/>
          </p:cNvGrpSpPr>
          <p:nvPr/>
        </p:nvGrpSpPr>
        <p:grpSpPr bwMode="auto">
          <a:xfrm>
            <a:off x="5854700" y="3119438"/>
            <a:ext cx="101600" cy="965200"/>
            <a:chOff x="3698" y="1899"/>
            <a:chExt cx="64" cy="608"/>
          </a:xfrm>
        </p:grpSpPr>
        <p:sp>
          <p:nvSpPr>
            <p:cNvPr id="24699" name="Freeform 88"/>
            <p:cNvSpPr>
              <a:spLocks/>
            </p:cNvSpPr>
            <p:nvPr/>
          </p:nvSpPr>
          <p:spPr bwMode="auto">
            <a:xfrm>
              <a:off x="3698" y="2371"/>
              <a:ext cx="64" cy="136"/>
            </a:xfrm>
            <a:custGeom>
              <a:avLst/>
              <a:gdLst>
                <a:gd name="T0" fmla="*/ 32 w 64"/>
                <a:gd name="T1" fmla="*/ 136 h 136"/>
                <a:gd name="T2" fmla="*/ 0 w 64"/>
                <a:gd name="T3" fmla="*/ 0 h 136"/>
                <a:gd name="T4" fmla="*/ 32 w 64"/>
                <a:gd name="T5" fmla="*/ 0 h 136"/>
                <a:gd name="T6" fmla="*/ 64 w 64"/>
                <a:gd name="T7" fmla="*/ 0 h 136"/>
                <a:gd name="T8" fmla="*/ 32 w 64"/>
                <a:gd name="T9" fmla="*/ 136 h 1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4"/>
                <a:gd name="T16" fmla="*/ 0 h 136"/>
                <a:gd name="T17" fmla="*/ 64 w 64"/>
                <a:gd name="T18" fmla="*/ 136 h 1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4" h="136">
                  <a:moveTo>
                    <a:pt x="32" y="136"/>
                  </a:moveTo>
                  <a:lnTo>
                    <a:pt x="0" y="0"/>
                  </a:lnTo>
                  <a:lnTo>
                    <a:pt x="32" y="0"/>
                  </a:lnTo>
                  <a:lnTo>
                    <a:pt x="64" y="0"/>
                  </a:lnTo>
                  <a:lnTo>
                    <a:pt x="32" y="136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700" name="Line 89"/>
            <p:cNvSpPr>
              <a:spLocks noChangeShapeType="1"/>
            </p:cNvSpPr>
            <p:nvPr/>
          </p:nvSpPr>
          <p:spPr bwMode="auto">
            <a:xfrm>
              <a:off x="3722" y="1899"/>
              <a:ext cx="1" cy="46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4652" name="Line 90"/>
          <p:cNvSpPr>
            <a:spLocks noChangeShapeType="1"/>
          </p:cNvSpPr>
          <p:nvPr/>
        </p:nvSpPr>
        <p:spPr bwMode="auto">
          <a:xfrm flipH="1">
            <a:off x="5829300" y="3438525"/>
            <a:ext cx="190500" cy="203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653" name="Line 91"/>
          <p:cNvSpPr>
            <a:spLocks noChangeShapeType="1"/>
          </p:cNvSpPr>
          <p:nvPr/>
        </p:nvSpPr>
        <p:spPr bwMode="auto">
          <a:xfrm flipH="1">
            <a:off x="5794375" y="3349625"/>
            <a:ext cx="190500" cy="203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654" name="Rectangle 92"/>
          <p:cNvSpPr>
            <a:spLocks noChangeArrowheads="1"/>
          </p:cNvSpPr>
          <p:nvPr/>
        </p:nvSpPr>
        <p:spPr bwMode="auto">
          <a:xfrm>
            <a:off x="6105525" y="3419475"/>
            <a:ext cx="3937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Helvetica" pitchFamily="-112" charset="0"/>
              </a:rPr>
              <a:t>time</a:t>
            </a:r>
          </a:p>
        </p:txBody>
      </p:sp>
      <p:grpSp>
        <p:nvGrpSpPr>
          <p:cNvPr id="7" name="Group 93"/>
          <p:cNvGrpSpPr>
            <a:grpSpLocks/>
          </p:cNvGrpSpPr>
          <p:nvPr/>
        </p:nvGrpSpPr>
        <p:grpSpPr bwMode="auto">
          <a:xfrm>
            <a:off x="5102225" y="4113213"/>
            <a:ext cx="757238" cy="1206500"/>
            <a:chOff x="3170" y="2507"/>
            <a:chExt cx="536" cy="752"/>
          </a:xfrm>
        </p:grpSpPr>
        <p:sp>
          <p:nvSpPr>
            <p:cNvPr id="24697" name="Freeform 94"/>
            <p:cNvSpPr>
              <a:spLocks/>
            </p:cNvSpPr>
            <p:nvPr/>
          </p:nvSpPr>
          <p:spPr bwMode="auto">
            <a:xfrm>
              <a:off x="3170" y="3131"/>
              <a:ext cx="104" cy="128"/>
            </a:xfrm>
            <a:custGeom>
              <a:avLst/>
              <a:gdLst>
                <a:gd name="T0" fmla="*/ 0 w 104"/>
                <a:gd name="T1" fmla="*/ 128 h 128"/>
                <a:gd name="T2" fmla="*/ 56 w 104"/>
                <a:gd name="T3" fmla="*/ 0 h 128"/>
                <a:gd name="T4" fmla="*/ 80 w 104"/>
                <a:gd name="T5" fmla="*/ 16 h 128"/>
                <a:gd name="T6" fmla="*/ 104 w 104"/>
                <a:gd name="T7" fmla="*/ 40 h 128"/>
                <a:gd name="T8" fmla="*/ 0 w 104"/>
                <a:gd name="T9" fmla="*/ 128 h 1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4"/>
                <a:gd name="T16" fmla="*/ 0 h 128"/>
                <a:gd name="T17" fmla="*/ 104 w 104"/>
                <a:gd name="T18" fmla="*/ 128 h 1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4" h="128">
                  <a:moveTo>
                    <a:pt x="0" y="128"/>
                  </a:moveTo>
                  <a:lnTo>
                    <a:pt x="56" y="0"/>
                  </a:lnTo>
                  <a:lnTo>
                    <a:pt x="80" y="16"/>
                  </a:lnTo>
                  <a:lnTo>
                    <a:pt x="104" y="40"/>
                  </a:lnTo>
                  <a:lnTo>
                    <a:pt x="0" y="128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698" name="Line 95"/>
            <p:cNvSpPr>
              <a:spLocks noChangeShapeType="1"/>
            </p:cNvSpPr>
            <p:nvPr/>
          </p:nvSpPr>
          <p:spPr bwMode="auto">
            <a:xfrm flipH="1">
              <a:off x="3242" y="2507"/>
              <a:ext cx="464" cy="63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" name="Group 96"/>
          <p:cNvGrpSpPr>
            <a:grpSpLocks/>
          </p:cNvGrpSpPr>
          <p:nvPr/>
        </p:nvGrpSpPr>
        <p:grpSpPr bwMode="auto">
          <a:xfrm>
            <a:off x="5946775" y="4071938"/>
            <a:ext cx="1549400" cy="609600"/>
            <a:chOff x="3746" y="2499"/>
            <a:chExt cx="976" cy="384"/>
          </a:xfrm>
        </p:grpSpPr>
        <p:sp>
          <p:nvSpPr>
            <p:cNvPr id="24695" name="Freeform 97"/>
            <p:cNvSpPr>
              <a:spLocks/>
            </p:cNvSpPr>
            <p:nvPr/>
          </p:nvSpPr>
          <p:spPr bwMode="auto">
            <a:xfrm>
              <a:off x="4586" y="2803"/>
              <a:ext cx="136" cy="80"/>
            </a:xfrm>
            <a:custGeom>
              <a:avLst/>
              <a:gdLst>
                <a:gd name="T0" fmla="*/ 136 w 136"/>
                <a:gd name="T1" fmla="*/ 80 h 80"/>
                <a:gd name="T2" fmla="*/ 0 w 136"/>
                <a:gd name="T3" fmla="*/ 64 h 80"/>
                <a:gd name="T4" fmla="*/ 8 w 136"/>
                <a:gd name="T5" fmla="*/ 32 h 80"/>
                <a:gd name="T6" fmla="*/ 24 w 136"/>
                <a:gd name="T7" fmla="*/ 0 h 80"/>
                <a:gd name="T8" fmla="*/ 136 w 136"/>
                <a:gd name="T9" fmla="*/ 8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6"/>
                <a:gd name="T16" fmla="*/ 0 h 80"/>
                <a:gd name="T17" fmla="*/ 136 w 136"/>
                <a:gd name="T18" fmla="*/ 80 h 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6" h="80">
                  <a:moveTo>
                    <a:pt x="136" y="80"/>
                  </a:moveTo>
                  <a:lnTo>
                    <a:pt x="0" y="64"/>
                  </a:lnTo>
                  <a:lnTo>
                    <a:pt x="8" y="32"/>
                  </a:lnTo>
                  <a:lnTo>
                    <a:pt x="24" y="0"/>
                  </a:lnTo>
                  <a:lnTo>
                    <a:pt x="136" y="80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696" name="Line 98"/>
            <p:cNvSpPr>
              <a:spLocks noChangeShapeType="1"/>
            </p:cNvSpPr>
            <p:nvPr/>
          </p:nvSpPr>
          <p:spPr bwMode="auto">
            <a:xfrm>
              <a:off x="3746" y="2499"/>
              <a:ext cx="840" cy="32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4657" name="Rectangle 99"/>
          <p:cNvSpPr>
            <a:spLocks noChangeArrowheads="1"/>
          </p:cNvSpPr>
          <p:nvPr/>
        </p:nvSpPr>
        <p:spPr bwMode="auto">
          <a:xfrm>
            <a:off x="7396163" y="4727575"/>
            <a:ext cx="157003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Helvetica" pitchFamily="-112" charset="0"/>
              </a:rPr>
              <a:t>no active disease</a:t>
            </a:r>
          </a:p>
        </p:txBody>
      </p:sp>
      <p:sp>
        <p:nvSpPr>
          <p:cNvPr id="24658" name="Rectangle 100"/>
          <p:cNvSpPr>
            <a:spLocks noChangeArrowheads="1"/>
          </p:cNvSpPr>
          <p:nvPr/>
        </p:nvSpPr>
        <p:spPr bwMode="auto">
          <a:xfrm>
            <a:off x="3463925" y="5375275"/>
            <a:ext cx="16716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Helvetica" pitchFamily="-112" charset="0"/>
              </a:rPr>
              <a:t>active tuberculosis</a:t>
            </a:r>
          </a:p>
        </p:txBody>
      </p:sp>
      <p:grpSp>
        <p:nvGrpSpPr>
          <p:cNvPr id="9" name="Group 101"/>
          <p:cNvGrpSpPr>
            <a:grpSpLocks/>
          </p:cNvGrpSpPr>
          <p:nvPr/>
        </p:nvGrpSpPr>
        <p:grpSpPr bwMode="auto">
          <a:xfrm>
            <a:off x="4811713" y="4097338"/>
            <a:ext cx="596900" cy="393700"/>
            <a:chOff x="3050" y="2515"/>
            <a:chExt cx="376" cy="248"/>
          </a:xfrm>
        </p:grpSpPr>
        <p:sp>
          <p:nvSpPr>
            <p:cNvPr id="24693" name="Freeform 102"/>
            <p:cNvSpPr>
              <a:spLocks/>
            </p:cNvSpPr>
            <p:nvPr/>
          </p:nvSpPr>
          <p:spPr bwMode="auto">
            <a:xfrm>
              <a:off x="3298" y="2659"/>
              <a:ext cx="128" cy="104"/>
            </a:xfrm>
            <a:custGeom>
              <a:avLst/>
              <a:gdLst>
                <a:gd name="T0" fmla="*/ 128 w 128"/>
                <a:gd name="T1" fmla="*/ 104 h 104"/>
                <a:gd name="T2" fmla="*/ 0 w 128"/>
                <a:gd name="T3" fmla="*/ 56 h 104"/>
                <a:gd name="T4" fmla="*/ 16 w 128"/>
                <a:gd name="T5" fmla="*/ 32 h 104"/>
                <a:gd name="T6" fmla="*/ 32 w 128"/>
                <a:gd name="T7" fmla="*/ 0 h 104"/>
                <a:gd name="T8" fmla="*/ 128 w 128"/>
                <a:gd name="T9" fmla="*/ 104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8"/>
                <a:gd name="T16" fmla="*/ 0 h 104"/>
                <a:gd name="T17" fmla="*/ 128 w 128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8" h="104">
                  <a:moveTo>
                    <a:pt x="128" y="104"/>
                  </a:moveTo>
                  <a:lnTo>
                    <a:pt x="0" y="56"/>
                  </a:lnTo>
                  <a:lnTo>
                    <a:pt x="16" y="32"/>
                  </a:lnTo>
                  <a:lnTo>
                    <a:pt x="32" y="0"/>
                  </a:lnTo>
                  <a:lnTo>
                    <a:pt x="128" y="104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694" name="Line 103"/>
            <p:cNvSpPr>
              <a:spLocks noChangeShapeType="1"/>
            </p:cNvSpPr>
            <p:nvPr/>
          </p:nvSpPr>
          <p:spPr bwMode="auto">
            <a:xfrm>
              <a:off x="3050" y="2515"/>
              <a:ext cx="256" cy="16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4660" name="Rectangle 104"/>
          <p:cNvSpPr>
            <a:spLocks noChangeArrowheads="1"/>
          </p:cNvSpPr>
          <p:nvPr/>
        </p:nvSpPr>
        <p:spPr bwMode="auto">
          <a:xfrm>
            <a:off x="3438525" y="3749675"/>
            <a:ext cx="1828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Helvetica" pitchFamily="-112" charset="0"/>
              </a:rPr>
              <a:t>immunocompromise</a:t>
            </a:r>
          </a:p>
        </p:txBody>
      </p:sp>
      <p:sp>
        <p:nvSpPr>
          <p:cNvPr id="24661" name="Rectangle 105"/>
          <p:cNvSpPr>
            <a:spLocks noChangeArrowheads="1"/>
          </p:cNvSpPr>
          <p:nvPr/>
        </p:nvSpPr>
        <p:spPr bwMode="auto">
          <a:xfrm>
            <a:off x="4313238" y="4613275"/>
            <a:ext cx="103981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Helvetica" pitchFamily="-112" charset="0"/>
              </a:rPr>
              <a:t>reactivation</a:t>
            </a:r>
          </a:p>
        </p:txBody>
      </p:sp>
      <p:sp>
        <p:nvSpPr>
          <p:cNvPr id="24662" name="Rectangle 106"/>
          <p:cNvSpPr>
            <a:spLocks noChangeArrowheads="1"/>
          </p:cNvSpPr>
          <p:nvPr/>
        </p:nvSpPr>
        <p:spPr bwMode="auto">
          <a:xfrm>
            <a:off x="533400" y="1116013"/>
            <a:ext cx="711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Helvetica" pitchFamily="-112" charset="0"/>
              </a:rPr>
              <a:t>TB man</a:t>
            </a:r>
          </a:p>
        </p:txBody>
      </p:sp>
      <p:sp>
        <p:nvSpPr>
          <p:cNvPr id="24663" name="Rectangle 107"/>
          <p:cNvSpPr>
            <a:spLocks noChangeArrowheads="1"/>
          </p:cNvSpPr>
          <p:nvPr/>
        </p:nvSpPr>
        <p:spPr bwMode="auto">
          <a:xfrm>
            <a:off x="1828800" y="868363"/>
            <a:ext cx="18748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Helvetica" pitchFamily="-112" charset="0"/>
              </a:rPr>
              <a:t>unsuspecting person</a:t>
            </a:r>
          </a:p>
        </p:txBody>
      </p:sp>
      <p:sp>
        <p:nvSpPr>
          <p:cNvPr id="24664" name="Freeform 108"/>
          <p:cNvSpPr>
            <a:spLocks/>
          </p:cNvSpPr>
          <p:nvPr/>
        </p:nvSpPr>
        <p:spPr bwMode="auto">
          <a:xfrm>
            <a:off x="1016000" y="2436813"/>
            <a:ext cx="12700" cy="12700"/>
          </a:xfrm>
          <a:custGeom>
            <a:avLst/>
            <a:gdLst>
              <a:gd name="T0" fmla="*/ 8 w 8"/>
              <a:gd name="T1" fmla="*/ 8 h 8"/>
              <a:gd name="T2" fmla="*/ 8 w 8"/>
              <a:gd name="T3" fmla="*/ 8 h 8"/>
              <a:gd name="T4" fmla="*/ 0 w 8"/>
              <a:gd name="T5" fmla="*/ 8 h 8"/>
              <a:gd name="T6" fmla="*/ 0 w 8"/>
              <a:gd name="T7" fmla="*/ 8 h 8"/>
              <a:gd name="T8" fmla="*/ 0 w 8"/>
              <a:gd name="T9" fmla="*/ 0 h 8"/>
              <a:gd name="T10" fmla="*/ 0 w 8"/>
              <a:gd name="T11" fmla="*/ 0 h 8"/>
              <a:gd name="T12" fmla="*/ 8 w 8"/>
              <a:gd name="T13" fmla="*/ 0 h 8"/>
              <a:gd name="T14" fmla="*/ 8 w 8"/>
              <a:gd name="T15" fmla="*/ 0 h 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8"/>
              <a:gd name="T25" fmla="*/ 0 h 8"/>
              <a:gd name="T26" fmla="*/ 8 w 8"/>
              <a:gd name="T27" fmla="*/ 8 h 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8" h="8">
                <a:moveTo>
                  <a:pt x="8" y="8"/>
                </a:moveTo>
                <a:lnTo>
                  <a:pt x="8" y="8"/>
                </a:lnTo>
                <a:lnTo>
                  <a:pt x="0" y="8"/>
                </a:lnTo>
                <a:lnTo>
                  <a:pt x="0" y="0"/>
                </a:lnTo>
                <a:lnTo>
                  <a:pt x="8" y="0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665" name="Freeform 109"/>
          <p:cNvSpPr>
            <a:spLocks/>
          </p:cNvSpPr>
          <p:nvPr/>
        </p:nvSpPr>
        <p:spPr bwMode="auto">
          <a:xfrm>
            <a:off x="1016000" y="2436813"/>
            <a:ext cx="12700" cy="12700"/>
          </a:xfrm>
          <a:custGeom>
            <a:avLst/>
            <a:gdLst>
              <a:gd name="T0" fmla="*/ 8 w 8"/>
              <a:gd name="T1" fmla="*/ 8 h 8"/>
              <a:gd name="T2" fmla="*/ 8 w 8"/>
              <a:gd name="T3" fmla="*/ 8 h 8"/>
              <a:gd name="T4" fmla="*/ 0 w 8"/>
              <a:gd name="T5" fmla="*/ 8 h 8"/>
              <a:gd name="T6" fmla="*/ 0 w 8"/>
              <a:gd name="T7" fmla="*/ 0 h 8"/>
              <a:gd name="T8" fmla="*/ 0 w 8"/>
              <a:gd name="T9" fmla="*/ 0 h 8"/>
              <a:gd name="T10" fmla="*/ 8 w 8"/>
              <a:gd name="T11" fmla="*/ 0 h 8"/>
              <a:gd name="T12" fmla="*/ 8 w 8"/>
              <a:gd name="T13" fmla="*/ 0 h 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8"/>
              <a:gd name="T22" fmla="*/ 0 h 8"/>
              <a:gd name="T23" fmla="*/ 8 w 8"/>
              <a:gd name="T24" fmla="*/ 8 h 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8" h="8">
                <a:moveTo>
                  <a:pt x="8" y="8"/>
                </a:moveTo>
                <a:lnTo>
                  <a:pt x="8" y="8"/>
                </a:lnTo>
                <a:lnTo>
                  <a:pt x="0" y="8"/>
                </a:lnTo>
                <a:lnTo>
                  <a:pt x="0" y="0"/>
                </a:lnTo>
                <a:lnTo>
                  <a:pt x="8" y="0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666" name="Oval 110"/>
          <p:cNvSpPr>
            <a:spLocks noChangeArrowheads="1"/>
          </p:cNvSpPr>
          <p:nvPr/>
        </p:nvSpPr>
        <p:spPr bwMode="auto">
          <a:xfrm>
            <a:off x="2667000" y="2019300"/>
            <a:ext cx="50800" cy="38100"/>
          </a:xfrm>
          <a:prstGeom prst="ellipse">
            <a:avLst/>
          </a:prstGeom>
          <a:solidFill>
            <a:srgbClr val="FA0308"/>
          </a:solidFill>
          <a:ln w="19050">
            <a:solidFill>
              <a:srgbClr val="FA0308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667" name="Line 111"/>
          <p:cNvSpPr>
            <a:spLocks noChangeShapeType="1"/>
          </p:cNvSpPr>
          <p:nvPr/>
        </p:nvSpPr>
        <p:spPr bwMode="auto">
          <a:xfrm flipH="1">
            <a:off x="2720975" y="3949700"/>
            <a:ext cx="38100" cy="127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668" name="Line 112"/>
          <p:cNvSpPr>
            <a:spLocks noChangeShapeType="1"/>
          </p:cNvSpPr>
          <p:nvPr/>
        </p:nvSpPr>
        <p:spPr bwMode="auto">
          <a:xfrm flipV="1">
            <a:off x="1257300" y="4138613"/>
            <a:ext cx="76200" cy="25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669" name="Line 113"/>
          <p:cNvSpPr>
            <a:spLocks noChangeShapeType="1"/>
          </p:cNvSpPr>
          <p:nvPr/>
        </p:nvSpPr>
        <p:spPr bwMode="auto">
          <a:xfrm>
            <a:off x="850900" y="4189413"/>
            <a:ext cx="114300" cy="15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670" name="Rectangle 114"/>
          <p:cNvSpPr>
            <a:spLocks noChangeArrowheads="1"/>
          </p:cNvSpPr>
          <p:nvPr/>
        </p:nvSpPr>
        <p:spPr bwMode="auto">
          <a:xfrm>
            <a:off x="3730625" y="5654675"/>
            <a:ext cx="9937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Helvetica" pitchFamily="-112" charset="0"/>
              </a:rPr>
              <a:t>(infectious)</a:t>
            </a:r>
          </a:p>
        </p:txBody>
      </p:sp>
      <p:sp>
        <p:nvSpPr>
          <p:cNvPr id="24671" name="Rectangle 115"/>
          <p:cNvSpPr>
            <a:spLocks noChangeArrowheads="1"/>
          </p:cNvSpPr>
          <p:nvPr/>
        </p:nvSpPr>
        <p:spPr bwMode="auto">
          <a:xfrm>
            <a:off x="7434263" y="4956175"/>
            <a:ext cx="13335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Helvetica" pitchFamily="-112" charset="0"/>
              </a:rPr>
              <a:t>(not infectious)</a:t>
            </a:r>
          </a:p>
        </p:txBody>
      </p:sp>
      <p:cxnSp>
        <p:nvCxnSpPr>
          <p:cNvPr id="24672" name="AutoShape 116"/>
          <p:cNvCxnSpPr>
            <a:cxnSpLocks noChangeShapeType="1"/>
            <a:endCxn id="24666" idx="3"/>
          </p:cNvCxnSpPr>
          <p:nvPr/>
        </p:nvCxnSpPr>
        <p:spPr bwMode="auto">
          <a:xfrm>
            <a:off x="1714500" y="1801813"/>
            <a:ext cx="960438" cy="258762"/>
          </a:xfrm>
          <a:prstGeom prst="curvedConnector4">
            <a:avLst>
              <a:gd name="adj1" fmla="val 49588"/>
              <a:gd name="adj2" fmla="val 187116"/>
            </a:avLst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</p:cxnSp>
      <p:grpSp>
        <p:nvGrpSpPr>
          <p:cNvPr id="10" name="Group 117"/>
          <p:cNvGrpSpPr>
            <a:grpSpLocks/>
          </p:cNvGrpSpPr>
          <p:nvPr/>
        </p:nvGrpSpPr>
        <p:grpSpPr bwMode="auto">
          <a:xfrm>
            <a:off x="6634163" y="2236788"/>
            <a:ext cx="660400" cy="101600"/>
            <a:chOff x="4178" y="939"/>
            <a:chExt cx="416" cy="64"/>
          </a:xfrm>
        </p:grpSpPr>
        <p:sp>
          <p:nvSpPr>
            <p:cNvPr id="24689" name="Freeform 118"/>
            <p:cNvSpPr>
              <a:spLocks/>
            </p:cNvSpPr>
            <p:nvPr/>
          </p:nvSpPr>
          <p:spPr bwMode="auto">
            <a:xfrm>
              <a:off x="4482" y="939"/>
              <a:ext cx="112" cy="64"/>
            </a:xfrm>
            <a:custGeom>
              <a:avLst/>
              <a:gdLst>
                <a:gd name="T0" fmla="*/ 112 w 112"/>
                <a:gd name="T1" fmla="*/ 32 h 64"/>
                <a:gd name="T2" fmla="*/ 0 w 112"/>
                <a:gd name="T3" fmla="*/ 64 h 64"/>
                <a:gd name="T4" fmla="*/ 0 w 112"/>
                <a:gd name="T5" fmla="*/ 32 h 64"/>
                <a:gd name="T6" fmla="*/ 0 w 112"/>
                <a:gd name="T7" fmla="*/ 0 h 64"/>
                <a:gd name="T8" fmla="*/ 112 w 112"/>
                <a:gd name="T9" fmla="*/ 32 h 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64"/>
                <a:gd name="T17" fmla="*/ 112 w 112"/>
                <a:gd name="T18" fmla="*/ 64 h 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64">
                  <a:moveTo>
                    <a:pt x="112" y="32"/>
                  </a:moveTo>
                  <a:lnTo>
                    <a:pt x="0" y="64"/>
                  </a:lnTo>
                  <a:lnTo>
                    <a:pt x="0" y="32"/>
                  </a:lnTo>
                  <a:lnTo>
                    <a:pt x="0" y="0"/>
                  </a:lnTo>
                  <a:lnTo>
                    <a:pt x="112" y="32"/>
                  </a:lnTo>
                  <a:close/>
                </a:path>
              </a:pathLst>
            </a:custGeom>
            <a:solidFill>
              <a:schemeClr val="accent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690" name="Line 119"/>
            <p:cNvSpPr>
              <a:spLocks noChangeShapeType="1"/>
            </p:cNvSpPr>
            <p:nvPr/>
          </p:nvSpPr>
          <p:spPr bwMode="auto">
            <a:xfrm>
              <a:off x="4178" y="971"/>
              <a:ext cx="64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691" name="Line 120"/>
            <p:cNvSpPr>
              <a:spLocks noChangeShapeType="1"/>
            </p:cNvSpPr>
            <p:nvPr/>
          </p:nvSpPr>
          <p:spPr bwMode="auto">
            <a:xfrm>
              <a:off x="4322" y="971"/>
              <a:ext cx="64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692" name="Line 121"/>
            <p:cNvSpPr>
              <a:spLocks noChangeShapeType="1"/>
            </p:cNvSpPr>
            <p:nvPr/>
          </p:nvSpPr>
          <p:spPr bwMode="auto">
            <a:xfrm>
              <a:off x="4466" y="971"/>
              <a:ext cx="8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1" name="Group 122"/>
          <p:cNvGrpSpPr>
            <a:grpSpLocks/>
          </p:cNvGrpSpPr>
          <p:nvPr/>
        </p:nvGrpSpPr>
        <p:grpSpPr bwMode="auto">
          <a:xfrm>
            <a:off x="6678613" y="2922588"/>
            <a:ext cx="660400" cy="101600"/>
            <a:chOff x="4178" y="939"/>
            <a:chExt cx="416" cy="64"/>
          </a:xfrm>
        </p:grpSpPr>
        <p:sp>
          <p:nvSpPr>
            <p:cNvPr id="24685" name="Freeform 123"/>
            <p:cNvSpPr>
              <a:spLocks/>
            </p:cNvSpPr>
            <p:nvPr/>
          </p:nvSpPr>
          <p:spPr bwMode="auto">
            <a:xfrm>
              <a:off x="4482" y="939"/>
              <a:ext cx="112" cy="64"/>
            </a:xfrm>
            <a:custGeom>
              <a:avLst/>
              <a:gdLst>
                <a:gd name="T0" fmla="*/ 112 w 112"/>
                <a:gd name="T1" fmla="*/ 32 h 64"/>
                <a:gd name="T2" fmla="*/ 0 w 112"/>
                <a:gd name="T3" fmla="*/ 64 h 64"/>
                <a:gd name="T4" fmla="*/ 0 w 112"/>
                <a:gd name="T5" fmla="*/ 32 h 64"/>
                <a:gd name="T6" fmla="*/ 0 w 112"/>
                <a:gd name="T7" fmla="*/ 0 h 64"/>
                <a:gd name="T8" fmla="*/ 112 w 112"/>
                <a:gd name="T9" fmla="*/ 32 h 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64"/>
                <a:gd name="T17" fmla="*/ 112 w 112"/>
                <a:gd name="T18" fmla="*/ 64 h 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64">
                  <a:moveTo>
                    <a:pt x="112" y="32"/>
                  </a:moveTo>
                  <a:lnTo>
                    <a:pt x="0" y="64"/>
                  </a:lnTo>
                  <a:lnTo>
                    <a:pt x="0" y="32"/>
                  </a:lnTo>
                  <a:lnTo>
                    <a:pt x="0" y="0"/>
                  </a:lnTo>
                  <a:lnTo>
                    <a:pt x="112" y="32"/>
                  </a:lnTo>
                  <a:close/>
                </a:path>
              </a:pathLst>
            </a:custGeom>
            <a:solidFill>
              <a:schemeClr val="accent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686" name="Line 124"/>
            <p:cNvSpPr>
              <a:spLocks noChangeShapeType="1"/>
            </p:cNvSpPr>
            <p:nvPr/>
          </p:nvSpPr>
          <p:spPr bwMode="auto">
            <a:xfrm>
              <a:off x="4178" y="971"/>
              <a:ext cx="64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687" name="Line 125"/>
            <p:cNvSpPr>
              <a:spLocks noChangeShapeType="1"/>
            </p:cNvSpPr>
            <p:nvPr/>
          </p:nvSpPr>
          <p:spPr bwMode="auto">
            <a:xfrm>
              <a:off x="4322" y="971"/>
              <a:ext cx="64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688" name="Line 126"/>
            <p:cNvSpPr>
              <a:spLocks noChangeShapeType="1"/>
            </p:cNvSpPr>
            <p:nvPr/>
          </p:nvSpPr>
          <p:spPr bwMode="auto">
            <a:xfrm>
              <a:off x="4466" y="971"/>
              <a:ext cx="8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4675" name="Freeform 127"/>
          <p:cNvSpPr>
            <a:spLocks/>
          </p:cNvSpPr>
          <p:nvPr/>
        </p:nvSpPr>
        <p:spPr bwMode="auto">
          <a:xfrm>
            <a:off x="2312988" y="1543050"/>
            <a:ext cx="147637" cy="134938"/>
          </a:xfrm>
          <a:custGeom>
            <a:avLst/>
            <a:gdLst>
              <a:gd name="T0" fmla="*/ 101 w 101"/>
              <a:gd name="T1" fmla="*/ 76 h 76"/>
              <a:gd name="T2" fmla="*/ 24 w 101"/>
              <a:gd name="T3" fmla="*/ 34 h 76"/>
              <a:gd name="T4" fmla="*/ 7 w 101"/>
              <a:gd name="T5" fmla="*/ 8 h 76"/>
              <a:gd name="T6" fmla="*/ 32 w 101"/>
              <a:gd name="T7" fmla="*/ 25 h 76"/>
              <a:gd name="T8" fmla="*/ 75 w 101"/>
              <a:gd name="T9" fmla="*/ 34 h 7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1"/>
              <a:gd name="T16" fmla="*/ 0 h 76"/>
              <a:gd name="T17" fmla="*/ 101 w 101"/>
              <a:gd name="T18" fmla="*/ 76 h 7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1" h="76">
                <a:moveTo>
                  <a:pt x="101" y="76"/>
                </a:moveTo>
                <a:cubicBezTo>
                  <a:pt x="89" y="70"/>
                  <a:pt x="39" y="49"/>
                  <a:pt x="24" y="34"/>
                </a:cubicBezTo>
                <a:cubicBezTo>
                  <a:pt x="16" y="26"/>
                  <a:pt x="0" y="15"/>
                  <a:pt x="7" y="8"/>
                </a:cubicBezTo>
                <a:cubicBezTo>
                  <a:pt x="13" y="0"/>
                  <a:pt x="23" y="20"/>
                  <a:pt x="32" y="25"/>
                </a:cubicBezTo>
                <a:cubicBezTo>
                  <a:pt x="53" y="35"/>
                  <a:pt x="55" y="34"/>
                  <a:pt x="75" y="34"/>
                </a:cubicBezTo>
              </a:path>
            </a:pathLst>
          </a:custGeom>
          <a:noFill/>
          <a:ln w="9525">
            <a:solidFill>
              <a:srgbClr val="E8FF09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676" name="Freeform 128"/>
          <p:cNvSpPr>
            <a:spLocks/>
          </p:cNvSpPr>
          <p:nvPr/>
        </p:nvSpPr>
        <p:spPr bwMode="auto">
          <a:xfrm>
            <a:off x="2419350" y="1516063"/>
            <a:ext cx="66675" cy="12700"/>
          </a:xfrm>
          <a:custGeom>
            <a:avLst/>
            <a:gdLst>
              <a:gd name="T0" fmla="*/ 42 w 42"/>
              <a:gd name="T1" fmla="*/ 0 h 8"/>
              <a:gd name="T2" fmla="*/ 0 w 42"/>
              <a:gd name="T3" fmla="*/ 8 h 8"/>
              <a:gd name="T4" fmla="*/ 42 w 42"/>
              <a:gd name="T5" fmla="*/ 0 h 8"/>
              <a:gd name="T6" fmla="*/ 0 60000 65536"/>
              <a:gd name="T7" fmla="*/ 0 60000 65536"/>
              <a:gd name="T8" fmla="*/ 0 60000 65536"/>
              <a:gd name="T9" fmla="*/ 0 w 42"/>
              <a:gd name="T10" fmla="*/ 0 h 8"/>
              <a:gd name="T11" fmla="*/ 42 w 42"/>
              <a:gd name="T12" fmla="*/ 8 h 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2" h="8">
                <a:moveTo>
                  <a:pt x="42" y="0"/>
                </a:moveTo>
                <a:cubicBezTo>
                  <a:pt x="28" y="2"/>
                  <a:pt x="0" y="8"/>
                  <a:pt x="0" y="8"/>
                </a:cubicBezTo>
                <a:cubicBezTo>
                  <a:pt x="0" y="8"/>
                  <a:pt x="28" y="2"/>
                  <a:pt x="42" y="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rgbClr val="E8FF09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677" name="Freeform 129"/>
          <p:cNvSpPr>
            <a:spLocks/>
          </p:cNvSpPr>
          <p:nvPr/>
        </p:nvSpPr>
        <p:spPr bwMode="auto">
          <a:xfrm>
            <a:off x="558800" y="1300163"/>
            <a:ext cx="130175" cy="165100"/>
          </a:xfrm>
          <a:custGeom>
            <a:avLst/>
            <a:gdLst>
              <a:gd name="T0" fmla="*/ 82 w 82"/>
              <a:gd name="T1" fmla="*/ 102 h 112"/>
              <a:gd name="T2" fmla="*/ 31 w 82"/>
              <a:gd name="T3" fmla="*/ 94 h 112"/>
              <a:gd name="T4" fmla="*/ 5 w 82"/>
              <a:gd name="T5" fmla="*/ 102 h 112"/>
              <a:gd name="T6" fmla="*/ 40 w 82"/>
              <a:gd name="T7" fmla="*/ 111 h 112"/>
              <a:gd name="T8" fmla="*/ 74 w 82"/>
              <a:gd name="T9" fmla="*/ 0 h 1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2"/>
              <a:gd name="T16" fmla="*/ 0 h 112"/>
              <a:gd name="T17" fmla="*/ 82 w 82"/>
              <a:gd name="T18" fmla="*/ 112 h 11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2" h="112">
                <a:moveTo>
                  <a:pt x="82" y="102"/>
                </a:moveTo>
                <a:cubicBezTo>
                  <a:pt x="65" y="99"/>
                  <a:pt x="48" y="94"/>
                  <a:pt x="31" y="94"/>
                </a:cubicBezTo>
                <a:cubicBezTo>
                  <a:pt x="21" y="94"/>
                  <a:pt x="0" y="93"/>
                  <a:pt x="5" y="102"/>
                </a:cubicBezTo>
                <a:cubicBezTo>
                  <a:pt x="10" y="112"/>
                  <a:pt x="28" y="108"/>
                  <a:pt x="40" y="111"/>
                </a:cubicBezTo>
                <a:cubicBezTo>
                  <a:pt x="46" y="88"/>
                  <a:pt x="74" y="25"/>
                  <a:pt x="74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678" name="Text Box 130"/>
          <p:cNvSpPr txBox="1">
            <a:spLocks noChangeArrowheads="1"/>
          </p:cNvSpPr>
          <p:nvPr/>
        </p:nvSpPr>
        <p:spPr bwMode="auto">
          <a:xfrm>
            <a:off x="3840163" y="2606675"/>
            <a:ext cx="5905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90%</a:t>
            </a:r>
          </a:p>
        </p:txBody>
      </p:sp>
      <p:sp>
        <p:nvSpPr>
          <p:cNvPr id="24679" name="Text Box 131"/>
          <p:cNvSpPr txBox="1">
            <a:spLocks noChangeArrowheads="1"/>
          </p:cNvSpPr>
          <p:nvPr/>
        </p:nvSpPr>
        <p:spPr bwMode="auto">
          <a:xfrm>
            <a:off x="5468938" y="4862513"/>
            <a:ext cx="9255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5-10%</a:t>
            </a:r>
          </a:p>
        </p:txBody>
      </p:sp>
      <p:sp>
        <p:nvSpPr>
          <p:cNvPr id="24680" name="Text Box 132"/>
          <p:cNvSpPr txBox="1">
            <a:spLocks noChangeArrowheads="1"/>
          </p:cNvSpPr>
          <p:nvPr/>
        </p:nvSpPr>
        <p:spPr bwMode="auto">
          <a:xfrm>
            <a:off x="3759200" y="1944688"/>
            <a:ext cx="7715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5-10%</a:t>
            </a:r>
          </a:p>
        </p:txBody>
      </p:sp>
      <p:sp>
        <p:nvSpPr>
          <p:cNvPr id="24681" name="Text Box 133"/>
          <p:cNvSpPr txBox="1">
            <a:spLocks noChangeArrowheads="1"/>
          </p:cNvSpPr>
          <p:nvPr/>
        </p:nvSpPr>
        <p:spPr bwMode="auto">
          <a:xfrm>
            <a:off x="3948113" y="1308100"/>
            <a:ext cx="1936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?</a:t>
            </a:r>
          </a:p>
        </p:txBody>
      </p:sp>
      <p:sp>
        <p:nvSpPr>
          <p:cNvPr id="24682" name="AutoShape 134"/>
          <p:cNvSpPr>
            <a:spLocks noChangeArrowheads="1"/>
          </p:cNvSpPr>
          <p:nvPr/>
        </p:nvSpPr>
        <p:spPr bwMode="auto">
          <a:xfrm>
            <a:off x="1219200" y="1281113"/>
            <a:ext cx="990600" cy="533400"/>
          </a:xfrm>
          <a:prstGeom prst="cloudCallout">
            <a:avLst>
              <a:gd name="adj1" fmla="val -43750"/>
              <a:gd name="adj2" fmla="val 8422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/>
          </a:p>
        </p:txBody>
      </p:sp>
      <p:sp>
        <p:nvSpPr>
          <p:cNvPr id="24683" name="Line 135"/>
          <p:cNvSpPr>
            <a:spLocks noChangeShapeType="1"/>
          </p:cNvSpPr>
          <p:nvPr/>
        </p:nvSpPr>
        <p:spPr bwMode="auto">
          <a:xfrm flipV="1">
            <a:off x="1676400" y="1663700"/>
            <a:ext cx="127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684" name="Text Box 136"/>
          <p:cNvSpPr txBox="1">
            <a:spLocks noChangeArrowheads="1"/>
          </p:cNvSpPr>
          <p:nvPr/>
        </p:nvSpPr>
        <p:spPr bwMode="auto">
          <a:xfrm>
            <a:off x="1406525" y="2076450"/>
            <a:ext cx="608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FF4A01"/>
                </a:solidFill>
              </a:rPr>
              <a:t>Mtb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2943225" y="279400"/>
            <a:ext cx="3551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3000FF"/>
                </a:solidFill>
                <a:latin typeface="Comic Sans MS" pitchFamily="-112" charset="0"/>
              </a:rPr>
              <a:t>Tuberculosis in humans</a:t>
            </a:r>
            <a:endParaRPr lang="en-US">
              <a:solidFill>
                <a:srgbClr val="3000FF"/>
              </a:solidFill>
              <a:latin typeface="Comic Sans MS" pitchFamily="-112" charset="0"/>
            </a:endParaRPr>
          </a:p>
        </p:txBody>
      </p:sp>
      <p:sp>
        <p:nvSpPr>
          <p:cNvPr id="26627" name="Rectangle 64"/>
          <p:cNvSpPr>
            <a:spLocks noChangeArrowheads="1"/>
          </p:cNvSpPr>
          <p:nvPr/>
        </p:nvSpPr>
        <p:spPr bwMode="auto">
          <a:xfrm>
            <a:off x="4787900" y="1554163"/>
            <a:ext cx="12541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chemeClr val="accent1"/>
                </a:solidFill>
                <a:latin typeface="Helvetica" pitchFamily="-112" charset="0"/>
              </a:rPr>
              <a:t>clear infection</a:t>
            </a:r>
          </a:p>
        </p:txBody>
      </p:sp>
      <p:sp>
        <p:nvSpPr>
          <p:cNvPr id="26628" name="Rectangle 65"/>
          <p:cNvSpPr>
            <a:spLocks noChangeArrowheads="1"/>
          </p:cNvSpPr>
          <p:nvPr/>
        </p:nvSpPr>
        <p:spPr bwMode="auto">
          <a:xfrm>
            <a:off x="7413625" y="1590675"/>
            <a:ext cx="11969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chemeClr val="accent1"/>
                </a:solidFill>
                <a:latin typeface="Helvetica" pitchFamily="-112" charset="0"/>
              </a:rPr>
              <a:t>not infectious</a:t>
            </a:r>
          </a:p>
        </p:txBody>
      </p:sp>
      <p:grpSp>
        <p:nvGrpSpPr>
          <p:cNvPr id="2" name="Group 66"/>
          <p:cNvGrpSpPr>
            <a:grpSpLocks/>
          </p:cNvGrpSpPr>
          <p:nvPr/>
        </p:nvGrpSpPr>
        <p:grpSpPr bwMode="auto">
          <a:xfrm>
            <a:off x="3665538" y="2244725"/>
            <a:ext cx="901700" cy="101600"/>
            <a:chOff x="2314" y="1347"/>
            <a:chExt cx="568" cy="64"/>
          </a:xfrm>
        </p:grpSpPr>
        <p:sp>
          <p:nvSpPr>
            <p:cNvPr id="26759" name="Freeform 67"/>
            <p:cNvSpPr>
              <a:spLocks/>
            </p:cNvSpPr>
            <p:nvPr/>
          </p:nvSpPr>
          <p:spPr bwMode="auto">
            <a:xfrm>
              <a:off x="2746" y="1347"/>
              <a:ext cx="136" cy="64"/>
            </a:xfrm>
            <a:custGeom>
              <a:avLst/>
              <a:gdLst>
                <a:gd name="T0" fmla="*/ 136 w 136"/>
                <a:gd name="T1" fmla="*/ 32 h 64"/>
                <a:gd name="T2" fmla="*/ 0 w 136"/>
                <a:gd name="T3" fmla="*/ 64 h 64"/>
                <a:gd name="T4" fmla="*/ 0 w 136"/>
                <a:gd name="T5" fmla="*/ 32 h 64"/>
                <a:gd name="T6" fmla="*/ 0 w 136"/>
                <a:gd name="T7" fmla="*/ 0 h 64"/>
                <a:gd name="T8" fmla="*/ 136 w 136"/>
                <a:gd name="T9" fmla="*/ 32 h 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6"/>
                <a:gd name="T16" fmla="*/ 0 h 64"/>
                <a:gd name="T17" fmla="*/ 136 w 136"/>
                <a:gd name="T18" fmla="*/ 64 h 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6" h="64">
                  <a:moveTo>
                    <a:pt x="136" y="32"/>
                  </a:moveTo>
                  <a:lnTo>
                    <a:pt x="0" y="64"/>
                  </a:lnTo>
                  <a:lnTo>
                    <a:pt x="0" y="32"/>
                  </a:lnTo>
                  <a:lnTo>
                    <a:pt x="0" y="0"/>
                  </a:lnTo>
                  <a:lnTo>
                    <a:pt x="136" y="32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60" name="Line 68"/>
            <p:cNvSpPr>
              <a:spLocks noChangeShapeType="1"/>
            </p:cNvSpPr>
            <p:nvPr/>
          </p:nvSpPr>
          <p:spPr bwMode="auto">
            <a:xfrm>
              <a:off x="2314" y="1371"/>
              <a:ext cx="424" cy="1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" name="Group 69"/>
          <p:cNvGrpSpPr>
            <a:grpSpLocks/>
          </p:cNvGrpSpPr>
          <p:nvPr/>
        </p:nvGrpSpPr>
        <p:grpSpPr bwMode="auto">
          <a:xfrm>
            <a:off x="3657600" y="2895600"/>
            <a:ext cx="901700" cy="101600"/>
            <a:chOff x="2322" y="1771"/>
            <a:chExt cx="568" cy="64"/>
          </a:xfrm>
        </p:grpSpPr>
        <p:sp>
          <p:nvSpPr>
            <p:cNvPr id="26757" name="Freeform 70"/>
            <p:cNvSpPr>
              <a:spLocks/>
            </p:cNvSpPr>
            <p:nvPr/>
          </p:nvSpPr>
          <p:spPr bwMode="auto">
            <a:xfrm>
              <a:off x="2754" y="1771"/>
              <a:ext cx="136" cy="64"/>
            </a:xfrm>
            <a:custGeom>
              <a:avLst/>
              <a:gdLst>
                <a:gd name="T0" fmla="*/ 136 w 136"/>
                <a:gd name="T1" fmla="*/ 32 h 64"/>
                <a:gd name="T2" fmla="*/ 0 w 136"/>
                <a:gd name="T3" fmla="*/ 64 h 64"/>
                <a:gd name="T4" fmla="*/ 0 w 136"/>
                <a:gd name="T5" fmla="*/ 32 h 64"/>
                <a:gd name="T6" fmla="*/ 0 w 136"/>
                <a:gd name="T7" fmla="*/ 0 h 64"/>
                <a:gd name="T8" fmla="*/ 136 w 136"/>
                <a:gd name="T9" fmla="*/ 32 h 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6"/>
                <a:gd name="T16" fmla="*/ 0 h 64"/>
                <a:gd name="T17" fmla="*/ 136 w 136"/>
                <a:gd name="T18" fmla="*/ 64 h 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6" h="64">
                  <a:moveTo>
                    <a:pt x="136" y="32"/>
                  </a:moveTo>
                  <a:lnTo>
                    <a:pt x="0" y="64"/>
                  </a:lnTo>
                  <a:lnTo>
                    <a:pt x="0" y="32"/>
                  </a:lnTo>
                  <a:lnTo>
                    <a:pt x="0" y="0"/>
                  </a:lnTo>
                  <a:lnTo>
                    <a:pt x="136" y="32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58" name="Line 71"/>
            <p:cNvSpPr>
              <a:spLocks noChangeShapeType="1"/>
            </p:cNvSpPr>
            <p:nvPr/>
          </p:nvSpPr>
          <p:spPr bwMode="auto">
            <a:xfrm>
              <a:off x="2322" y="1795"/>
              <a:ext cx="424" cy="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" name="Group 72"/>
          <p:cNvGrpSpPr>
            <a:grpSpLocks/>
          </p:cNvGrpSpPr>
          <p:nvPr/>
        </p:nvGrpSpPr>
        <p:grpSpPr bwMode="auto">
          <a:xfrm>
            <a:off x="3730625" y="1554163"/>
            <a:ext cx="863600" cy="101600"/>
            <a:chOff x="2346" y="947"/>
            <a:chExt cx="544" cy="64"/>
          </a:xfrm>
        </p:grpSpPr>
        <p:sp>
          <p:nvSpPr>
            <p:cNvPr id="26753" name="Freeform 73"/>
            <p:cNvSpPr>
              <a:spLocks/>
            </p:cNvSpPr>
            <p:nvPr/>
          </p:nvSpPr>
          <p:spPr bwMode="auto">
            <a:xfrm>
              <a:off x="2754" y="947"/>
              <a:ext cx="136" cy="64"/>
            </a:xfrm>
            <a:custGeom>
              <a:avLst/>
              <a:gdLst>
                <a:gd name="T0" fmla="*/ 136 w 136"/>
                <a:gd name="T1" fmla="*/ 32 h 64"/>
                <a:gd name="T2" fmla="*/ 0 w 136"/>
                <a:gd name="T3" fmla="*/ 64 h 64"/>
                <a:gd name="T4" fmla="*/ 0 w 136"/>
                <a:gd name="T5" fmla="*/ 32 h 64"/>
                <a:gd name="T6" fmla="*/ 0 w 136"/>
                <a:gd name="T7" fmla="*/ 0 h 64"/>
                <a:gd name="T8" fmla="*/ 136 w 136"/>
                <a:gd name="T9" fmla="*/ 32 h 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6"/>
                <a:gd name="T16" fmla="*/ 0 h 64"/>
                <a:gd name="T17" fmla="*/ 136 w 136"/>
                <a:gd name="T18" fmla="*/ 64 h 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6" h="64">
                  <a:moveTo>
                    <a:pt x="136" y="32"/>
                  </a:moveTo>
                  <a:lnTo>
                    <a:pt x="0" y="64"/>
                  </a:lnTo>
                  <a:lnTo>
                    <a:pt x="0" y="32"/>
                  </a:lnTo>
                  <a:lnTo>
                    <a:pt x="0" y="0"/>
                  </a:lnTo>
                  <a:lnTo>
                    <a:pt x="136" y="32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54" name="Line 74"/>
            <p:cNvSpPr>
              <a:spLocks noChangeShapeType="1"/>
            </p:cNvSpPr>
            <p:nvPr/>
          </p:nvSpPr>
          <p:spPr bwMode="auto">
            <a:xfrm>
              <a:off x="2346" y="971"/>
              <a:ext cx="64" cy="1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55" name="Line 75"/>
            <p:cNvSpPr>
              <a:spLocks noChangeShapeType="1"/>
            </p:cNvSpPr>
            <p:nvPr/>
          </p:nvSpPr>
          <p:spPr bwMode="auto">
            <a:xfrm>
              <a:off x="2490" y="971"/>
              <a:ext cx="64" cy="1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56" name="Line 76"/>
            <p:cNvSpPr>
              <a:spLocks noChangeShapeType="1"/>
            </p:cNvSpPr>
            <p:nvPr/>
          </p:nvSpPr>
          <p:spPr bwMode="auto">
            <a:xfrm>
              <a:off x="2634" y="971"/>
              <a:ext cx="64" cy="1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6632" name="Line 77"/>
          <p:cNvSpPr>
            <a:spLocks noChangeShapeType="1"/>
          </p:cNvSpPr>
          <p:nvPr/>
        </p:nvSpPr>
        <p:spPr bwMode="auto">
          <a:xfrm flipV="1">
            <a:off x="3657600" y="1635125"/>
            <a:ext cx="1588" cy="13208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33" name="Rectangle 78"/>
          <p:cNvSpPr>
            <a:spLocks noChangeArrowheads="1"/>
          </p:cNvSpPr>
          <p:nvPr/>
        </p:nvSpPr>
        <p:spPr bwMode="auto">
          <a:xfrm>
            <a:off x="4776788" y="2187575"/>
            <a:ext cx="18176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chemeClr val="accent1"/>
                </a:solidFill>
                <a:latin typeface="Helvetica" pitchFamily="-112" charset="0"/>
              </a:rPr>
              <a:t>primary tuberculosis</a:t>
            </a:r>
          </a:p>
        </p:txBody>
      </p:sp>
      <p:sp>
        <p:nvSpPr>
          <p:cNvPr id="26634" name="Rectangle 79"/>
          <p:cNvSpPr>
            <a:spLocks noChangeArrowheads="1"/>
          </p:cNvSpPr>
          <p:nvPr/>
        </p:nvSpPr>
        <p:spPr bwMode="auto">
          <a:xfrm>
            <a:off x="4806950" y="2847975"/>
            <a:ext cx="2047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FF0517"/>
                </a:solidFill>
                <a:latin typeface="Helvetica" pitchFamily="-112" charset="0"/>
              </a:rPr>
              <a:t>latent tuberculosis</a:t>
            </a:r>
          </a:p>
        </p:txBody>
      </p:sp>
      <p:grpSp>
        <p:nvGrpSpPr>
          <p:cNvPr id="5" name="Group 80"/>
          <p:cNvGrpSpPr>
            <a:grpSpLocks/>
          </p:cNvGrpSpPr>
          <p:nvPr/>
        </p:nvGrpSpPr>
        <p:grpSpPr bwMode="auto">
          <a:xfrm>
            <a:off x="6627813" y="1597025"/>
            <a:ext cx="660400" cy="101600"/>
            <a:chOff x="4178" y="939"/>
            <a:chExt cx="416" cy="64"/>
          </a:xfrm>
        </p:grpSpPr>
        <p:sp>
          <p:nvSpPr>
            <p:cNvPr id="26749" name="Freeform 81"/>
            <p:cNvSpPr>
              <a:spLocks/>
            </p:cNvSpPr>
            <p:nvPr/>
          </p:nvSpPr>
          <p:spPr bwMode="auto">
            <a:xfrm>
              <a:off x="4482" y="939"/>
              <a:ext cx="112" cy="64"/>
            </a:xfrm>
            <a:custGeom>
              <a:avLst/>
              <a:gdLst>
                <a:gd name="T0" fmla="*/ 112 w 112"/>
                <a:gd name="T1" fmla="*/ 32 h 64"/>
                <a:gd name="T2" fmla="*/ 0 w 112"/>
                <a:gd name="T3" fmla="*/ 64 h 64"/>
                <a:gd name="T4" fmla="*/ 0 w 112"/>
                <a:gd name="T5" fmla="*/ 32 h 64"/>
                <a:gd name="T6" fmla="*/ 0 w 112"/>
                <a:gd name="T7" fmla="*/ 0 h 64"/>
                <a:gd name="T8" fmla="*/ 112 w 112"/>
                <a:gd name="T9" fmla="*/ 32 h 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64"/>
                <a:gd name="T17" fmla="*/ 112 w 112"/>
                <a:gd name="T18" fmla="*/ 64 h 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64">
                  <a:moveTo>
                    <a:pt x="112" y="32"/>
                  </a:moveTo>
                  <a:lnTo>
                    <a:pt x="0" y="64"/>
                  </a:lnTo>
                  <a:lnTo>
                    <a:pt x="0" y="32"/>
                  </a:lnTo>
                  <a:lnTo>
                    <a:pt x="0" y="0"/>
                  </a:lnTo>
                  <a:lnTo>
                    <a:pt x="112" y="32"/>
                  </a:lnTo>
                  <a:close/>
                </a:path>
              </a:pathLst>
            </a:custGeom>
            <a:solidFill>
              <a:schemeClr val="accent1"/>
            </a:solidFill>
            <a:ln w="28575">
              <a:solidFill>
                <a:schemeClr val="accent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50" name="Line 82"/>
            <p:cNvSpPr>
              <a:spLocks noChangeShapeType="1"/>
            </p:cNvSpPr>
            <p:nvPr/>
          </p:nvSpPr>
          <p:spPr bwMode="auto">
            <a:xfrm>
              <a:off x="4178" y="971"/>
              <a:ext cx="64" cy="1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51" name="Line 83"/>
            <p:cNvSpPr>
              <a:spLocks noChangeShapeType="1"/>
            </p:cNvSpPr>
            <p:nvPr/>
          </p:nvSpPr>
          <p:spPr bwMode="auto">
            <a:xfrm>
              <a:off x="4322" y="971"/>
              <a:ext cx="64" cy="1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52" name="Line 84"/>
            <p:cNvSpPr>
              <a:spLocks noChangeShapeType="1"/>
            </p:cNvSpPr>
            <p:nvPr/>
          </p:nvSpPr>
          <p:spPr bwMode="auto">
            <a:xfrm>
              <a:off x="4466" y="971"/>
              <a:ext cx="8" cy="1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6636" name="Rectangle 85"/>
          <p:cNvSpPr>
            <a:spLocks noChangeArrowheads="1"/>
          </p:cNvSpPr>
          <p:nvPr/>
        </p:nvSpPr>
        <p:spPr bwMode="auto">
          <a:xfrm>
            <a:off x="7642225" y="2895600"/>
            <a:ext cx="11969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Helvetica" pitchFamily="-112" charset="0"/>
              </a:rPr>
              <a:t>not infectious</a:t>
            </a:r>
          </a:p>
        </p:txBody>
      </p:sp>
      <p:sp>
        <p:nvSpPr>
          <p:cNvPr id="26637" name="Rectangle 86"/>
          <p:cNvSpPr>
            <a:spLocks noChangeArrowheads="1"/>
          </p:cNvSpPr>
          <p:nvPr/>
        </p:nvSpPr>
        <p:spPr bwMode="auto">
          <a:xfrm>
            <a:off x="7426325" y="2200275"/>
            <a:ext cx="8588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chemeClr val="accent1"/>
                </a:solidFill>
                <a:latin typeface="Helvetica" pitchFamily="-112" charset="0"/>
              </a:rPr>
              <a:t>infectious</a:t>
            </a:r>
          </a:p>
        </p:txBody>
      </p:sp>
      <p:grpSp>
        <p:nvGrpSpPr>
          <p:cNvPr id="6" name="Group 87"/>
          <p:cNvGrpSpPr>
            <a:grpSpLocks/>
          </p:cNvGrpSpPr>
          <p:nvPr/>
        </p:nvGrpSpPr>
        <p:grpSpPr bwMode="auto">
          <a:xfrm>
            <a:off x="5854700" y="3119438"/>
            <a:ext cx="101600" cy="965200"/>
            <a:chOff x="3698" y="1899"/>
            <a:chExt cx="64" cy="608"/>
          </a:xfrm>
        </p:grpSpPr>
        <p:sp>
          <p:nvSpPr>
            <p:cNvPr id="26747" name="Freeform 88"/>
            <p:cNvSpPr>
              <a:spLocks/>
            </p:cNvSpPr>
            <p:nvPr/>
          </p:nvSpPr>
          <p:spPr bwMode="auto">
            <a:xfrm>
              <a:off x="3698" y="2371"/>
              <a:ext cx="64" cy="136"/>
            </a:xfrm>
            <a:custGeom>
              <a:avLst/>
              <a:gdLst>
                <a:gd name="T0" fmla="*/ 32 w 64"/>
                <a:gd name="T1" fmla="*/ 136 h 136"/>
                <a:gd name="T2" fmla="*/ 0 w 64"/>
                <a:gd name="T3" fmla="*/ 0 h 136"/>
                <a:gd name="T4" fmla="*/ 32 w 64"/>
                <a:gd name="T5" fmla="*/ 0 h 136"/>
                <a:gd name="T6" fmla="*/ 64 w 64"/>
                <a:gd name="T7" fmla="*/ 0 h 136"/>
                <a:gd name="T8" fmla="*/ 32 w 64"/>
                <a:gd name="T9" fmla="*/ 136 h 1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4"/>
                <a:gd name="T16" fmla="*/ 0 h 136"/>
                <a:gd name="T17" fmla="*/ 64 w 64"/>
                <a:gd name="T18" fmla="*/ 136 h 1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4" h="136">
                  <a:moveTo>
                    <a:pt x="32" y="136"/>
                  </a:moveTo>
                  <a:lnTo>
                    <a:pt x="0" y="0"/>
                  </a:lnTo>
                  <a:lnTo>
                    <a:pt x="32" y="0"/>
                  </a:lnTo>
                  <a:lnTo>
                    <a:pt x="64" y="0"/>
                  </a:lnTo>
                  <a:lnTo>
                    <a:pt x="32" y="136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48" name="Line 89"/>
            <p:cNvSpPr>
              <a:spLocks noChangeShapeType="1"/>
            </p:cNvSpPr>
            <p:nvPr/>
          </p:nvSpPr>
          <p:spPr bwMode="auto">
            <a:xfrm>
              <a:off x="3722" y="1899"/>
              <a:ext cx="1" cy="46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6639" name="Line 90"/>
          <p:cNvSpPr>
            <a:spLocks noChangeShapeType="1"/>
          </p:cNvSpPr>
          <p:nvPr/>
        </p:nvSpPr>
        <p:spPr bwMode="auto">
          <a:xfrm flipH="1">
            <a:off x="5829300" y="3438525"/>
            <a:ext cx="190500" cy="203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40" name="Line 91"/>
          <p:cNvSpPr>
            <a:spLocks noChangeShapeType="1"/>
          </p:cNvSpPr>
          <p:nvPr/>
        </p:nvSpPr>
        <p:spPr bwMode="auto">
          <a:xfrm flipH="1">
            <a:off x="5794375" y="3349625"/>
            <a:ext cx="190500" cy="203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41" name="Rectangle 92"/>
          <p:cNvSpPr>
            <a:spLocks noChangeArrowheads="1"/>
          </p:cNvSpPr>
          <p:nvPr/>
        </p:nvSpPr>
        <p:spPr bwMode="auto">
          <a:xfrm>
            <a:off x="6105525" y="3419475"/>
            <a:ext cx="3937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Helvetica" pitchFamily="-112" charset="0"/>
              </a:rPr>
              <a:t>time</a:t>
            </a:r>
          </a:p>
        </p:txBody>
      </p:sp>
      <p:grpSp>
        <p:nvGrpSpPr>
          <p:cNvPr id="7" name="Group 93"/>
          <p:cNvGrpSpPr>
            <a:grpSpLocks/>
          </p:cNvGrpSpPr>
          <p:nvPr/>
        </p:nvGrpSpPr>
        <p:grpSpPr bwMode="auto">
          <a:xfrm>
            <a:off x="5257800" y="4191000"/>
            <a:ext cx="757238" cy="1206500"/>
            <a:chOff x="3170" y="2507"/>
            <a:chExt cx="536" cy="752"/>
          </a:xfrm>
        </p:grpSpPr>
        <p:sp>
          <p:nvSpPr>
            <p:cNvPr id="26745" name="Freeform 94"/>
            <p:cNvSpPr>
              <a:spLocks/>
            </p:cNvSpPr>
            <p:nvPr/>
          </p:nvSpPr>
          <p:spPr bwMode="auto">
            <a:xfrm>
              <a:off x="3170" y="3131"/>
              <a:ext cx="104" cy="128"/>
            </a:xfrm>
            <a:custGeom>
              <a:avLst/>
              <a:gdLst>
                <a:gd name="T0" fmla="*/ 0 w 104"/>
                <a:gd name="T1" fmla="*/ 128 h 128"/>
                <a:gd name="T2" fmla="*/ 56 w 104"/>
                <a:gd name="T3" fmla="*/ 0 h 128"/>
                <a:gd name="T4" fmla="*/ 80 w 104"/>
                <a:gd name="T5" fmla="*/ 16 h 128"/>
                <a:gd name="T6" fmla="*/ 104 w 104"/>
                <a:gd name="T7" fmla="*/ 40 h 128"/>
                <a:gd name="T8" fmla="*/ 0 w 104"/>
                <a:gd name="T9" fmla="*/ 128 h 1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4"/>
                <a:gd name="T16" fmla="*/ 0 h 128"/>
                <a:gd name="T17" fmla="*/ 104 w 104"/>
                <a:gd name="T18" fmla="*/ 128 h 1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4" h="128">
                  <a:moveTo>
                    <a:pt x="0" y="128"/>
                  </a:moveTo>
                  <a:lnTo>
                    <a:pt x="56" y="0"/>
                  </a:lnTo>
                  <a:lnTo>
                    <a:pt x="80" y="16"/>
                  </a:lnTo>
                  <a:lnTo>
                    <a:pt x="104" y="40"/>
                  </a:lnTo>
                  <a:lnTo>
                    <a:pt x="0" y="128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46" name="Line 95"/>
            <p:cNvSpPr>
              <a:spLocks noChangeShapeType="1"/>
            </p:cNvSpPr>
            <p:nvPr/>
          </p:nvSpPr>
          <p:spPr bwMode="auto">
            <a:xfrm flipH="1">
              <a:off x="3242" y="2507"/>
              <a:ext cx="464" cy="63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" name="Group 96"/>
          <p:cNvGrpSpPr>
            <a:grpSpLocks/>
          </p:cNvGrpSpPr>
          <p:nvPr/>
        </p:nvGrpSpPr>
        <p:grpSpPr bwMode="auto">
          <a:xfrm>
            <a:off x="5946775" y="4071938"/>
            <a:ext cx="1549400" cy="609600"/>
            <a:chOff x="3746" y="2499"/>
            <a:chExt cx="976" cy="384"/>
          </a:xfrm>
        </p:grpSpPr>
        <p:sp>
          <p:nvSpPr>
            <p:cNvPr id="26743" name="Freeform 97"/>
            <p:cNvSpPr>
              <a:spLocks/>
            </p:cNvSpPr>
            <p:nvPr/>
          </p:nvSpPr>
          <p:spPr bwMode="auto">
            <a:xfrm>
              <a:off x="4586" y="2803"/>
              <a:ext cx="136" cy="80"/>
            </a:xfrm>
            <a:custGeom>
              <a:avLst/>
              <a:gdLst>
                <a:gd name="T0" fmla="*/ 136 w 136"/>
                <a:gd name="T1" fmla="*/ 80 h 80"/>
                <a:gd name="T2" fmla="*/ 0 w 136"/>
                <a:gd name="T3" fmla="*/ 64 h 80"/>
                <a:gd name="T4" fmla="*/ 8 w 136"/>
                <a:gd name="T5" fmla="*/ 32 h 80"/>
                <a:gd name="T6" fmla="*/ 24 w 136"/>
                <a:gd name="T7" fmla="*/ 0 h 80"/>
                <a:gd name="T8" fmla="*/ 136 w 136"/>
                <a:gd name="T9" fmla="*/ 8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6"/>
                <a:gd name="T16" fmla="*/ 0 h 80"/>
                <a:gd name="T17" fmla="*/ 136 w 136"/>
                <a:gd name="T18" fmla="*/ 80 h 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6" h="80">
                  <a:moveTo>
                    <a:pt x="136" y="80"/>
                  </a:moveTo>
                  <a:lnTo>
                    <a:pt x="0" y="64"/>
                  </a:lnTo>
                  <a:lnTo>
                    <a:pt x="8" y="32"/>
                  </a:lnTo>
                  <a:lnTo>
                    <a:pt x="24" y="0"/>
                  </a:lnTo>
                  <a:lnTo>
                    <a:pt x="136" y="80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44" name="Line 98"/>
            <p:cNvSpPr>
              <a:spLocks noChangeShapeType="1"/>
            </p:cNvSpPr>
            <p:nvPr/>
          </p:nvSpPr>
          <p:spPr bwMode="auto">
            <a:xfrm>
              <a:off x="3746" y="2499"/>
              <a:ext cx="840" cy="32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6644" name="Rectangle 99"/>
          <p:cNvSpPr>
            <a:spLocks noChangeArrowheads="1"/>
          </p:cNvSpPr>
          <p:nvPr/>
        </p:nvSpPr>
        <p:spPr bwMode="auto">
          <a:xfrm>
            <a:off x="7396163" y="4727575"/>
            <a:ext cx="157003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Helvetica" pitchFamily="-112" charset="0"/>
              </a:rPr>
              <a:t>no active disease</a:t>
            </a:r>
          </a:p>
        </p:txBody>
      </p:sp>
      <p:sp>
        <p:nvSpPr>
          <p:cNvPr id="26645" name="Rectangle 100"/>
          <p:cNvSpPr>
            <a:spLocks noChangeArrowheads="1"/>
          </p:cNvSpPr>
          <p:nvPr/>
        </p:nvSpPr>
        <p:spPr bwMode="auto">
          <a:xfrm>
            <a:off x="3463925" y="5375275"/>
            <a:ext cx="2089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FF0517"/>
                </a:solidFill>
                <a:latin typeface="Helvetica" pitchFamily="-112" charset="0"/>
              </a:rPr>
              <a:t>active tuberculosis</a:t>
            </a:r>
          </a:p>
        </p:txBody>
      </p:sp>
      <p:sp>
        <p:nvSpPr>
          <p:cNvPr id="26646" name="Rectangle 105"/>
          <p:cNvSpPr>
            <a:spLocks noChangeArrowheads="1"/>
          </p:cNvSpPr>
          <p:nvPr/>
        </p:nvSpPr>
        <p:spPr bwMode="auto">
          <a:xfrm>
            <a:off x="4313238" y="4613275"/>
            <a:ext cx="1298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FF0517"/>
                </a:solidFill>
                <a:latin typeface="Helvetica" pitchFamily="-112" charset="0"/>
              </a:rPr>
              <a:t>reactivation</a:t>
            </a:r>
          </a:p>
        </p:txBody>
      </p:sp>
      <p:sp>
        <p:nvSpPr>
          <p:cNvPr id="26647" name="Rectangle 107"/>
          <p:cNvSpPr>
            <a:spLocks noChangeArrowheads="1"/>
          </p:cNvSpPr>
          <p:nvPr/>
        </p:nvSpPr>
        <p:spPr bwMode="auto">
          <a:xfrm>
            <a:off x="1828800" y="868363"/>
            <a:ext cx="18748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chemeClr val="accent1"/>
                </a:solidFill>
                <a:latin typeface="Helvetica" pitchFamily="-112" charset="0"/>
              </a:rPr>
              <a:t>unsuspecting person</a:t>
            </a:r>
          </a:p>
        </p:txBody>
      </p:sp>
      <p:sp>
        <p:nvSpPr>
          <p:cNvPr id="26648" name="Rectangle 114"/>
          <p:cNvSpPr>
            <a:spLocks noChangeArrowheads="1"/>
          </p:cNvSpPr>
          <p:nvPr/>
        </p:nvSpPr>
        <p:spPr bwMode="auto">
          <a:xfrm>
            <a:off x="3730625" y="5654675"/>
            <a:ext cx="9937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Helvetica" pitchFamily="-112" charset="0"/>
              </a:rPr>
              <a:t>(infectious)</a:t>
            </a:r>
          </a:p>
        </p:txBody>
      </p:sp>
      <p:sp>
        <p:nvSpPr>
          <p:cNvPr id="26649" name="Rectangle 115"/>
          <p:cNvSpPr>
            <a:spLocks noChangeArrowheads="1"/>
          </p:cNvSpPr>
          <p:nvPr/>
        </p:nvSpPr>
        <p:spPr bwMode="auto">
          <a:xfrm>
            <a:off x="7434263" y="4956175"/>
            <a:ext cx="13335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Helvetica" pitchFamily="-112" charset="0"/>
              </a:rPr>
              <a:t>(not infectious)</a:t>
            </a:r>
          </a:p>
        </p:txBody>
      </p:sp>
      <p:grpSp>
        <p:nvGrpSpPr>
          <p:cNvPr id="9" name="Group 117"/>
          <p:cNvGrpSpPr>
            <a:grpSpLocks/>
          </p:cNvGrpSpPr>
          <p:nvPr/>
        </p:nvGrpSpPr>
        <p:grpSpPr bwMode="auto">
          <a:xfrm>
            <a:off x="6629400" y="2236788"/>
            <a:ext cx="660400" cy="101600"/>
            <a:chOff x="4178" y="939"/>
            <a:chExt cx="416" cy="64"/>
          </a:xfrm>
        </p:grpSpPr>
        <p:sp>
          <p:nvSpPr>
            <p:cNvPr id="26739" name="Freeform 118"/>
            <p:cNvSpPr>
              <a:spLocks/>
            </p:cNvSpPr>
            <p:nvPr/>
          </p:nvSpPr>
          <p:spPr bwMode="auto">
            <a:xfrm>
              <a:off x="4482" y="939"/>
              <a:ext cx="112" cy="64"/>
            </a:xfrm>
            <a:custGeom>
              <a:avLst/>
              <a:gdLst>
                <a:gd name="T0" fmla="*/ 112 w 112"/>
                <a:gd name="T1" fmla="*/ 32 h 64"/>
                <a:gd name="T2" fmla="*/ 0 w 112"/>
                <a:gd name="T3" fmla="*/ 64 h 64"/>
                <a:gd name="T4" fmla="*/ 0 w 112"/>
                <a:gd name="T5" fmla="*/ 32 h 64"/>
                <a:gd name="T6" fmla="*/ 0 w 112"/>
                <a:gd name="T7" fmla="*/ 0 h 64"/>
                <a:gd name="T8" fmla="*/ 112 w 112"/>
                <a:gd name="T9" fmla="*/ 32 h 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64"/>
                <a:gd name="T17" fmla="*/ 112 w 112"/>
                <a:gd name="T18" fmla="*/ 64 h 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64">
                  <a:moveTo>
                    <a:pt x="112" y="32"/>
                  </a:moveTo>
                  <a:lnTo>
                    <a:pt x="0" y="64"/>
                  </a:lnTo>
                  <a:lnTo>
                    <a:pt x="0" y="32"/>
                  </a:lnTo>
                  <a:lnTo>
                    <a:pt x="0" y="0"/>
                  </a:lnTo>
                  <a:lnTo>
                    <a:pt x="112" y="32"/>
                  </a:lnTo>
                  <a:close/>
                </a:path>
              </a:pathLst>
            </a:custGeom>
            <a:solidFill>
              <a:schemeClr val="accent1"/>
            </a:solidFill>
            <a:ln w="28575">
              <a:solidFill>
                <a:schemeClr val="accent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40" name="Line 119"/>
            <p:cNvSpPr>
              <a:spLocks noChangeShapeType="1"/>
            </p:cNvSpPr>
            <p:nvPr/>
          </p:nvSpPr>
          <p:spPr bwMode="auto">
            <a:xfrm>
              <a:off x="4178" y="971"/>
              <a:ext cx="64" cy="1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41" name="Line 120"/>
            <p:cNvSpPr>
              <a:spLocks noChangeShapeType="1"/>
            </p:cNvSpPr>
            <p:nvPr/>
          </p:nvSpPr>
          <p:spPr bwMode="auto">
            <a:xfrm>
              <a:off x="4322" y="971"/>
              <a:ext cx="64" cy="1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42" name="Line 121"/>
            <p:cNvSpPr>
              <a:spLocks noChangeShapeType="1"/>
            </p:cNvSpPr>
            <p:nvPr/>
          </p:nvSpPr>
          <p:spPr bwMode="auto">
            <a:xfrm>
              <a:off x="4466" y="971"/>
              <a:ext cx="8" cy="1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0" name="Group 122"/>
          <p:cNvGrpSpPr>
            <a:grpSpLocks/>
          </p:cNvGrpSpPr>
          <p:nvPr/>
        </p:nvGrpSpPr>
        <p:grpSpPr bwMode="auto">
          <a:xfrm>
            <a:off x="6858000" y="2971800"/>
            <a:ext cx="660400" cy="101600"/>
            <a:chOff x="4178" y="939"/>
            <a:chExt cx="416" cy="64"/>
          </a:xfrm>
        </p:grpSpPr>
        <p:sp>
          <p:nvSpPr>
            <p:cNvPr id="26735" name="Freeform 123"/>
            <p:cNvSpPr>
              <a:spLocks/>
            </p:cNvSpPr>
            <p:nvPr/>
          </p:nvSpPr>
          <p:spPr bwMode="auto">
            <a:xfrm>
              <a:off x="4482" y="939"/>
              <a:ext cx="112" cy="64"/>
            </a:xfrm>
            <a:custGeom>
              <a:avLst/>
              <a:gdLst>
                <a:gd name="T0" fmla="*/ 112 w 112"/>
                <a:gd name="T1" fmla="*/ 32 h 64"/>
                <a:gd name="T2" fmla="*/ 0 w 112"/>
                <a:gd name="T3" fmla="*/ 64 h 64"/>
                <a:gd name="T4" fmla="*/ 0 w 112"/>
                <a:gd name="T5" fmla="*/ 32 h 64"/>
                <a:gd name="T6" fmla="*/ 0 w 112"/>
                <a:gd name="T7" fmla="*/ 0 h 64"/>
                <a:gd name="T8" fmla="*/ 112 w 112"/>
                <a:gd name="T9" fmla="*/ 32 h 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64"/>
                <a:gd name="T17" fmla="*/ 112 w 112"/>
                <a:gd name="T18" fmla="*/ 64 h 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64">
                  <a:moveTo>
                    <a:pt x="112" y="32"/>
                  </a:moveTo>
                  <a:lnTo>
                    <a:pt x="0" y="64"/>
                  </a:lnTo>
                  <a:lnTo>
                    <a:pt x="0" y="32"/>
                  </a:lnTo>
                  <a:lnTo>
                    <a:pt x="0" y="0"/>
                  </a:lnTo>
                  <a:lnTo>
                    <a:pt x="112" y="32"/>
                  </a:lnTo>
                  <a:close/>
                </a:path>
              </a:pathLst>
            </a:custGeom>
            <a:solidFill>
              <a:schemeClr val="accent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36" name="Line 124"/>
            <p:cNvSpPr>
              <a:spLocks noChangeShapeType="1"/>
            </p:cNvSpPr>
            <p:nvPr/>
          </p:nvSpPr>
          <p:spPr bwMode="auto">
            <a:xfrm>
              <a:off x="4178" y="971"/>
              <a:ext cx="64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37" name="Line 125"/>
            <p:cNvSpPr>
              <a:spLocks noChangeShapeType="1"/>
            </p:cNvSpPr>
            <p:nvPr/>
          </p:nvSpPr>
          <p:spPr bwMode="auto">
            <a:xfrm>
              <a:off x="4322" y="971"/>
              <a:ext cx="64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38" name="Line 126"/>
            <p:cNvSpPr>
              <a:spLocks noChangeShapeType="1"/>
            </p:cNvSpPr>
            <p:nvPr/>
          </p:nvSpPr>
          <p:spPr bwMode="auto">
            <a:xfrm>
              <a:off x="4466" y="971"/>
              <a:ext cx="8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6652" name="Text Box 130"/>
          <p:cNvSpPr txBox="1">
            <a:spLocks noChangeArrowheads="1"/>
          </p:cNvSpPr>
          <p:nvPr/>
        </p:nvSpPr>
        <p:spPr bwMode="auto">
          <a:xfrm>
            <a:off x="3840163" y="2606675"/>
            <a:ext cx="5905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90%</a:t>
            </a:r>
          </a:p>
        </p:txBody>
      </p:sp>
      <p:sp>
        <p:nvSpPr>
          <p:cNvPr id="26653" name="Text Box 131"/>
          <p:cNvSpPr txBox="1">
            <a:spLocks noChangeArrowheads="1"/>
          </p:cNvSpPr>
          <p:nvPr/>
        </p:nvSpPr>
        <p:spPr bwMode="auto">
          <a:xfrm>
            <a:off x="5468938" y="4862513"/>
            <a:ext cx="9255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5-10%</a:t>
            </a:r>
          </a:p>
        </p:txBody>
      </p:sp>
      <p:sp>
        <p:nvSpPr>
          <p:cNvPr id="26654" name="Text Box 132"/>
          <p:cNvSpPr txBox="1">
            <a:spLocks noChangeArrowheads="1"/>
          </p:cNvSpPr>
          <p:nvPr/>
        </p:nvSpPr>
        <p:spPr bwMode="auto">
          <a:xfrm>
            <a:off x="3759200" y="1944688"/>
            <a:ext cx="7715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chemeClr val="accent1"/>
                </a:solidFill>
              </a:rPr>
              <a:t>5-10%</a:t>
            </a:r>
          </a:p>
        </p:txBody>
      </p:sp>
      <p:sp>
        <p:nvSpPr>
          <p:cNvPr id="26655" name="Text Box 133"/>
          <p:cNvSpPr txBox="1">
            <a:spLocks noChangeArrowheads="1"/>
          </p:cNvSpPr>
          <p:nvPr/>
        </p:nvSpPr>
        <p:spPr bwMode="auto">
          <a:xfrm>
            <a:off x="3948113" y="1308100"/>
            <a:ext cx="1936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chemeClr val="accent1"/>
                </a:solidFill>
              </a:rPr>
              <a:t>?</a:t>
            </a:r>
          </a:p>
        </p:txBody>
      </p:sp>
      <p:grpSp>
        <p:nvGrpSpPr>
          <p:cNvPr id="11" name="Group 137"/>
          <p:cNvGrpSpPr>
            <a:grpSpLocks/>
          </p:cNvGrpSpPr>
          <p:nvPr/>
        </p:nvGrpSpPr>
        <p:grpSpPr bwMode="auto">
          <a:xfrm>
            <a:off x="469900" y="1116013"/>
            <a:ext cx="2044700" cy="2008187"/>
            <a:chOff x="296" y="703"/>
            <a:chExt cx="1786" cy="1937"/>
          </a:xfrm>
        </p:grpSpPr>
        <p:sp>
          <p:nvSpPr>
            <p:cNvPr id="26660" name="Oval 3"/>
            <p:cNvSpPr>
              <a:spLocks noChangeArrowheads="1"/>
            </p:cNvSpPr>
            <p:nvPr/>
          </p:nvSpPr>
          <p:spPr bwMode="auto">
            <a:xfrm>
              <a:off x="320" y="837"/>
              <a:ext cx="416" cy="448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61" name="Line 4"/>
            <p:cNvSpPr>
              <a:spLocks noChangeShapeType="1"/>
            </p:cNvSpPr>
            <p:nvPr/>
          </p:nvSpPr>
          <p:spPr bwMode="auto">
            <a:xfrm>
              <a:off x="528" y="1327"/>
              <a:ext cx="1" cy="85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62" name="Line 5"/>
            <p:cNvSpPr>
              <a:spLocks noChangeShapeType="1"/>
            </p:cNvSpPr>
            <p:nvPr/>
          </p:nvSpPr>
          <p:spPr bwMode="auto">
            <a:xfrm>
              <a:off x="528" y="2151"/>
              <a:ext cx="264" cy="4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63" name="Line 6"/>
            <p:cNvSpPr>
              <a:spLocks noChangeShapeType="1"/>
            </p:cNvSpPr>
            <p:nvPr/>
          </p:nvSpPr>
          <p:spPr bwMode="auto">
            <a:xfrm flipH="1">
              <a:off x="528" y="1463"/>
              <a:ext cx="200" cy="15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64" name="Line 7"/>
            <p:cNvSpPr>
              <a:spLocks noChangeShapeType="1"/>
            </p:cNvSpPr>
            <p:nvPr/>
          </p:nvSpPr>
          <p:spPr bwMode="auto">
            <a:xfrm>
              <a:off x="536" y="1623"/>
              <a:ext cx="224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65" name="Line 8"/>
            <p:cNvSpPr>
              <a:spLocks noChangeShapeType="1"/>
            </p:cNvSpPr>
            <p:nvPr/>
          </p:nvSpPr>
          <p:spPr bwMode="auto">
            <a:xfrm>
              <a:off x="520" y="2167"/>
              <a:ext cx="1" cy="4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66" name="Freeform 9"/>
            <p:cNvSpPr>
              <a:spLocks/>
            </p:cNvSpPr>
            <p:nvPr/>
          </p:nvSpPr>
          <p:spPr bwMode="auto">
            <a:xfrm>
              <a:off x="704" y="1127"/>
              <a:ext cx="24" cy="64"/>
            </a:xfrm>
            <a:custGeom>
              <a:avLst/>
              <a:gdLst>
                <a:gd name="T0" fmla="*/ 24 w 24"/>
                <a:gd name="T1" fmla="*/ 0 h 64"/>
                <a:gd name="T2" fmla="*/ 24 w 24"/>
                <a:gd name="T3" fmla="*/ 0 h 64"/>
                <a:gd name="T4" fmla="*/ 24 w 24"/>
                <a:gd name="T5" fmla="*/ 8 h 64"/>
                <a:gd name="T6" fmla="*/ 24 w 24"/>
                <a:gd name="T7" fmla="*/ 8 h 64"/>
                <a:gd name="T8" fmla="*/ 24 w 24"/>
                <a:gd name="T9" fmla="*/ 16 h 64"/>
                <a:gd name="T10" fmla="*/ 24 w 24"/>
                <a:gd name="T11" fmla="*/ 16 h 64"/>
                <a:gd name="T12" fmla="*/ 24 w 24"/>
                <a:gd name="T13" fmla="*/ 24 h 64"/>
                <a:gd name="T14" fmla="*/ 24 w 24"/>
                <a:gd name="T15" fmla="*/ 24 h 64"/>
                <a:gd name="T16" fmla="*/ 24 w 24"/>
                <a:gd name="T17" fmla="*/ 32 h 64"/>
                <a:gd name="T18" fmla="*/ 24 w 24"/>
                <a:gd name="T19" fmla="*/ 32 h 64"/>
                <a:gd name="T20" fmla="*/ 16 w 24"/>
                <a:gd name="T21" fmla="*/ 32 h 64"/>
                <a:gd name="T22" fmla="*/ 16 w 24"/>
                <a:gd name="T23" fmla="*/ 32 h 64"/>
                <a:gd name="T24" fmla="*/ 16 w 24"/>
                <a:gd name="T25" fmla="*/ 40 h 64"/>
                <a:gd name="T26" fmla="*/ 16 w 24"/>
                <a:gd name="T27" fmla="*/ 40 h 64"/>
                <a:gd name="T28" fmla="*/ 8 w 24"/>
                <a:gd name="T29" fmla="*/ 40 h 64"/>
                <a:gd name="T30" fmla="*/ 8 w 24"/>
                <a:gd name="T31" fmla="*/ 40 h 64"/>
                <a:gd name="T32" fmla="*/ 8 w 24"/>
                <a:gd name="T33" fmla="*/ 48 h 64"/>
                <a:gd name="T34" fmla="*/ 8 w 24"/>
                <a:gd name="T35" fmla="*/ 48 h 64"/>
                <a:gd name="T36" fmla="*/ 8 w 24"/>
                <a:gd name="T37" fmla="*/ 56 h 64"/>
                <a:gd name="T38" fmla="*/ 8 w 24"/>
                <a:gd name="T39" fmla="*/ 56 h 64"/>
                <a:gd name="T40" fmla="*/ 0 w 24"/>
                <a:gd name="T41" fmla="*/ 56 h 64"/>
                <a:gd name="T42" fmla="*/ 0 w 24"/>
                <a:gd name="T43" fmla="*/ 56 h 64"/>
                <a:gd name="T44" fmla="*/ 0 w 24"/>
                <a:gd name="T45" fmla="*/ 64 h 64"/>
                <a:gd name="T46" fmla="*/ 0 w 24"/>
                <a:gd name="T47" fmla="*/ 64 h 6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4"/>
                <a:gd name="T73" fmla="*/ 0 h 64"/>
                <a:gd name="T74" fmla="*/ 24 w 24"/>
                <a:gd name="T75" fmla="*/ 64 h 64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4" h="64">
                  <a:moveTo>
                    <a:pt x="24" y="0"/>
                  </a:moveTo>
                  <a:lnTo>
                    <a:pt x="24" y="0"/>
                  </a:lnTo>
                  <a:lnTo>
                    <a:pt x="24" y="8"/>
                  </a:lnTo>
                  <a:lnTo>
                    <a:pt x="24" y="16"/>
                  </a:lnTo>
                  <a:lnTo>
                    <a:pt x="24" y="24"/>
                  </a:lnTo>
                  <a:lnTo>
                    <a:pt x="24" y="32"/>
                  </a:lnTo>
                  <a:lnTo>
                    <a:pt x="16" y="32"/>
                  </a:lnTo>
                  <a:lnTo>
                    <a:pt x="16" y="40"/>
                  </a:lnTo>
                  <a:lnTo>
                    <a:pt x="8" y="40"/>
                  </a:lnTo>
                  <a:lnTo>
                    <a:pt x="8" y="48"/>
                  </a:lnTo>
                  <a:lnTo>
                    <a:pt x="8" y="56"/>
                  </a:lnTo>
                  <a:lnTo>
                    <a:pt x="0" y="56"/>
                  </a:lnTo>
                  <a:lnTo>
                    <a:pt x="0" y="64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67" name="Freeform 10"/>
            <p:cNvSpPr>
              <a:spLocks/>
            </p:cNvSpPr>
            <p:nvPr/>
          </p:nvSpPr>
          <p:spPr bwMode="auto">
            <a:xfrm>
              <a:off x="704" y="1127"/>
              <a:ext cx="24" cy="64"/>
            </a:xfrm>
            <a:custGeom>
              <a:avLst/>
              <a:gdLst>
                <a:gd name="T0" fmla="*/ 24 w 24"/>
                <a:gd name="T1" fmla="*/ 0 h 64"/>
                <a:gd name="T2" fmla="*/ 24 w 24"/>
                <a:gd name="T3" fmla="*/ 8 h 64"/>
                <a:gd name="T4" fmla="*/ 24 w 24"/>
                <a:gd name="T5" fmla="*/ 16 h 64"/>
                <a:gd name="T6" fmla="*/ 24 w 24"/>
                <a:gd name="T7" fmla="*/ 24 h 64"/>
                <a:gd name="T8" fmla="*/ 24 w 24"/>
                <a:gd name="T9" fmla="*/ 32 h 64"/>
                <a:gd name="T10" fmla="*/ 16 w 24"/>
                <a:gd name="T11" fmla="*/ 32 h 64"/>
                <a:gd name="T12" fmla="*/ 16 w 24"/>
                <a:gd name="T13" fmla="*/ 40 h 64"/>
                <a:gd name="T14" fmla="*/ 8 w 24"/>
                <a:gd name="T15" fmla="*/ 40 h 64"/>
                <a:gd name="T16" fmla="*/ 8 w 24"/>
                <a:gd name="T17" fmla="*/ 48 h 64"/>
                <a:gd name="T18" fmla="*/ 8 w 24"/>
                <a:gd name="T19" fmla="*/ 56 h 64"/>
                <a:gd name="T20" fmla="*/ 0 w 24"/>
                <a:gd name="T21" fmla="*/ 56 h 64"/>
                <a:gd name="T22" fmla="*/ 0 w 24"/>
                <a:gd name="T23" fmla="*/ 64 h 6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4"/>
                <a:gd name="T37" fmla="*/ 0 h 64"/>
                <a:gd name="T38" fmla="*/ 24 w 24"/>
                <a:gd name="T39" fmla="*/ 64 h 6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4" h="64">
                  <a:moveTo>
                    <a:pt x="24" y="0"/>
                  </a:moveTo>
                  <a:lnTo>
                    <a:pt x="24" y="8"/>
                  </a:lnTo>
                  <a:lnTo>
                    <a:pt x="24" y="16"/>
                  </a:lnTo>
                  <a:lnTo>
                    <a:pt x="24" y="24"/>
                  </a:lnTo>
                  <a:lnTo>
                    <a:pt x="24" y="32"/>
                  </a:lnTo>
                  <a:lnTo>
                    <a:pt x="16" y="32"/>
                  </a:lnTo>
                  <a:lnTo>
                    <a:pt x="16" y="40"/>
                  </a:lnTo>
                  <a:lnTo>
                    <a:pt x="8" y="40"/>
                  </a:lnTo>
                  <a:lnTo>
                    <a:pt x="8" y="48"/>
                  </a:lnTo>
                  <a:lnTo>
                    <a:pt x="8" y="56"/>
                  </a:lnTo>
                  <a:lnTo>
                    <a:pt x="0" y="56"/>
                  </a:lnTo>
                  <a:lnTo>
                    <a:pt x="0" y="64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68" name="Freeform 11"/>
            <p:cNvSpPr>
              <a:spLocks/>
            </p:cNvSpPr>
            <p:nvPr/>
          </p:nvSpPr>
          <p:spPr bwMode="auto">
            <a:xfrm>
              <a:off x="704" y="1119"/>
              <a:ext cx="32" cy="72"/>
            </a:xfrm>
            <a:custGeom>
              <a:avLst/>
              <a:gdLst>
                <a:gd name="T0" fmla="*/ 32 w 32"/>
                <a:gd name="T1" fmla="*/ 0 h 72"/>
                <a:gd name="T2" fmla="*/ 32 w 32"/>
                <a:gd name="T3" fmla="*/ 0 h 72"/>
                <a:gd name="T4" fmla="*/ 24 w 32"/>
                <a:gd name="T5" fmla="*/ 8 h 72"/>
                <a:gd name="T6" fmla="*/ 24 w 32"/>
                <a:gd name="T7" fmla="*/ 8 h 72"/>
                <a:gd name="T8" fmla="*/ 24 w 32"/>
                <a:gd name="T9" fmla="*/ 16 h 72"/>
                <a:gd name="T10" fmla="*/ 24 w 32"/>
                <a:gd name="T11" fmla="*/ 16 h 72"/>
                <a:gd name="T12" fmla="*/ 16 w 32"/>
                <a:gd name="T13" fmla="*/ 16 h 72"/>
                <a:gd name="T14" fmla="*/ 16 w 32"/>
                <a:gd name="T15" fmla="*/ 16 h 72"/>
                <a:gd name="T16" fmla="*/ 8 w 32"/>
                <a:gd name="T17" fmla="*/ 16 h 72"/>
                <a:gd name="T18" fmla="*/ 8 w 32"/>
                <a:gd name="T19" fmla="*/ 16 h 72"/>
                <a:gd name="T20" fmla="*/ 8 w 32"/>
                <a:gd name="T21" fmla="*/ 24 h 72"/>
                <a:gd name="T22" fmla="*/ 8 w 32"/>
                <a:gd name="T23" fmla="*/ 24 h 72"/>
                <a:gd name="T24" fmla="*/ 8 w 32"/>
                <a:gd name="T25" fmla="*/ 32 h 72"/>
                <a:gd name="T26" fmla="*/ 8 w 32"/>
                <a:gd name="T27" fmla="*/ 32 h 72"/>
                <a:gd name="T28" fmla="*/ 0 w 32"/>
                <a:gd name="T29" fmla="*/ 32 h 72"/>
                <a:gd name="T30" fmla="*/ 0 w 32"/>
                <a:gd name="T31" fmla="*/ 32 h 72"/>
                <a:gd name="T32" fmla="*/ 0 w 32"/>
                <a:gd name="T33" fmla="*/ 40 h 72"/>
                <a:gd name="T34" fmla="*/ 0 w 32"/>
                <a:gd name="T35" fmla="*/ 40 h 72"/>
                <a:gd name="T36" fmla="*/ 0 w 32"/>
                <a:gd name="T37" fmla="*/ 48 h 72"/>
                <a:gd name="T38" fmla="*/ 0 w 32"/>
                <a:gd name="T39" fmla="*/ 48 h 72"/>
                <a:gd name="T40" fmla="*/ 8 w 32"/>
                <a:gd name="T41" fmla="*/ 48 h 72"/>
                <a:gd name="T42" fmla="*/ 8 w 32"/>
                <a:gd name="T43" fmla="*/ 48 h 72"/>
                <a:gd name="T44" fmla="*/ 8 w 32"/>
                <a:gd name="T45" fmla="*/ 56 h 72"/>
                <a:gd name="T46" fmla="*/ 8 w 32"/>
                <a:gd name="T47" fmla="*/ 56 h 72"/>
                <a:gd name="T48" fmla="*/ 8 w 32"/>
                <a:gd name="T49" fmla="*/ 64 h 72"/>
                <a:gd name="T50" fmla="*/ 8 w 32"/>
                <a:gd name="T51" fmla="*/ 64 h 72"/>
                <a:gd name="T52" fmla="*/ 8 w 32"/>
                <a:gd name="T53" fmla="*/ 72 h 72"/>
                <a:gd name="T54" fmla="*/ 8 w 32"/>
                <a:gd name="T55" fmla="*/ 72 h 7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32"/>
                <a:gd name="T85" fmla="*/ 0 h 72"/>
                <a:gd name="T86" fmla="*/ 32 w 32"/>
                <a:gd name="T87" fmla="*/ 72 h 72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32" h="72">
                  <a:moveTo>
                    <a:pt x="32" y="0"/>
                  </a:moveTo>
                  <a:lnTo>
                    <a:pt x="32" y="0"/>
                  </a:lnTo>
                  <a:lnTo>
                    <a:pt x="24" y="8"/>
                  </a:lnTo>
                  <a:lnTo>
                    <a:pt x="24" y="16"/>
                  </a:lnTo>
                  <a:lnTo>
                    <a:pt x="16" y="16"/>
                  </a:lnTo>
                  <a:lnTo>
                    <a:pt x="8" y="16"/>
                  </a:lnTo>
                  <a:lnTo>
                    <a:pt x="8" y="24"/>
                  </a:lnTo>
                  <a:lnTo>
                    <a:pt x="8" y="32"/>
                  </a:lnTo>
                  <a:lnTo>
                    <a:pt x="0" y="32"/>
                  </a:lnTo>
                  <a:lnTo>
                    <a:pt x="0" y="40"/>
                  </a:lnTo>
                  <a:lnTo>
                    <a:pt x="0" y="48"/>
                  </a:lnTo>
                  <a:lnTo>
                    <a:pt x="8" y="48"/>
                  </a:lnTo>
                  <a:lnTo>
                    <a:pt x="8" y="56"/>
                  </a:lnTo>
                  <a:lnTo>
                    <a:pt x="8" y="64"/>
                  </a:lnTo>
                  <a:lnTo>
                    <a:pt x="8" y="72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69" name="Freeform 12"/>
            <p:cNvSpPr>
              <a:spLocks/>
            </p:cNvSpPr>
            <p:nvPr/>
          </p:nvSpPr>
          <p:spPr bwMode="auto">
            <a:xfrm>
              <a:off x="704" y="1119"/>
              <a:ext cx="32" cy="72"/>
            </a:xfrm>
            <a:custGeom>
              <a:avLst/>
              <a:gdLst>
                <a:gd name="T0" fmla="*/ 32 w 32"/>
                <a:gd name="T1" fmla="*/ 0 h 72"/>
                <a:gd name="T2" fmla="*/ 24 w 32"/>
                <a:gd name="T3" fmla="*/ 8 h 72"/>
                <a:gd name="T4" fmla="*/ 24 w 32"/>
                <a:gd name="T5" fmla="*/ 16 h 72"/>
                <a:gd name="T6" fmla="*/ 16 w 32"/>
                <a:gd name="T7" fmla="*/ 16 h 72"/>
                <a:gd name="T8" fmla="*/ 8 w 32"/>
                <a:gd name="T9" fmla="*/ 16 h 72"/>
                <a:gd name="T10" fmla="*/ 8 w 32"/>
                <a:gd name="T11" fmla="*/ 24 h 72"/>
                <a:gd name="T12" fmla="*/ 8 w 32"/>
                <a:gd name="T13" fmla="*/ 32 h 72"/>
                <a:gd name="T14" fmla="*/ 0 w 32"/>
                <a:gd name="T15" fmla="*/ 32 h 72"/>
                <a:gd name="T16" fmla="*/ 0 w 32"/>
                <a:gd name="T17" fmla="*/ 40 h 72"/>
                <a:gd name="T18" fmla="*/ 0 w 32"/>
                <a:gd name="T19" fmla="*/ 48 h 72"/>
                <a:gd name="T20" fmla="*/ 8 w 32"/>
                <a:gd name="T21" fmla="*/ 48 h 72"/>
                <a:gd name="T22" fmla="*/ 8 w 32"/>
                <a:gd name="T23" fmla="*/ 56 h 72"/>
                <a:gd name="T24" fmla="*/ 8 w 32"/>
                <a:gd name="T25" fmla="*/ 64 h 72"/>
                <a:gd name="T26" fmla="*/ 8 w 32"/>
                <a:gd name="T27" fmla="*/ 72 h 7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2"/>
                <a:gd name="T43" fmla="*/ 0 h 72"/>
                <a:gd name="T44" fmla="*/ 32 w 32"/>
                <a:gd name="T45" fmla="*/ 72 h 7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2" h="72">
                  <a:moveTo>
                    <a:pt x="32" y="0"/>
                  </a:moveTo>
                  <a:lnTo>
                    <a:pt x="24" y="8"/>
                  </a:lnTo>
                  <a:lnTo>
                    <a:pt x="24" y="16"/>
                  </a:lnTo>
                  <a:lnTo>
                    <a:pt x="16" y="16"/>
                  </a:lnTo>
                  <a:lnTo>
                    <a:pt x="8" y="16"/>
                  </a:lnTo>
                  <a:lnTo>
                    <a:pt x="8" y="24"/>
                  </a:lnTo>
                  <a:lnTo>
                    <a:pt x="8" y="32"/>
                  </a:lnTo>
                  <a:lnTo>
                    <a:pt x="0" y="32"/>
                  </a:lnTo>
                  <a:lnTo>
                    <a:pt x="0" y="40"/>
                  </a:lnTo>
                  <a:lnTo>
                    <a:pt x="0" y="48"/>
                  </a:lnTo>
                  <a:lnTo>
                    <a:pt x="8" y="48"/>
                  </a:lnTo>
                  <a:lnTo>
                    <a:pt x="8" y="56"/>
                  </a:lnTo>
                  <a:lnTo>
                    <a:pt x="8" y="64"/>
                  </a:lnTo>
                  <a:lnTo>
                    <a:pt x="8" y="72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70" name="Freeform 13"/>
            <p:cNvSpPr>
              <a:spLocks/>
            </p:cNvSpPr>
            <p:nvPr/>
          </p:nvSpPr>
          <p:spPr bwMode="auto">
            <a:xfrm>
              <a:off x="728" y="1031"/>
              <a:ext cx="40" cy="56"/>
            </a:xfrm>
            <a:custGeom>
              <a:avLst/>
              <a:gdLst>
                <a:gd name="T0" fmla="*/ 0 w 40"/>
                <a:gd name="T1" fmla="*/ 0 h 56"/>
                <a:gd name="T2" fmla="*/ 0 w 40"/>
                <a:gd name="T3" fmla="*/ 0 h 56"/>
                <a:gd name="T4" fmla="*/ 8 w 40"/>
                <a:gd name="T5" fmla="*/ 32 h 56"/>
                <a:gd name="T6" fmla="*/ 8 w 40"/>
                <a:gd name="T7" fmla="*/ 32 h 56"/>
                <a:gd name="T8" fmla="*/ 16 w 40"/>
                <a:gd name="T9" fmla="*/ 32 h 56"/>
                <a:gd name="T10" fmla="*/ 16 w 40"/>
                <a:gd name="T11" fmla="*/ 32 h 56"/>
                <a:gd name="T12" fmla="*/ 24 w 40"/>
                <a:gd name="T13" fmla="*/ 40 h 56"/>
                <a:gd name="T14" fmla="*/ 24 w 40"/>
                <a:gd name="T15" fmla="*/ 40 h 56"/>
                <a:gd name="T16" fmla="*/ 32 w 40"/>
                <a:gd name="T17" fmla="*/ 40 h 56"/>
                <a:gd name="T18" fmla="*/ 32 w 40"/>
                <a:gd name="T19" fmla="*/ 40 h 56"/>
                <a:gd name="T20" fmla="*/ 40 w 40"/>
                <a:gd name="T21" fmla="*/ 48 h 56"/>
                <a:gd name="T22" fmla="*/ 40 w 40"/>
                <a:gd name="T23" fmla="*/ 48 h 56"/>
                <a:gd name="T24" fmla="*/ 32 w 40"/>
                <a:gd name="T25" fmla="*/ 48 h 56"/>
                <a:gd name="T26" fmla="*/ 32 w 40"/>
                <a:gd name="T27" fmla="*/ 48 h 56"/>
                <a:gd name="T28" fmla="*/ 32 w 40"/>
                <a:gd name="T29" fmla="*/ 56 h 56"/>
                <a:gd name="T30" fmla="*/ 32 w 40"/>
                <a:gd name="T31" fmla="*/ 56 h 56"/>
                <a:gd name="T32" fmla="*/ 24 w 40"/>
                <a:gd name="T33" fmla="*/ 56 h 56"/>
                <a:gd name="T34" fmla="*/ 24 w 40"/>
                <a:gd name="T35" fmla="*/ 56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0"/>
                <a:gd name="T55" fmla="*/ 0 h 56"/>
                <a:gd name="T56" fmla="*/ 40 w 40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0" h="56">
                  <a:moveTo>
                    <a:pt x="0" y="0"/>
                  </a:moveTo>
                  <a:lnTo>
                    <a:pt x="0" y="0"/>
                  </a:lnTo>
                  <a:lnTo>
                    <a:pt x="8" y="32"/>
                  </a:lnTo>
                  <a:lnTo>
                    <a:pt x="16" y="32"/>
                  </a:lnTo>
                  <a:lnTo>
                    <a:pt x="24" y="40"/>
                  </a:lnTo>
                  <a:lnTo>
                    <a:pt x="32" y="40"/>
                  </a:lnTo>
                  <a:lnTo>
                    <a:pt x="40" y="48"/>
                  </a:lnTo>
                  <a:lnTo>
                    <a:pt x="32" y="48"/>
                  </a:lnTo>
                  <a:lnTo>
                    <a:pt x="32" y="56"/>
                  </a:lnTo>
                  <a:lnTo>
                    <a:pt x="24" y="56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71" name="Freeform 14"/>
            <p:cNvSpPr>
              <a:spLocks/>
            </p:cNvSpPr>
            <p:nvPr/>
          </p:nvSpPr>
          <p:spPr bwMode="auto">
            <a:xfrm>
              <a:off x="728" y="1031"/>
              <a:ext cx="40" cy="56"/>
            </a:xfrm>
            <a:custGeom>
              <a:avLst/>
              <a:gdLst>
                <a:gd name="T0" fmla="*/ 0 w 40"/>
                <a:gd name="T1" fmla="*/ 0 h 56"/>
                <a:gd name="T2" fmla="*/ 8 w 40"/>
                <a:gd name="T3" fmla="*/ 32 h 56"/>
                <a:gd name="T4" fmla="*/ 16 w 40"/>
                <a:gd name="T5" fmla="*/ 32 h 56"/>
                <a:gd name="T6" fmla="*/ 24 w 40"/>
                <a:gd name="T7" fmla="*/ 40 h 56"/>
                <a:gd name="T8" fmla="*/ 32 w 40"/>
                <a:gd name="T9" fmla="*/ 40 h 56"/>
                <a:gd name="T10" fmla="*/ 40 w 40"/>
                <a:gd name="T11" fmla="*/ 48 h 56"/>
                <a:gd name="T12" fmla="*/ 32 w 40"/>
                <a:gd name="T13" fmla="*/ 48 h 56"/>
                <a:gd name="T14" fmla="*/ 32 w 40"/>
                <a:gd name="T15" fmla="*/ 56 h 56"/>
                <a:gd name="T16" fmla="*/ 24 w 40"/>
                <a:gd name="T17" fmla="*/ 56 h 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0"/>
                <a:gd name="T28" fmla="*/ 0 h 56"/>
                <a:gd name="T29" fmla="*/ 40 w 40"/>
                <a:gd name="T30" fmla="*/ 56 h 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0" h="56">
                  <a:moveTo>
                    <a:pt x="0" y="0"/>
                  </a:moveTo>
                  <a:lnTo>
                    <a:pt x="8" y="32"/>
                  </a:lnTo>
                  <a:lnTo>
                    <a:pt x="16" y="32"/>
                  </a:lnTo>
                  <a:lnTo>
                    <a:pt x="24" y="40"/>
                  </a:lnTo>
                  <a:lnTo>
                    <a:pt x="32" y="40"/>
                  </a:lnTo>
                  <a:lnTo>
                    <a:pt x="40" y="48"/>
                  </a:lnTo>
                  <a:lnTo>
                    <a:pt x="32" y="48"/>
                  </a:lnTo>
                  <a:lnTo>
                    <a:pt x="32" y="56"/>
                  </a:lnTo>
                  <a:lnTo>
                    <a:pt x="24" y="56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72" name="Freeform 15"/>
            <p:cNvSpPr>
              <a:spLocks/>
            </p:cNvSpPr>
            <p:nvPr/>
          </p:nvSpPr>
          <p:spPr bwMode="auto">
            <a:xfrm>
              <a:off x="576" y="975"/>
              <a:ext cx="64" cy="8"/>
            </a:xfrm>
            <a:custGeom>
              <a:avLst/>
              <a:gdLst>
                <a:gd name="T0" fmla="*/ 0 w 64"/>
                <a:gd name="T1" fmla="*/ 0 h 8"/>
                <a:gd name="T2" fmla="*/ 0 w 64"/>
                <a:gd name="T3" fmla="*/ 0 h 8"/>
                <a:gd name="T4" fmla="*/ 8 w 64"/>
                <a:gd name="T5" fmla="*/ 0 h 8"/>
                <a:gd name="T6" fmla="*/ 8 w 64"/>
                <a:gd name="T7" fmla="*/ 0 h 8"/>
                <a:gd name="T8" fmla="*/ 16 w 64"/>
                <a:gd name="T9" fmla="*/ 0 h 8"/>
                <a:gd name="T10" fmla="*/ 16 w 64"/>
                <a:gd name="T11" fmla="*/ 0 h 8"/>
                <a:gd name="T12" fmla="*/ 32 w 64"/>
                <a:gd name="T13" fmla="*/ 0 h 8"/>
                <a:gd name="T14" fmla="*/ 32 w 64"/>
                <a:gd name="T15" fmla="*/ 0 h 8"/>
                <a:gd name="T16" fmla="*/ 48 w 64"/>
                <a:gd name="T17" fmla="*/ 0 h 8"/>
                <a:gd name="T18" fmla="*/ 48 w 64"/>
                <a:gd name="T19" fmla="*/ 0 h 8"/>
                <a:gd name="T20" fmla="*/ 56 w 64"/>
                <a:gd name="T21" fmla="*/ 8 h 8"/>
                <a:gd name="T22" fmla="*/ 56 w 64"/>
                <a:gd name="T23" fmla="*/ 8 h 8"/>
                <a:gd name="T24" fmla="*/ 64 w 64"/>
                <a:gd name="T25" fmla="*/ 8 h 8"/>
                <a:gd name="T26" fmla="*/ 64 w 64"/>
                <a:gd name="T27" fmla="*/ 8 h 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4"/>
                <a:gd name="T43" fmla="*/ 0 h 8"/>
                <a:gd name="T44" fmla="*/ 64 w 64"/>
                <a:gd name="T45" fmla="*/ 8 h 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4" h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  <a:lnTo>
                    <a:pt x="16" y="0"/>
                  </a:lnTo>
                  <a:lnTo>
                    <a:pt x="32" y="0"/>
                  </a:lnTo>
                  <a:lnTo>
                    <a:pt x="48" y="0"/>
                  </a:lnTo>
                  <a:lnTo>
                    <a:pt x="56" y="8"/>
                  </a:lnTo>
                  <a:lnTo>
                    <a:pt x="64" y="8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73" name="Freeform 16"/>
            <p:cNvSpPr>
              <a:spLocks/>
            </p:cNvSpPr>
            <p:nvPr/>
          </p:nvSpPr>
          <p:spPr bwMode="auto">
            <a:xfrm>
              <a:off x="576" y="975"/>
              <a:ext cx="64" cy="8"/>
            </a:xfrm>
            <a:custGeom>
              <a:avLst/>
              <a:gdLst>
                <a:gd name="T0" fmla="*/ 0 w 64"/>
                <a:gd name="T1" fmla="*/ 0 h 8"/>
                <a:gd name="T2" fmla="*/ 8 w 64"/>
                <a:gd name="T3" fmla="*/ 0 h 8"/>
                <a:gd name="T4" fmla="*/ 16 w 64"/>
                <a:gd name="T5" fmla="*/ 0 h 8"/>
                <a:gd name="T6" fmla="*/ 32 w 64"/>
                <a:gd name="T7" fmla="*/ 0 h 8"/>
                <a:gd name="T8" fmla="*/ 48 w 64"/>
                <a:gd name="T9" fmla="*/ 0 h 8"/>
                <a:gd name="T10" fmla="*/ 56 w 64"/>
                <a:gd name="T11" fmla="*/ 8 h 8"/>
                <a:gd name="T12" fmla="*/ 64 w 64"/>
                <a:gd name="T13" fmla="*/ 8 h 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4"/>
                <a:gd name="T22" fmla="*/ 0 h 8"/>
                <a:gd name="T23" fmla="*/ 64 w 64"/>
                <a:gd name="T24" fmla="*/ 8 h 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4" h="8">
                  <a:moveTo>
                    <a:pt x="0" y="0"/>
                  </a:moveTo>
                  <a:lnTo>
                    <a:pt x="8" y="0"/>
                  </a:lnTo>
                  <a:lnTo>
                    <a:pt x="16" y="0"/>
                  </a:lnTo>
                  <a:lnTo>
                    <a:pt x="32" y="0"/>
                  </a:lnTo>
                  <a:lnTo>
                    <a:pt x="48" y="0"/>
                  </a:lnTo>
                  <a:lnTo>
                    <a:pt x="56" y="8"/>
                  </a:lnTo>
                  <a:lnTo>
                    <a:pt x="64" y="8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74" name="Freeform 17"/>
            <p:cNvSpPr>
              <a:spLocks/>
            </p:cNvSpPr>
            <p:nvPr/>
          </p:nvSpPr>
          <p:spPr bwMode="auto">
            <a:xfrm>
              <a:off x="608" y="1007"/>
              <a:ext cx="8" cy="8"/>
            </a:xfrm>
            <a:custGeom>
              <a:avLst/>
              <a:gdLst>
                <a:gd name="T0" fmla="*/ 8 w 8"/>
                <a:gd name="T1" fmla="*/ 0 h 8"/>
                <a:gd name="T2" fmla="*/ 8 w 8"/>
                <a:gd name="T3" fmla="*/ 0 h 8"/>
                <a:gd name="T4" fmla="*/ 0 w 8"/>
                <a:gd name="T5" fmla="*/ 0 h 8"/>
                <a:gd name="T6" fmla="*/ 0 w 8"/>
                <a:gd name="T7" fmla="*/ 0 h 8"/>
                <a:gd name="T8" fmla="*/ 0 w 8"/>
                <a:gd name="T9" fmla="*/ 8 h 8"/>
                <a:gd name="T10" fmla="*/ 0 w 8"/>
                <a:gd name="T11" fmla="*/ 8 h 8"/>
                <a:gd name="T12" fmla="*/ 8 w 8"/>
                <a:gd name="T13" fmla="*/ 8 h 8"/>
                <a:gd name="T14" fmla="*/ 8 w 8"/>
                <a:gd name="T15" fmla="*/ 8 h 8"/>
                <a:gd name="T16" fmla="*/ 8 w 8"/>
                <a:gd name="T17" fmla="*/ 0 h 8"/>
                <a:gd name="T18" fmla="*/ 8 w 8"/>
                <a:gd name="T19" fmla="*/ 0 h 8"/>
                <a:gd name="T20" fmla="*/ 8 w 8"/>
                <a:gd name="T21" fmla="*/ 8 h 8"/>
                <a:gd name="T22" fmla="*/ 8 w 8"/>
                <a:gd name="T23" fmla="*/ 8 h 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"/>
                <a:gd name="T37" fmla="*/ 0 h 8"/>
                <a:gd name="T38" fmla="*/ 8 w 8"/>
                <a:gd name="T39" fmla="*/ 8 h 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" h="8">
                  <a:moveTo>
                    <a:pt x="8" y="0"/>
                  </a:moveTo>
                  <a:lnTo>
                    <a:pt x="8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8" y="8"/>
                  </a:lnTo>
                  <a:lnTo>
                    <a:pt x="8" y="0"/>
                  </a:lnTo>
                  <a:lnTo>
                    <a:pt x="8" y="8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75" name="Freeform 18"/>
            <p:cNvSpPr>
              <a:spLocks/>
            </p:cNvSpPr>
            <p:nvPr/>
          </p:nvSpPr>
          <p:spPr bwMode="auto">
            <a:xfrm>
              <a:off x="608" y="1007"/>
              <a:ext cx="8" cy="8"/>
            </a:xfrm>
            <a:custGeom>
              <a:avLst/>
              <a:gdLst>
                <a:gd name="T0" fmla="*/ 8 w 8"/>
                <a:gd name="T1" fmla="*/ 0 h 8"/>
                <a:gd name="T2" fmla="*/ 0 w 8"/>
                <a:gd name="T3" fmla="*/ 0 h 8"/>
                <a:gd name="T4" fmla="*/ 0 w 8"/>
                <a:gd name="T5" fmla="*/ 8 h 8"/>
                <a:gd name="T6" fmla="*/ 8 w 8"/>
                <a:gd name="T7" fmla="*/ 8 h 8"/>
                <a:gd name="T8" fmla="*/ 8 w 8"/>
                <a:gd name="T9" fmla="*/ 0 h 8"/>
                <a:gd name="T10" fmla="*/ 8 w 8"/>
                <a:gd name="T11" fmla="*/ 8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"/>
                <a:gd name="T19" fmla="*/ 0 h 8"/>
                <a:gd name="T20" fmla="*/ 8 w 8"/>
                <a:gd name="T21" fmla="*/ 8 h 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" h="8">
                  <a:moveTo>
                    <a:pt x="8" y="0"/>
                  </a:moveTo>
                  <a:lnTo>
                    <a:pt x="0" y="0"/>
                  </a:lnTo>
                  <a:lnTo>
                    <a:pt x="0" y="8"/>
                  </a:lnTo>
                  <a:lnTo>
                    <a:pt x="8" y="8"/>
                  </a:lnTo>
                  <a:lnTo>
                    <a:pt x="8" y="0"/>
                  </a:lnTo>
                  <a:lnTo>
                    <a:pt x="8" y="8"/>
                  </a:lnTo>
                </a:path>
              </a:pathLst>
            </a:custGeom>
            <a:noFill/>
            <a:ln w="19050">
              <a:solidFill>
                <a:srgbClr val="5D4503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76" name="Oval 19"/>
            <p:cNvSpPr>
              <a:spLocks noChangeArrowheads="1"/>
            </p:cNvSpPr>
            <p:nvPr/>
          </p:nvSpPr>
          <p:spPr bwMode="auto">
            <a:xfrm>
              <a:off x="1064" y="851"/>
              <a:ext cx="32" cy="24"/>
            </a:xfrm>
            <a:prstGeom prst="ellipse">
              <a:avLst/>
            </a:prstGeom>
            <a:solidFill>
              <a:srgbClr val="FF3300"/>
            </a:solidFill>
            <a:ln w="19050">
              <a:solidFill>
                <a:srgbClr val="FA0308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77" name="Oval 20"/>
            <p:cNvSpPr>
              <a:spLocks noChangeArrowheads="1"/>
            </p:cNvSpPr>
            <p:nvPr/>
          </p:nvSpPr>
          <p:spPr bwMode="auto">
            <a:xfrm>
              <a:off x="1088" y="955"/>
              <a:ext cx="32" cy="24"/>
            </a:xfrm>
            <a:prstGeom prst="ellipse">
              <a:avLst/>
            </a:prstGeom>
            <a:solidFill>
              <a:srgbClr val="FF3300"/>
            </a:solidFill>
            <a:ln w="19050">
              <a:solidFill>
                <a:srgbClr val="FA0308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78" name="Oval 21"/>
            <p:cNvSpPr>
              <a:spLocks noChangeArrowheads="1"/>
            </p:cNvSpPr>
            <p:nvPr/>
          </p:nvSpPr>
          <p:spPr bwMode="auto">
            <a:xfrm>
              <a:off x="984" y="939"/>
              <a:ext cx="32" cy="24"/>
            </a:xfrm>
            <a:prstGeom prst="ellipse">
              <a:avLst/>
            </a:prstGeom>
            <a:solidFill>
              <a:srgbClr val="FF3300"/>
            </a:solidFill>
            <a:ln w="19050">
              <a:solidFill>
                <a:srgbClr val="FA0308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79" name="Oval 22"/>
            <p:cNvSpPr>
              <a:spLocks noChangeArrowheads="1"/>
            </p:cNvSpPr>
            <p:nvPr/>
          </p:nvSpPr>
          <p:spPr bwMode="auto">
            <a:xfrm>
              <a:off x="1016" y="1059"/>
              <a:ext cx="32" cy="24"/>
            </a:xfrm>
            <a:prstGeom prst="ellipse">
              <a:avLst/>
            </a:prstGeom>
            <a:solidFill>
              <a:srgbClr val="FF3300"/>
            </a:solidFill>
            <a:ln w="19050">
              <a:solidFill>
                <a:srgbClr val="FA0308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80" name="Oval 23"/>
            <p:cNvSpPr>
              <a:spLocks noChangeArrowheads="1"/>
            </p:cNvSpPr>
            <p:nvPr/>
          </p:nvSpPr>
          <p:spPr bwMode="auto">
            <a:xfrm>
              <a:off x="1112" y="1059"/>
              <a:ext cx="32" cy="24"/>
            </a:xfrm>
            <a:prstGeom prst="ellipse">
              <a:avLst/>
            </a:prstGeom>
            <a:solidFill>
              <a:srgbClr val="FF3300"/>
            </a:solidFill>
            <a:ln w="19050">
              <a:solidFill>
                <a:srgbClr val="FA0308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81" name="Oval 24"/>
            <p:cNvSpPr>
              <a:spLocks noChangeArrowheads="1"/>
            </p:cNvSpPr>
            <p:nvPr/>
          </p:nvSpPr>
          <p:spPr bwMode="auto">
            <a:xfrm>
              <a:off x="920" y="1008"/>
              <a:ext cx="32" cy="24"/>
            </a:xfrm>
            <a:prstGeom prst="ellipse">
              <a:avLst/>
            </a:prstGeom>
            <a:solidFill>
              <a:srgbClr val="FF3300"/>
            </a:solidFill>
            <a:ln w="19050">
              <a:solidFill>
                <a:srgbClr val="FA0308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82" name="Oval 25"/>
            <p:cNvSpPr>
              <a:spLocks noChangeArrowheads="1"/>
            </p:cNvSpPr>
            <p:nvPr/>
          </p:nvSpPr>
          <p:spPr bwMode="auto">
            <a:xfrm>
              <a:off x="1056" y="912"/>
              <a:ext cx="32" cy="24"/>
            </a:xfrm>
            <a:prstGeom prst="ellipse">
              <a:avLst/>
            </a:prstGeom>
            <a:solidFill>
              <a:srgbClr val="FF3300"/>
            </a:solidFill>
            <a:ln w="19050">
              <a:solidFill>
                <a:srgbClr val="FA0308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83" name="Freeform 26"/>
            <p:cNvSpPr>
              <a:spLocks/>
            </p:cNvSpPr>
            <p:nvPr/>
          </p:nvSpPr>
          <p:spPr bwMode="auto">
            <a:xfrm>
              <a:off x="448" y="1071"/>
              <a:ext cx="56" cy="80"/>
            </a:xfrm>
            <a:custGeom>
              <a:avLst/>
              <a:gdLst>
                <a:gd name="T0" fmla="*/ 56 w 56"/>
                <a:gd name="T1" fmla="*/ 16 h 80"/>
                <a:gd name="T2" fmla="*/ 56 w 56"/>
                <a:gd name="T3" fmla="*/ 16 h 80"/>
                <a:gd name="T4" fmla="*/ 48 w 56"/>
                <a:gd name="T5" fmla="*/ 8 h 80"/>
                <a:gd name="T6" fmla="*/ 48 w 56"/>
                <a:gd name="T7" fmla="*/ 8 h 80"/>
                <a:gd name="T8" fmla="*/ 40 w 56"/>
                <a:gd name="T9" fmla="*/ 0 h 80"/>
                <a:gd name="T10" fmla="*/ 40 w 56"/>
                <a:gd name="T11" fmla="*/ 0 h 80"/>
                <a:gd name="T12" fmla="*/ 32 w 56"/>
                <a:gd name="T13" fmla="*/ 0 h 80"/>
                <a:gd name="T14" fmla="*/ 32 w 56"/>
                <a:gd name="T15" fmla="*/ 0 h 80"/>
                <a:gd name="T16" fmla="*/ 24 w 56"/>
                <a:gd name="T17" fmla="*/ 0 h 80"/>
                <a:gd name="T18" fmla="*/ 24 w 56"/>
                <a:gd name="T19" fmla="*/ 0 h 80"/>
                <a:gd name="T20" fmla="*/ 16 w 56"/>
                <a:gd name="T21" fmla="*/ 0 h 80"/>
                <a:gd name="T22" fmla="*/ 16 w 56"/>
                <a:gd name="T23" fmla="*/ 0 h 80"/>
                <a:gd name="T24" fmla="*/ 8 w 56"/>
                <a:gd name="T25" fmla="*/ 8 h 80"/>
                <a:gd name="T26" fmla="*/ 8 w 56"/>
                <a:gd name="T27" fmla="*/ 8 h 80"/>
                <a:gd name="T28" fmla="*/ 8 w 56"/>
                <a:gd name="T29" fmla="*/ 16 h 80"/>
                <a:gd name="T30" fmla="*/ 8 w 56"/>
                <a:gd name="T31" fmla="*/ 16 h 80"/>
                <a:gd name="T32" fmla="*/ 0 w 56"/>
                <a:gd name="T33" fmla="*/ 16 h 80"/>
                <a:gd name="T34" fmla="*/ 0 w 56"/>
                <a:gd name="T35" fmla="*/ 16 h 80"/>
                <a:gd name="T36" fmla="*/ 0 w 56"/>
                <a:gd name="T37" fmla="*/ 24 h 80"/>
                <a:gd name="T38" fmla="*/ 0 w 56"/>
                <a:gd name="T39" fmla="*/ 24 h 80"/>
                <a:gd name="T40" fmla="*/ 0 w 56"/>
                <a:gd name="T41" fmla="*/ 32 h 80"/>
                <a:gd name="T42" fmla="*/ 0 w 56"/>
                <a:gd name="T43" fmla="*/ 32 h 80"/>
                <a:gd name="T44" fmla="*/ 0 w 56"/>
                <a:gd name="T45" fmla="*/ 40 h 80"/>
                <a:gd name="T46" fmla="*/ 0 w 56"/>
                <a:gd name="T47" fmla="*/ 40 h 80"/>
                <a:gd name="T48" fmla="*/ 0 w 56"/>
                <a:gd name="T49" fmla="*/ 48 h 80"/>
                <a:gd name="T50" fmla="*/ 0 w 56"/>
                <a:gd name="T51" fmla="*/ 48 h 80"/>
                <a:gd name="T52" fmla="*/ 8 w 56"/>
                <a:gd name="T53" fmla="*/ 56 h 80"/>
                <a:gd name="T54" fmla="*/ 8 w 56"/>
                <a:gd name="T55" fmla="*/ 56 h 80"/>
                <a:gd name="T56" fmla="*/ 16 w 56"/>
                <a:gd name="T57" fmla="*/ 64 h 80"/>
                <a:gd name="T58" fmla="*/ 16 w 56"/>
                <a:gd name="T59" fmla="*/ 64 h 80"/>
                <a:gd name="T60" fmla="*/ 32 w 56"/>
                <a:gd name="T61" fmla="*/ 72 h 80"/>
                <a:gd name="T62" fmla="*/ 32 w 56"/>
                <a:gd name="T63" fmla="*/ 72 h 80"/>
                <a:gd name="T64" fmla="*/ 40 w 56"/>
                <a:gd name="T65" fmla="*/ 80 h 80"/>
                <a:gd name="T66" fmla="*/ 40 w 56"/>
                <a:gd name="T67" fmla="*/ 80 h 8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56"/>
                <a:gd name="T103" fmla="*/ 0 h 80"/>
                <a:gd name="T104" fmla="*/ 56 w 56"/>
                <a:gd name="T105" fmla="*/ 80 h 8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56" h="80">
                  <a:moveTo>
                    <a:pt x="56" y="16"/>
                  </a:moveTo>
                  <a:lnTo>
                    <a:pt x="56" y="16"/>
                  </a:lnTo>
                  <a:lnTo>
                    <a:pt x="48" y="8"/>
                  </a:lnTo>
                  <a:lnTo>
                    <a:pt x="40" y="0"/>
                  </a:lnTo>
                  <a:lnTo>
                    <a:pt x="32" y="0"/>
                  </a:lnTo>
                  <a:lnTo>
                    <a:pt x="24" y="0"/>
                  </a:lnTo>
                  <a:lnTo>
                    <a:pt x="16" y="0"/>
                  </a:lnTo>
                  <a:lnTo>
                    <a:pt x="8" y="8"/>
                  </a:lnTo>
                  <a:lnTo>
                    <a:pt x="8" y="16"/>
                  </a:lnTo>
                  <a:lnTo>
                    <a:pt x="0" y="16"/>
                  </a:lnTo>
                  <a:lnTo>
                    <a:pt x="0" y="24"/>
                  </a:lnTo>
                  <a:lnTo>
                    <a:pt x="0" y="32"/>
                  </a:lnTo>
                  <a:lnTo>
                    <a:pt x="0" y="40"/>
                  </a:lnTo>
                  <a:lnTo>
                    <a:pt x="0" y="48"/>
                  </a:lnTo>
                  <a:lnTo>
                    <a:pt x="8" y="56"/>
                  </a:lnTo>
                  <a:lnTo>
                    <a:pt x="16" y="64"/>
                  </a:lnTo>
                  <a:lnTo>
                    <a:pt x="32" y="72"/>
                  </a:lnTo>
                  <a:lnTo>
                    <a:pt x="40" y="8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84" name="Freeform 27"/>
            <p:cNvSpPr>
              <a:spLocks/>
            </p:cNvSpPr>
            <p:nvPr/>
          </p:nvSpPr>
          <p:spPr bwMode="auto">
            <a:xfrm>
              <a:off x="448" y="1071"/>
              <a:ext cx="56" cy="80"/>
            </a:xfrm>
            <a:custGeom>
              <a:avLst/>
              <a:gdLst>
                <a:gd name="T0" fmla="*/ 56 w 56"/>
                <a:gd name="T1" fmla="*/ 16 h 80"/>
                <a:gd name="T2" fmla="*/ 48 w 56"/>
                <a:gd name="T3" fmla="*/ 8 h 80"/>
                <a:gd name="T4" fmla="*/ 40 w 56"/>
                <a:gd name="T5" fmla="*/ 0 h 80"/>
                <a:gd name="T6" fmla="*/ 32 w 56"/>
                <a:gd name="T7" fmla="*/ 0 h 80"/>
                <a:gd name="T8" fmla="*/ 24 w 56"/>
                <a:gd name="T9" fmla="*/ 0 h 80"/>
                <a:gd name="T10" fmla="*/ 16 w 56"/>
                <a:gd name="T11" fmla="*/ 0 h 80"/>
                <a:gd name="T12" fmla="*/ 8 w 56"/>
                <a:gd name="T13" fmla="*/ 8 h 80"/>
                <a:gd name="T14" fmla="*/ 8 w 56"/>
                <a:gd name="T15" fmla="*/ 16 h 80"/>
                <a:gd name="T16" fmla="*/ 0 w 56"/>
                <a:gd name="T17" fmla="*/ 16 h 80"/>
                <a:gd name="T18" fmla="*/ 0 w 56"/>
                <a:gd name="T19" fmla="*/ 24 h 80"/>
                <a:gd name="T20" fmla="*/ 0 w 56"/>
                <a:gd name="T21" fmla="*/ 32 h 80"/>
                <a:gd name="T22" fmla="*/ 0 w 56"/>
                <a:gd name="T23" fmla="*/ 40 h 80"/>
                <a:gd name="T24" fmla="*/ 0 w 56"/>
                <a:gd name="T25" fmla="*/ 48 h 80"/>
                <a:gd name="T26" fmla="*/ 8 w 56"/>
                <a:gd name="T27" fmla="*/ 56 h 80"/>
                <a:gd name="T28" fmla="*/ 16 w 56"/>
                <a:gd name="T29" fmla="*/ 64 h 80"/>
                <a:gd name="T30" fmla="*/ 32 w 56"/>
                <a:gd name="T31" fmla="*/ 72 h 80"/>
                <a:gd name="T32" fmla="*/ 40 w 56"/>
                <a:gd name="T33" fmla="*/ 80 h 8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6"/>
                <a:gd name="T52" fmla="*/ 0 h 80"/>
                <a:gd name="T53" fmla="*/ 56 w 56"/>
                <a:gd name="T54" fmla="*/ 80 h 8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6" h="80">
                  <a:moveTo>
                    <a:pt x="56" y="16"/>
                  </a:moveTo>
                  <a:lnTo>
                    <a:pt x="48" y="8"/>
                  </a:lnTo>
                  <a:lnTo>
                    <a:pt x="40" y="0"/>
                  </a:lnTo>
                  <a:lnTo>
                    <a:pt x="32" y="0"/>
                  </a:lnTo>
                  <a:lnTo>
                    <a:pt x="24" y="0"/>
                  </a:lnTo>
                  <a:lnTo>
                    <a:pt x="16" y="0"/>
                  </a:lnTo>
                  <a:lnTo>
                    <a:pt x="8" y="8"/>
                  </a:lnTo>
                  <a:lnTo>
                    <a:pt x="8" y="16"/>
                  </a:lnTo>
                  <a:lnTo>
                    <a:pt x="0" y="16"/>
                  </a:lnTo>
                  <a:lnTo>
                    <a:pt x="0" y="24"/>
                  </a:lnTo>
                  <a:lnTo>
                    <a:pt x="0" y="32"/>
                  </a:lnTo>
                  <a:lnTo>
                    <a:pt x="0" y="40"/>
                  </a:lnTo>
                  <a:lnTo>
                    <a:pt x="0" y="48"/>
                  </a:lnTo>
                  <a:lnTo>
                    <a:pt x="8" y="56"/>
                  </a:lnTo>
                  <a:lnTo>
                    <a:pt x="16" y="64"/>
                  </a:lnTo>
                  <a:lnTo>
                    <a:pt x="32" y="72"/>
                  </a:lnTo>
                  <a:lnTo>
                    <a:pt x="40" y="8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85" name="Freeform 28"/>
            <p:cNvSpPr>
              <a:spLocks/>
            </p:cNvSpPr>
            <p:nvPr/>
          </p:nvSpPr>
          <p:spPr bwMode="auto">
            <a:xfrm>
              <a:off x="336" y="863"/>
              <a:ext cx="280" cy="304"/>
            </a:xfrm>
            <a:custGeom>
              <a:avLst/>
              <a:gdLst>
                <a:gd name="T0" fmla="*/ 24 w 280"/>
                <a:gd name="T1" fmla="*/ 72 h 304"/>
                <a:gd name="T2" fmla="*/ 32 w 280"/>
                <a:gd name="T3" fmla="*/ 64 h 304"/>
                <a:gd name="T4" fmla="*/ 48 w 280"/>
                <a:gd name="T5" fmla="*/ 64 h 304"/>
                <a:gd name="T6" fmla="*/ 48 w 280"/>
                <a:gd name="T7" fmla="*/ 64 h 304"/>
                <a:gd name="T8" fmla="*/ 56 w 280"/>
                <a:gd name="T9" fmla="*/ 56 h 304"/>
                <a:gd name="T10" fmla="*/ 64 w 280"/>
                <a:gd name="T11" fmla="*/ 56 h 304"/>
                <a:gd name="T12" fmla="*/ 88 w 280"/>
                <a:gd name="T13" fmla="*/ 40 h 304"/>
                <a:gd name="T14" fmla="*/ 96 w 280"/>
                <a:gd name="T15" fmla="*/ 48 h 304"/>
                <a:gd name="T16" fmla="*/ 112 w 280"/>
                <a:gd name="T17" fmla="*/ 48 h 304"/>
                <a:gd name="T18" fmla="*/ 120 w 280"/>
                <a:gd name="T19" fmla="*/ 32 h 304"/>
                <a:gd name="T20" fmla="*/ 128 w 280"/>
                <a:gd name="T21" fmla="*/ 24 h 304"/>
                <a:gd name="T22" fmla="*/ 136 w 280"/>
                <a:gd name="T23" fmla="*/ 16 h 304"/>
                <a:gd name="T24" fmla="*/ 168 w 280"/>
                <a:gd name="T25" fmla="*/ 24 h 304"/>
                <a:gd name="T26" fmla="*/ 176 w 280"/>
                <a:gd name="T27" fmla="*/ 24 h 304"/>
                <a:gd name="T28" fmla="*/ 200 w 280"/>
                <a:gd name="T29" fmla="*/ 8 h 304"/>
                <a:gd name="T30" fmla="*/ 200 w 280"/>
                <a:gd name="T31" fmla="*/ 32 h 304"/>
                <a:gd name="T32" fmla="*/ 232 w 280"/>
                <a:gd name="T33" fmla="*/ 8 h 304"/>
                <a:gd name="T34" fmla="*/ 232 w 280"/>
                <a:gd name="T35" fmla="*/ 32 h 304"/>
                <a:gd name="T36" fmla="*/ 256 w 280"/>
                <a:gd name="T37" fmla="*/ 32 h 304"/>
                <a:gd name="T38" fmla="*/ 264 w 280"/>
                <a:gd name="T39" fmla="*/ 40 h 304"/>
                <a:gd name="T40" fmla="*/ 272 w 280"/>
                <a:gd name="T41" fmla="*/ 40 h 304"/>
                <a:gd name="T42" fmla="*/ 232 w 280"/>
                <a:gd name="T43" fmla="*/ 40 h 304"/>
                <a:gd name="T44" fmla="*/ 168 w 280"/>
                <a:gd name="T45" fmla="*/ 40 h 304"/>
                <a:gd name="T46" fmla="*/ 136 w 280"/>
                <a:gd name="T47" fmla="*/ 24 h 304"/>
                <a:gd name="T48" fmla="*/ 112 w 280"/>
                <a:gd name="T49" fmla="*/ 32 h 304"/>
                <a:gd name="T50" fmla="*/ 80 w 280"/>
                <a:gd name="T51" fmla="*/ 48 h 304"/>
                <a:gd name="T52" fmla="*/ 64 w 280"/>
                <a:gd name="T53" fmla="*/ 80 h 304"/>
                <a:gd name="T54" fmla="*/ 64 w 280"/>
                <a:gd name="T55" fmla="*/ 104 h 304"/>
                <a:gd name="T56" fmla="*/ 56 w 280"/>
                <a:gd name="T57" fmla="*/ 128 h 304"/>
                <a:gd name="T58" fmla="*/ 40 w 280"/>
                <a:gd name="T59" fmla="*/ 128 h 304"/>
                <a:gd name="T60" fmla="*/ 48 w 280"/>
                <a:gd name="T61" fmla="*/ 128 h 304"/>
                <a:gd name="T62" fmla="*/ 32 w 280"/>
                <a:gd name="T63" fmla="*/ 136 h 304"/>
                <a:gd name="T64" fmla="*/ 32 w 280"/>
                <a:gd name="T65" fmla="*/ 144 h 304"/>
                <a:gd name="T66" fmla="*/ 40 w 280"/>
                <a:gd name="T67" fmla="*/ 176 h 304"/>
                <a:gd name="T68" fmla="*/ 32 w 280"/>
                <a:gd name="T69" fmla="*/ 192 h 304"/>
                <a:gd name="T70" fmla="*/ 40 w 280"/>
                <a:gd name="T71" fmla="*/ 200 h 304"/>
                <a:gd name="T72" fmla="*/ 16 w 280"/>
                <a:gd name="T73" fmla="*/ 208 h 304"/>
                <a:gd name="T74" fmla="*/ 16 w 280"/>
                <a:gd name="T75" fmla="*/ 216 h 304"/>
                <a:gd name="T76" fmla="*/ 8 w 280"/>
                <a:gd name="T77" fmla="*/ 248 h 304"/>
                <a:gd name="T78" fmla="*/ 32 w 280"/>
                <a:gd name="T79" fmla="*/ 264 h 304"/>
                <a:gd name="T80" fmla="*/ 32 w 280"/>
                <a:gd name="T81" fmla="*/ 280 h 304"/>
                <a:gd name="T82" fmla="*/ 48 w 280"/>
                <a:gd name="T83" fmla="*/ 288 h 304"/>
                <a:gd name="T84" fmla="*/ 48 w 280"/>
                <a:gd name="T85" fmla="*/ 304 h 304"/>
                <a:gd name="T86" fmla="*/ 32 w 280"/>
                <a:gd name="T87" fmla="*/ 288 h 304"/>
                <a:gd name="T88" fmla="*/ 8 w 280"/>
                <a:gd name="T89" fmla="*/ 216 h 304"/>
                <a:gd name="T90" fmla="*/ 8 w 280"/>
                <a:gd name="T91" fmla="*/ 200 h 304"/>
                <a:gd name="T92" fmla="*/ 16 w 280"/>
                <a:gd name="T93" fmla="*/ 152 h 304"/>
                <a:gd name="T94" fmla="*/ 24 w 280"/>
                <a:gd name="T95" fmla="*/ 144 h 304"/>
                <a:gd name="T96" fmla="*/ 32 w 280"/>
                <a:gd name="T97" fmla="*/ 120 h 304"/>
                <a:gd name="T98" fmla="*/ 48 w 280"/>
                <a:gd name="T99" fmla="*/ 104 h 304"/>
                <a:gd name="T100" fmla="*/ 48 w 280"/>
                <a:gd name="T101" fmla="*/ 80 h 304"/>
                <a:gd name="T102" fmla="*/ 32 w 280"/>
                <a:gd name="T103" fmla="*/ 72 h 304"/>
                <a:gd name="T104" fmla="*/ 56 w 280"/>
                <a:gd name="T105" fmla="*/ 56 h 304"/>
                <a:gd name="T106" fmla="*/ 56 w 280"/>
                <a:gd name="T107" fmla="*/ 40 h 304"/>
                <a:gd name="T108" fmla="*/ 64 w 280"/>
                <a:gd name="T109" fmla="*/ 16 h 304"/>
                <a:gd name="T110" fmla="*/ 96 w 280"/>
                <a:gd name="T111" fmla="*/ 16 h 304"/>
                <a:gd name="T112" fmla="*/ 144 w 280"/>
                <a:gd name="T113" fmla="*/ 8 h 304"/>
                <a:gd name="T114" fmla="*/ 136 w 280"/>
                <a:gd name="T115" fmla="*/ 16 h 304"/>
                <a:gd name="T116" fmla="*/ 200 w 280"/>
                <a:gd name="T117" fmla="*/ 32 h 30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80"/>
                <a:gd name="T178" fmla="*/ 0 h 304"/>
                <a:gd name="T179" fmla="*/ 280 w 280"/>
                <a:gd name="T180" fmla="*/ 304 h 30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80" h="304">
                  <a:moveTo>
                    <a:pt x="16" y="72"/>
                  </a:moveTo>
                  <a:lnTo>
                    <a:pt x="16" y="72"/>
                  </a:lnTo>
                  <a:lnTo>
                    <a:pt x="16" y="64"/>
                  </a:lnTo>
                  <a:lnTo>
                    <a:pt x="24" y="72"/>
                  </a:lnTo>
                  <a:lnTo>
                    <a:pt x="32" y="72"/>
                  </a:lnTo>
                  <a:lnTo>
                    <a:pt x="32" y="64"/>
                  </a:lnTo>
                  <a:lnTo>
                    <a:pt x="40" y="72"/>
                  </a:lnTo>
                  <a:lnTo>
                    <a:pt x="40" y="64"/>
                  </a:lnTo>
                  <a:lnTo>
                    <a:pt x="48" y="64"/>
                  </a:lnTo>
                  <a:lnTo>
                    <a:pt x="48" y="56"/>
                  </a:lnTo>
                  <a:lnTo>
                    <a:pt x="48" y="64"/>
                  </a:lnTo>
                  <a:lnTo>
                    <a:pt x="48" y="72"/>
                  </a:lnTo>
                  <a:lnTo>
                    <a:pt x="56" y="64"/>
                  </a:lnTo>
                  <a:lnTo>
                    <a:pt x="56" y="56"/>
                  </a:lnTo>
                  <a:lnTo>
                    <a:pt x="56" y="64"/>
                  </a:lnTo>
                  <a:lnTo>
                    <a:pt x="64" y="56"/>
                  </a:lnTo>
                  <a:lnTo>
                    <a:pt x="72" y="48"/>
                  </a:lnTo>
                  <a:lnTo>
                    <a:pt x="80" y="48"/>
                  </a:lnTo>
                  <a:lnTo>
                    <a:pt x="88" y="40"/>
                  </a:lnTo>
                  <a:lnTo>
                    <a:pt x="96" y="40"/>
                  </a:lnTo>
                  <a:lnTo>
                    <a:pt x="96" y="48"/>
                  </a:lnTo>
                  <a:lnTo>
                    <a:pt x="104" y="56"/>
                  </a:lnTo>
                  <a:lnTo>
                    <a:pt x="104" y="48"/>
                  </a:lnTo>
                  <a:lnTo>
                    <a:pt x="112" y="48"/>
                  </a:lnTo>
                  <a:lnTo>
                    <a:pt x="120" y="40"/>
                  </a:lnTo>
                  <a:lnTo>
                    <a:pt x="120" y="32"/>
                  </a:lnTo>
                  <a:lnTo>
                    <a:pt x="120" y="40"/>
                  </a:lnTo>
                  <a:lnTo>
                    <a:pt x="128" y="32"/>
                  </a:lnTo>
                  <a:lnTo>
                    <a:pt x="128" y="24"/>
                  </a:lnTo>
                  <a:lnTo>
                    <a:pt x="128" y="16"/>
                  </a:lnTo>
                  <a:lnTo>
                    <a:pt x="136" y="16"/>
                  </a:lnTo>
                  <a:lnTo>
                    <a:pt x="144" y="16"/>
                  </a:lnTo>
                  <a:lnTo>
                    <a:pt x="152" y="16"/>
                  </a:lnTo>
                  <a:lnTo>
                    <a:pt x="168" y="24"/>
                  </a:lnTo>
                  <a:lnTo>
                    <a:pt x="168" y="32"/>
                  </a:lnTo>
                  <a:lnTo>
                    <a:pt x="176" y="24"/>
                  </a:lnTo>
                  <a:lnTo>
                    <a:pt x="192" y="8"/>
                  </a:lnTo>
                  <a:lnTo>
                    <a:pt x="192" y="0"/>
                  </a:lnTo>
                  <a:lnTo>
                    <a:pt x="200" y="8"/>
                  </a:lnTo>
                  <a:lnTo>
                    <a:pt x="200" y="24"/>
                  </a:lnTo>
                  <a:lnTo>
                    <a:pt x="200" y="32"/>
                  </a:lnTo>
                  <a:lnTo>
                    <a:pt x="208" y="24"/>
                  </a:lnTo>
                  <a:lnTo>
                    <a:pt x="224" y="16"/>
                  </a:lnTo>
                  <a:lnTo>
                    <a:pt x="232" y="8"/>
                  </a:lnTo>
                  <a:lnTo>
                    <a:pt x="232" y="16"/>
                  </a:lnTo>
                  <a:lnTo>
                    <a:pt x="232" y="32"/>
                  </a:lnTo>
                  <a:lnTo>
                    <a:pt x="240" y="40"/>
                  </a:lnTo>
                  <a:lnTo>
                    <a:pt x="248" y="40"/>
                  </a:lnTo>
                  <a:lnTo>
                    <a:pt x="256" y="32"/>
                  </a:lnTo>
                  <a:lnTo>
                    <a:pt x="256" y="40"/>
                  </a:lnTo>
                  <a:lnTo>
                    <a:pt x="264" y="40"/>
                  </a:lnTo>
                  <a:lnTo>
                    <a:pt x="272" y="40"/>
                  </a:lnTo>
                  <a:lnTo>
                    <a:pt x="280" y="40"/>
                  </a:lnTo>
                  <a:lnTo>
                    <a:pt x="272" y="40"/>
                  </a:lnTo>
                  <a:lnTo>
                    <a:pt x="256" y="40"/>
                  </a:lnTo>
                  <a:lnTo>
                    <a:pt x="232" y="40"/>
                  </a:lnTo>
                  <a:lnTo>
                    <a:pt x="216" y="48"/>
                  </a:lnTo>
                  <a:lnTo>
                    <a:pt x="192" y="48"/>
                  </a:lnTo>
                  <a:lnTo>
                    <a:pt x="168" y="40"/>
                  </a:lnTo>
                  <a:lnTo>
                    <a:pt x="144" y="32"/>
                  </a:lnTo>
                  <a:lnTo>
                    <a:pt x="136" y="24"/>
                  </a:lnTo>
                  <a:lnTo>
                    <a:pt x="128" y="16"/>
                  </a:lnTo>
                  <a:lnTo>
                    <a:pt x="120" y="16"/>
                  </a:lnTo>
                  <a:lnTo>
                    <a:pt x="112" y="32"/>
                  </a:lnTo>
                  <a:lnTo>
                    <a:pt x="88" y="40"/>
                  </a:lnTo>
                  <a:lnTo>
                    <a:pt x="80" y="48"/>
                  </a:lnTo>
                  <a:lnTo>
                    <a:pt x="72" y="64"/>
                  </a:lnTo>
                  <a:lnTo>
                    <a:pt x="64" y="72"/>
                  </a:lnTo>
                  <a:lnTo>
                    <a:pt x="64" y="80"/>
                  </a:lnTo>
                  <a:lnTo>
                    <a:pt x="64" y="96"/>
                  </a:lnTo>
                  <a:lnTo>
                    <a:pt x="64" y="104"/>
                  </a:lnTo>
                  <a:lnTo>
                    <a:pt x="64" y="112"/>
                  </a:lnTo>
                  <a:lnTo>
                    <a:pt x="64" y="120"/>
                  </a:lnTo>
                  <a:lnTo>
                    <a:pt x="56" y="128"/>
                  </a:lnTo>
                  <a:lnTo>
                    <a:pt x="48" y="128"/>
                  </a:lnTo>
                  <a:lnTo>
                    <a:pt x="40" y="128"/>
                  </a:lnTo>
                  <a:lnTo>
                    <a:pt x="48" y="128"/>
                  </a:lnTo>
                  <a:lnTo>
                    <a:pt x="56" y="120"/>
                  </a:lnTo>
                  <a:lnTo>
                    <a:pt x="48" y="128"/>
                  </a:lnTo>
                  <a:lnTo>
                    <a:pt x="40" y="128"/>
                  </a:lnTo>
                  <a:lnTo>
                    <a:pt x="32" y="136"/>
                  </a:lnTo>
                  <a:lnTo>
                    <a:pt x="48" y="136"/>
                  </a:lnTo>
                  <a:lnTo>
                    <a:pt x="48" y="144"/>
                  </a:lnTo>
                  <a:lnTo>
                    <a:pt x="32" y="144"/>
                  </a:lnTo>
                  <a:lnTo>
                    <a:pt x="24" y="168"/>
                  </a:lnTo>
                  <a:lnTo>
                    <a:pt x="40" y="176"/>
                  </a:lnTo>
                  <a:lnTo>
                    <a:pt x="48" y="176"/>
                  </a:lnTo>
                  <a:lnTo>
                    <a:pt x="40" y="184"/>
                  </a:lnTo>
                  <a:lnTo>
                    <a:pt x="32" y="192"/>
                  </a:lnTo>
                  <a:lnTo>
                    <a:pt x="32" y="200"/>
                  </a:lnTo>
                  <a:lnTo>
                    <a:pt x="40" y="200"/>
                  </a:lnTo>
                  <a:lnTo>
                    <a:pt x="32" y="200"/>
                  </a:lnTo>
                  <a:lnTo>
                    <a:pt x="32" y="208"/>
                  </a:lnTo>
                  <a:lnTo>
                    <a:pt x="16" y="208"/>
                  </a:lnTo>
                  <a:lnTo>
                    <a:pt x="8" y="216"/>
                  </a:lnTo>
                  <a:lnTo>
                    <a:pt x="16" y="216"/>
                  </a:lnTo>
                  <a:lnTo>
                    <a:pt x="24" y="224"/>
                  </a:lnTo>
                  <a:lnTo>
                    <a:pt x="24" y="232"/>
                  </a:lnTo>
                  <a:lnTo>
                    <a:pt x="8" y="248"/>
                  </a:lnTo>
                  <a:lnTo>
                    <a:pt x="0" y="264"/>
                  </a:lnTo>
                  <a:lnTo>
                    <a:pt x="32" y="264"/>
                  </a:lnTo>
                  <a:lnTo>
                    <a:pt x="40" y="272"/>
                  </a:lnTo>
                  <a:lnTo>
                    <a:pt x="40" y="280"/>
                  </a:lnTo>
                  <a:lnTo>
                    <a:pt x="32" y="280"/>
                  </a:lnTo>
                  <a:lnTo>
                    <a:pt x="40" y="280"/>
                  </a:lnTo>
                  <a:lnTo>
                    <a:pt x="48" y="288"/>
                  </a:lnTo>
                  <a:lnTo>
                    <a:pt x="56" y="296"/>
                  </a:lnTo>
                  <a:lnTo>
                    <a:pt x="48" y="296"/>
                  </a:lnTo>
                  <a:lnTo>
                    <a:pt x="48" y="304"/>
                  </a:lnTo>
                  <a:lnTo>
                    <a:pt x="40" y="296"/>
                  </a:lnTo>
                  <a:lnTo>
                    <a:pt x="32" y="288"/>
                  </a:lnTo>
                  <a:lnTo>
                    <a:pt x="8" y="256"/>
                  </a:lnTo>
                  <a:lnTo>
                    <a:pt x="0" y="232"/>
                  </a:lnTo>
                  <a:lnTo>
                    <a:pt x="8" y="216"/>
                  </a:lnTo>
                  <a:lnTo>
                    <a:pt x="8" y="208"/>
                  </a:lnTo>
                  <a:lnTo>
                    <a:pt x="8" y="200"/>
                  </a:lnTo>
                  <a:lnTo>
                    <a:pt x="0" y="200"/>
                  </a:lnTo>
                  <a:lnTo>
                    <a:pt x="0" y="184"/>
                  </a:lnTo>
                  <a:lnTo>
                    <a:pt x="16" y="152"/>
                  </a:lnTo>
                  <a:lnTo>
                    <a:pt x="24" y="152"/>
                  </a:lnTo>
                  <a:lnTo>
                    <a:pt x="24" y="144"/>
                  </a:lnTo>
                  <a:lnTo>
                    <a:pt x="16" y="144"/>
                  </a:lnTo>
                  <a:lnTo>
                    <a:pt x="16" y="136"/>
                  </a:lnTo>
                  <a:lnTo>
                    <a:pt x="32" y="120"/>
                  </a:lnTo>
                  <a:lnTo>
                    <a:pt x="56" y="104"/>
                  </a:lnTo>
                  <a:lnTo>
                    <a:pt x="48" y="104"/>
                  </a:lnTo>
                  <a:lnTo>
                    <a:pt x="48" y="96"/>
                  </a:lnTo>
                  <a:lnTo>
                    <a:pt x="56" y="88"/>
                  </a:lnTo>
                  <a:lnTo>
                    <a:pt x="48" y="80"/>
                  </a:lnTo>
                  <a:lnTo>
                    <a:pt x="40" y="72"/>
                  </a:lnTo>
                  <a:lnTo>
                    <a:pt x="32" y="72"/>
                  </a:lnTo>
                  <a:lnTo>
                    <a:pt x="32" y="64"/>
                  </a:lnTo>
                  <a:lnTo>
                    <a:pt x="56" y="64"/>
                  </a:lnTo>
                  <a:lnTo>
                    <a:pt x="56" y="56"/>
                  </a:lnTo>
                  <a:lnTo>
                    <a:pt x="56" y="48"/>
                  </a:lnTo>
                  <a:lnTo>
                    <a:pt x="56" y="40"/>
                  </a:lnTo>
                  <a:lnTo>
                    <a:pt x="56" y="32"/>
                  </a:lnTo>
                  <a:lnTo>
                    <a:pt x="56" y="24"/>
                  </a:lnTo>
                  <a:lnTo>
                    <a:pt x="64" y="16"/>
                  </a:lnTo>
                  <a:lnTo>
                    <a:pt x="88" y="16"/>
                  </a:lnTo>
                  <a:lnTo>
                    <a:pt x="96" y="16"/>
                  </a:lnTo>
                  <a:lnTo>
                    <a:pt x="104" y="16"/>
                  </a:lnTo>
                  <a:lnTo>
                    <a:pt x="120" y="16"/>
                  </a:lnTo>
                  <a:lnTo>
                    <a:pt x="144" y="8"/>
                  </a:lnTo>
                  <a:lnTo>
                    <a:pt x="136" y="8"/>
                  </a:lnTo>
                  <a:lnTo>
                    <a:pt x="136" y="16"/>
                  </a:lnTo>
                  <a:lnTo>
                    <a:pt x="160" y="24"/>
                  </a:lnTo>
                  <a:lnTo>
                    <a:pt x="192" y="32"/>
                  </a:lnTo>
                  <a:lnTo>
                    <a:pt x="200" y="32"/>
                  </a:lnTo>
                  <a:lnTo>
                    <a:pt x="216" y="32"/>
                  </a:lnTo>
                </a:path>
              </a:pathLst>
            </a:custGeom>
            <a:noFill/>
            <a:ln w="19050">
              <a:solidFill>
                <a:srgbClr val="5D4503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86" name="Freeform 29"/>
            <p:cNvSpPr>
              <a:spLocks/>
            </p:cNvSpPr>
            <p:nvPr/>
          </p:nvSpPr>
          <p:spPr bwMode="auto">
            <a:xfrm>
              <a:off x="296" y="847"/>
              <a:ext cx="280" cy="304"/>
            </a:xfrm>
            <a:custGeom>
              <a:avLst/>
              <a:gdLst>
                <a:gd name="T0" fmla="*/ 24 w 280"/>
                <a:gd name="T1" fmla="*/ 72 h 304"/>
                <a:gd name="T2" fmla="*/ 40 w 280"/>
                <a:gd name="T3" fmla="*/ 72 h 304"/>
                <a:gd name="T4" fmla="*/ 48 w 280"/>
                <a:gd name="T5" fmla="*/ 56 h 304"/>
                <a:gd name="T6" fmla="*/ 56 w 280"/>
                <a:gd name="T7" fmla="*/ 64 h 304"/>
                <a:gd name="T8" fmla="*/ 64 w 280"/>
                <a:gd name="T9" fmla="*/ 56 h 304"/>
                <a:gd name="T10" fmla="*/ 88 w 280"/>
                <a:gd name="T11" fmla="*/ 40 h 304"/>
                <a:gd name="T12" fmla="*/ 104 w 280"/>
                <a:gd name="T13" fmla="*/ 56 h 304"/>
                <a:gd name="T14" fmla="*/ 120 w 280"/>
                <a:gd name="T15" fmla="*/ 40 h 304"/>
                <a:gd name="T16" fmla="*/ 128 w 280"/>
                <a:gd name="T17" fmla="*/ 32 h 304"/>
                <a:gd name="T18" fmla="*/ 136 w 280"/>
                <a:gd name="T19" fmla="*/ 16 h 304"/>
                <a:gd name="T20" fmla="*/ 168 w 280"/>
                <a:gd name="T21" fmla="*/ 24 h 304"/>
                <a:gd name="T22" fmla="*/ 192 w 280"/>
                <a:gd name="T23" fmla="*/ 8 h 304"/>
                <a:gd name="T24" fmla="*/ 200 w 280"/>
                <a:gd name="T25" fmla="*/ 24 h 304"/>
                <a:gd name="T26" fmla="*/ 224 w 280"/>
                <a:gd name="T27" fmla="*/ 16 h 304"/>
                <a:gd name="T28" fmla="*/ 232 w 280"/>
                <a:gd name="T29" fmla="*/ 32 h 304"/>
                <a:gd name="T30" fmla="*/ 256 w 280"/>
                <a:gd name="T31" fmla="*/ 32 h 304"/>
                <a:gd name="T32" fmla="*/ 272 w 280"/>
                <a:gd name="T33" fmla="*/ 40 h 304"/>
                <a:gd name="T34" fmla="*/ 256 w 280"/>
                <a:gd name="T35" fmla="*/ 40 h 304"/>
                <a:gd name="T36" fmla="*/ 192 w 280"/>
                <a:gd name="T37" fmla="*/ 48 h 304"/>
                <a:gd name="T38" fmla="*/ 136 w 280"/>
                <a:gd name="T39" fmla="*/ 24 h 304"/>
                <a:gd name="T40" fmla="*/ 112 w 280"/>
                <a:gd name="T41" fmla="*/ 32 h 304"/>
                <a:gd name="T42" fmla="*/ 72 w 280"/>
                <a:gd name="T43" fmla="*/ 64 h 304"/>
                <a:gd name="T44" fmla="*/ 64 w 280"/>
                <a:gd name="T45" fmla="*/ 96 h 304"/>
                <a:gd name="T46" fmla="*/ 64 w 280"/>
                <a:gd name="T47" fmla="*/ 120 h 304"/>
                <a:gd name="T48" fmla="*/ 40 w 280"/>
                <a:gd name="T49" fmla="*/ 128 h 304"/>
                <a:gd name="T50" fmla="*/ 48 w 280"/>
                <a:gd name="T51" fmla="*/ 128 h 304"/>
                <a:gd name="T52" fmla="*/ 48 w 280"/>
                <a:gd name="T53" fmla="*/ 136 h 304"/>
                <a:gd name="T54" fmla="*/ 24 w 280"/>
                <a:gd name="T55" fmla="*/ 168 h 304"/>
                <a:gd name="T56" fmla="*/ 40 w 280"/>
                <a:gd name="T57" fmla="*/ 184 h 304"/>
                <a:gd name="T58" fmla="*/ 40 w 280"/>
                <a:gd name="T59" fmla="*/ 200 h 304"/>
                <a:gd name="T60" fmla="*/ 16 w 280"/>
                <a:gd name="T61" fmla="*/ 208 h 304"/>
                <a:gd name="T62" fmla="*/ 24 w 280"/>
                <a:gd name="T63" fmla="*/ 224 h 304"/>
                <a:gd name="T64" fmla="*/ 0 w 280"/>
                <a:gd name="T65" fmla="*/ 264 h 304"/>
                <a:gd name="T66" fmla="*/ 40 w 280"/>
                <a:gd name="T67" fmla="*/ 280 h 304"/>
                <a:gd name="T68" fmla="*/ 48 w 280"/>
                <a:gd name="T69" fmla="*/ 288 h 304"/>
                <a:gd name="T70" fmla="*/ 48 w 280"/>
                <a:gd name="T71" fmla="*/ 304 h 304"/>
                <a:gd name="T72" fmla="*/ 8 w 280"/>
                <a:gd name="T73" fmla="*/ 256 h 304"/>
                <a:gd name="T74" fmla="*/ 8 w 280"/>
                <a:gd name="T75" fmla="*/ 208 h 304"/>
                <a:gd name="T76" fmla="*/ 0 w 280"/>
                <a:gd name="T77" fmla="*/ 184 h 304"/>
                <a:gd name="T78" fmla="*/ 24 w 280"/>
                <a:gd name="T79" fmla="*/ 144 h 304"/>
                <a:gd name="T80" fmla="*/ 32 w 280"/>
                <a:gd name="T81" fmla="*/ 120 h 304"/>
                <a:gd name="T82" fmla="*/ 48 w 280"/>
                <a:gd name="T83" fmla="*/ 96 h 304"/>
                <a:gd name="T84" fmla="*/ 40 w 280"/>
                <a:gd name="T85" fmla="*/ 72 h 304"/>
                <a:gd name="T86" fmla="*/ 56 w 280"/>
                <a:gd name="T87" fmla="*/ 64 h 304"/>
                <a:gd name="T88" fmla="*/ 56 w 280"/>
                <a:gd name="T89" fmla="*/ 40 h 304"/>
                <a:gd name="T90" fmla="*/ 56 w 280"/>
                <a:gd name="T91" fmla="*/ 24 h 304"/>
                <a:gd name="T92" fmla="*/ 96 w 280"/>
                <a:gd name="T93" fmla="*/ 16 h 304"/>
                <a:gd name="T94" fmla="*/ 144 w 280"/>
                <a:gd name="T95" fmla="*/ 8 h 304"/>
                <a:gd name="T96" fmla="*/ 160 w 280"/>
                <a:gd name="T97" fmla="*/ 24 h 304"/>
                <a:gd name="T98" fmla="*/ 216 w 280"/>
                <a:gd name="T99" fmla="*/ 32 h 30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80"/>
                <a:gd name="T151" fmla="*/ 0 h 304"/>
                <a:gd name="T152" fmla="*/ 280 w 280"/>
                <a:gd name="T153" fmla="*/ 304 h 30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80" h="304">
                  <a:moveTo>
                    <a:pt x="16" y="72"/>
                  </a:moveTo>
                  <a:lnTo>
                    <a:pt x="16" y="64"/>
                  </a:lnTo>
                  <a:lnTo>
                    <a:pt x="24" y="72"/>
                  </a:lnTo>
                  <a:lnTo>
                    <a:pt x="32" y="72"/>
                  </a:lnTo>
                  <a:lnTo>
                    <a:pt x="32" y="64"/>
                  </a:lnTo>
                  <a:lnTo>
                    <a:pt x="40" y="72"/>
                  </a:lnTo>
                  <a:lnTo>
                    <a:pt x="40" y="64"/>
                  </a:lnTo>
                  <a:lnTo>
                    <a:pt x="48" y="64"/>
                  </a:lnTo>
                  <a:lnTo>
                    <a:pt x="48" y="56"/>
                  </a:lnTo>
                  <a:lnTo>
                    <a:pt x="48" y="64"/>
                  </a:lnTo>
                  <a:lnTo>
                    <a:pt x="48" y="72"/>
                  </a:lnTo>
                  <a:lnTo>
                    <a:pt x="56" y="64"/>
                  </a:lnTo>
                  <a:lnTo>
                    <a:pt x="56" y="56"/>
                  </a:lnTo>
                  <a:lnTo>
                    <a:pt x="56" y="64"/>
                  </a:lnTo>
                  <a:lnTo>
                    <a:pt x="64" y="56"/>
                  </a:lnTo>
                  <a:lnTo>
                    <a:pt x="72" y="48"/>
                  </a:lnTo>
                  <a:lnTo>
                    <a:pt x="80" y="48"/>
                  </a:lnTo>
                  <a:lnTo>
                    <a:pt x="88" y="40"/>
                  </a:lnTo>
                  <a:lnTo>
                    <a:pt x="96" y="40"/>
                  </a:lnTo>
                  <a:lnTo>
                    <a:pt x="96" y="48"/>
                  </a:lnTo>
                  <a:lnTo>
                    <a:pt x="104" y="56"/>
                  </a:lnTo>
                  <a:lnTo>
                    <a:pt x="104" y="48"/>
                  </a:lnTo>
                  <a:lnTo>
                    <a:pt x="112" y="48"/>
                  </a:lnTo>
                  <a:lnTo>
                    <a:pt x="120" y="40"/>
                  </a:lnTo>
                  <a:lnTo>
                    <a:pt x="120" y="32"/>
                  </a:lnTo>
                  <a:lnTo>
                    <a:pt x="120" y="40"/>
                  </a:lnTo>
                  <a:lnTo>
                    <a:pt x="128" y="32"/>
                  </a:lnTo>
                  <a:lnTo>
                    <a:pt x="128" y="24"/>
                  </a:lnTo>
                  <a:lnTo>
                    <a:pt x="128" y="16"/>
                  </a:lnTo>
                  <a:lnTo>
                    <a:pt x="136" y="16"/>
                  </a:lnTo>
                  <a:lnTo>
                    <a:pt x="144" y="16"/>
                  </a:lnTo>
                  <a:lnTo>
                    <a:pt x="152" y="16"/>
                  </a:lnTo>
                  <a:lnTo>
                    <a:pt x="168" y="24"/>
                  </a:lnTo>
                  <a:lnTo>
                    <a:pt x="168" y="32"/>
                  </a:lnTo>
                  <a:lnTo>
                    <a:pt x="176" y="24"/>
                  </a:lnTo>
                  <a:lnTo>
                    <a:pt x="192" y="8"/>
                  </a:lnTo>
                  <a:lnTo>
                    <a:pt x="192" y="0"/>
                  </a:lnTo>
                  <a:lnTo>
                    <a:pt x="200" y="8"/>
                  </a:lnTo>
                  <a:lnTo>
                    <a:pt x="200" y="24"/>
                  </a:lnTo>
                  <a:lnTo>
                    <a:pt x="200" y="32"/>
                  </a:lnTo>
                  <a:lnTo>
                    <a:pt x="208" y="24"/>
                  </a:lnTo>
                  <a:lnTo>
                    <a:pt x="224" y="16"/>
                  </a:lnTo>
                  <a:lnTo>
                    <a:pt x="232" y="8"/>
                  </a:lnTo>
                  <a:lnTo>
                    <a:pt x="232" y="16"/>
                  </a:lnTo>
                  <a:lnTo>
                    <a:pt x="232" y="32"/>
                  </a:lnTo>
                  <a:lnTo>
                    <a:pt x="240" y="40"/>
                  </a:lnTo>
                  <a:lnTo>
                    <a:pt x="248" y="40"/>
                  </a:lnTo>
                  <a:lnTo>
                    <a:pt x="256" y="32"/>
                  </a:lnTo>
                  <a:lnTo>
                    <a:pt x="256" y="40"/>
                  </a:lnTo>
                  <a:lnTo>
                    <a:pt x="264" y="40"/>
                  </a:lnTo>
                  <a:lnTo>
                    <a:pt x="272" y="40"/>
                  </a:lnTo>
                  <a:lnTo>
                    <a:pt x="280" y="40"/>
                  </a:lnTo>
                  <a:lnTo>
                    <a:pt x="272" y="40"/>
                  </a:lnTo>
                  <a:lnTo>
                    <a:pt x="256" y="40"/>
                  </a:lnTo>
                  <a:lnTo>
                    <a:pt x="232" y="40"/>
                  </a:lnTo>
                  <a:lnTo>
                    <a:pt x="216" y="48"/>
                  </a:lnTo>
                  <a:lnTo>
                    <a:pt x="192" y="48"/>
                  </a:lnTo>
                  <a:lnTo>
                    <a:pt x="168" y="40"/>
                  </a:lnTo>
                  <a:lnTo>
                    <a:pt x="144" y="32"/>
                  </a:lnTo>
                  <a:lnTo>
                    <a:pt x="136" y="24"/>
                  </a:lnTo>
                  <a:lnTo>
                    <a:pt x="128" y="16"/>
                  </a:lnTo>
                  <a:lnTo>
                    <a:pt x="120" y="16"/>
                  </a:lnTo>
                  <a:lnTo>
                    <a:pt x="112" y="32"/>
                  </a:lnTo>
                  <a:lnTo>
                    <a:pt x="88" y="40"/>
                  </a:lnTo>
                  <a:lnTo>
                    <a:pt x="80" y="48"/>
                  </a:lnTo>
                  <a:lnTo>
                    <a:pt x="72" y="64"/>
                  </a:lnTo>
                  <a:lnTo>
                    <a:pt x="64" y="72"/>
                  </a:lnTo>
                  <a:lnTo>
                    <a:pt x="64" y="80"/>
                  </a:lnTo>
                  <a:lnTo>
                    <a:pt x="64" y="96"/>
                  </a:lnTo>
                  <a:lnTo>
                    <a:pt x="64" y="104"/>
                  </a:lnTo>
                  <a:lnTo>
                    <a:pt x="64" y="112"/>
                  </a:lnTo>
                  <a:lnTo>
                    <a:pt x="64" y="120"/>
                  </a:lnTo>
                  <a:lnTo>
                    <a:pt x="56" y="128"/>
                  </a:lnTo>
                  <a:lnTo>
                    <a:pt x="48" y="128"/>
                  </a:lnTo>
                  <a:lnTo>
                    <a:pt x="40" y="128"/>
                  </a:lnTo>
                  <a:lnTo>
                    <a:pt x="48" y="128"/>
                  </a:lnTo>
                  <a:lnTo>
                    <a:pt x="56" y="120"/>
                  </a:lnTo>
                  <a:lnTo>
                    <a:pt x="48" y="128"/>
                  </a:lnTo>
                  <a:lnTo>
                    <a:pt x="40" y="128"/>
                  </a:lnTo>
                  <a:lnTo>
                    <a:pt x="32" y="136"/>
                  </a:lnTo>
                  <a:lnTo>
                    <a:pt x="48" y="136"/>
                  </a:lnTo>
                  <a:lnTo>
                    <a:pt x="48" y="144"/>
                  </a:lnTo>
                  <a:lnTo>
                    <a:pt x="32" y="144"/>
                  </a:lnTo>
                  <a:lnTo>
                    <a:pt x="24" y="168"/>
                  </a:lnTo>
                  <a:lnTo>
                    <a:pt x="40" y="176"/>
                  </a:lnTo>
                  <a:lnTo>
                    <a:pt x="48" y="176"/>
                  </a:lnTo>
                  <a:lnTo>
                    <a:pt x="40" y="184"/>
                  </a:lnTo>
                  <a:lnTo>
                    <a:pt x="32" y="192"/>
                  </a:lnTo>
                  <a:lnTo>
                    <a:pt x="32" y="200"/>
                  </a:lnTo>
                  <a:lnTo>
                    <a:pt x="40" y="200"/>
                  </a:lnTo>
                  <a:lnTo>
                    <a:pt x="32" y="200"/>
                  </a:lnTo>
                  <a:lnTo>
                    <a:pt x="32" y="208"/>
                  </a:lnTo>
                  <a:lnTo>
                    <a:pt x="16" y="208"/>
                  </a:lnTo>
                  <a:lnTo>
                    <a:pt x="8" y="216"/>
                  </a:lnTo>
                  <a:lnTo>
                    <a:pt x="16" y="216"/>
                  </a:lnTo>
                  <a:lnTo>
                    <a:pt x="24" y="224"/>
                  </a:lnTo>
                  <a:lnTo>
                    <a:pt x="24" y="232"/>
                  </a:lnTo>
                  <a:lnTo>
                    <a:pt x="8" y="248"/>
                  </a:lnTo>
                  <a:lnTo>
                    <a:pt x="0" y="264"/>
                  </a:lnTo>
                  <a:lnTo>
                    <a:pt x="32" y="264"/>
                  </a:lnTo>
                  <a:lnTo>
                    <a:pt x="40" y="272"/>
                  </a:lnTo>
                  <a:lnTo>
                    <a:pt x="40" y="280"/>
                  </a:lnTo>
                  <a:lnTo>
                    <a:pt x="32" y="280"/>
                  </a:lnTo>
                  <a:lnTo>
                    <a:pt x="40" y="280"/>
                  </a:lnTo>
                  <a:lnTo>
                    <a:pt x="48" y="288"/>
                  </a:lnTo>
                  <a:lnTo>
                    <a:pt x="56" y="296"/>
                  </a:lnTo>
                  <a:lnTo>
                    <a:pt x="48" y="296"/>
                  </a:lnTo>
                  <a:lnTo>
                    <a:pt x="48" y="304"/>
                  </a:lnTo>
                  <a:lnTo>
                    <a:pt x="40" y="296"/>
                  </a:lnTo>
                  <a:lnTo>
                    <a:pt x="32" y="288"/>
                  </a:lnTo>
                  <a:lnTo>
                    <a:pt x="8" y="256"/>
                  </a:lnTo>
                  <a:lnTo>
                    <a:pt x="0" y="232"/>
                  </a:lnTo>
                  <a:lnTo>
                    <a:pt x="8" y="216"/>
                  </a:lnTo>
                  <a:lnTo>
                    <a:pt x="8" y="208"/>
                  </a:lnTo>
                  <a:lnTo>
                    <a:pt x="8" y="200"/>
                  </a:lnTo>
                  <a:lnTo>
                    <a:pt x="0" y="200"/>
                  </a:lnTo>
                  <a:lnTo>
                    <a:pt x="0" y="184"/>
                  </a:lnTo>
                  <a:lnTo>
                    <a:pt x="16" y="152"/>
                  </a:lnTo>
                  <a:lnTo>
                    <a:pt x="24" y="152"/>
                  </a:lnTo>
                  <a:lnTo>
                    <a:pt x="24" y="144"/>
                  </a:lnTo>
                  <a:lnTo>
                    <a:pt x="16" y="144"/>
                  </a:lnTo>
                  <a:lnTo>
                    <a:pt x="16" y="136"/>
                  </a:lnTo>
                  <a:lnTo>
                    <a:pt x="32" y="120"/>
                  </a:lnTo>
                  <a:lnTo>
                    <a:pt x="56" y="104"/>
                  </a:lnTo>
                  <a:lnTo>
                    <a:pt x="48" y="104"/>
                  </a:lnTo>
                  <a:lnTo>
                    <a:pt x="48" y="96"/>
                  </a:lnTo>
                  <a:lnTo>
                    <a:pt x="56" y="88"/>
                  </a:lnTo>
                  <a:lnTo>
                    <a:pt x="48" y="80"/>
                  </a:lnTo>
                  <a:lnTo>
                    <a:pt x="40" y="72"/>
                  </a:lnTo>
                  <a:lnTo>
                    <a:pt x="32" y="72"/>
                  </a:lnTo>
                  <a:lnTo>
                    <a:pt x="32" y="64"/>
                  </a:lnTo>
                  <a:lnTo>
                    <a:pt x="56" y="64"/>
                  </a:lnTo>
                  <a:lnTo>
                    <a:pt x="56" y="56"/>
                  </a:lnTo>
                  <a:lnTo>
                    <a:pt x="56" y="48"/>
                  </a:lnTo>
                  <a:lnTo>
                    <a:pt x="56" y="40"/>
                  </a:lnTo>
                  <a:lnTo>
                    <a:pt x="56" y="32"/>
                  </a:lnTo>
                  <a:lnTo>
                    <a:pt x="56" y="24"/>
                  </a:lnTo>
                  <a:lnTo>
                    <a:pt x="64" y="16"/>
                  </a:lnTo>
                  <a:lnTo>
                    <a:pt x="88" y="16"/>
                  </a:lnTo>
                  <a:lnTo>
                    <a:pt x="96" y="16"/>
                  </a:lnTo>
                  <a:lnTo>
                    <a:pt x="104" y="16"/>
                  </a:lnTo>
                  <a:lnTo>
                    <a:pt x="120" y="16"/>
                  </a:lnTo>
                  <a:lnTo>
                    <a:pt x="144" y="8"/>
                  </a:lnTo>
                  <a:lnTo>
                    <a:pt x="136" y="8"/>
                  </a:lnTo>
                  <a:lnTo>
                    <a:pt x="136" y="16"/>
                  </a:lnTo>
                  <a:lnTo>
                    <a:pt x="160" y="24"/>
                  </a:lnTo>
                  <a:lnTo>
                    <a:pt x="192" y="32"/>
                  </a:lnTo>
                  <a:lnTo>
                    <a:pt x="200" y="32"/>
                  </a:lnTo>
                  <a:lnTo>
                    <a:pt x="216" y="32"/>
                  </a:lnTo>
                </a:path>
              </a:pathLst>
            </a:custGeom>
            <a:noFill/>
            <a:ln w="19050">
              <a:solidFill>
                <a:srgbClr val="5D4503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87" name="Oval 30"/>
            <p:cNvSpPr>
              <a:spLocks noChangeArrowheads="1"/>
            </p:cNvSpPr>
            <p:nvPr/>
          </p:nvSpPr>
          <p:spPr bwMode="auto">
            <a:xfrm>
              <a:off x="1474" y="944"/>
              <a:ext cx="384" cy="424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88" name="Freeform 31"/>
            <p:cNvSpPr>
              <a:spLocks/>
            </p:cNvSpPr>
            <p:nvPr/>
          </p:nvSpPr>
          <p:spPr bwMode="auto">
            <a:xfrm>
              <a:off x="1410" y="1391"/>
              <a:ext cx="264" cy="688"/>
            </a:xfrm>
            <a:custGeom>
              <a:avLst/>
              <a:gdLst>
                <a:gd name="T0" fmla="*/ 264 w 264"/>
                <a:gd name="T1" fmla="*/ 0 h 688"/>
                <a:gd name="T2" fmla="*/ 264 w 264"/>
                <a:gd name="T3" fmla="*/ 160 h 688"/>
                <a:gd name="T4" fmla="*/ 0 w 264"/>
                <a:gd name="T5" fmla="*/ 688 h 688"/>
                <a:gd name="T6" fmla="*/ 0 60000 65536"/>
                <a:gd name="T7" fmla="*/ 0 60000 65536"/>
                <a:gd name="T8" fmla="*/ 0 60000 65536"/>
                <a:gd name="T9" fmla="*/ 0 w 264"/>
                <a:gd name="T10" fmla="*/ 0 h 688"/>
                <a:gd name="T11" fmla="*/ 264 w 264"/>
                <a:gd name="T12" fmla="*/ 688 h 6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4" h="688">
                  <a:moveTo>
                    <a:pt x="264" y="0"/>
                  </a:moveTo>
                  <a:lnTo>
                    <a:pt x="264" y="160"/>
                  </a:lnTo>
                  <a:lnTo>
                    <a:pt x="0" y="688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89" name="Line 32"/>
            <p:cNvSpPr>
              <a:spLocks noChangeShapeType="1"/>
            </p:cNvSpPr>
            <p:nvPr/>
          </p:nvSpPr>
          <p:spPr bwMode="auto">
            <a:xfrm>
              <a:off x="1698" y="1551"/>
              <a:ext cx="384" cy="52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90" name="Line 33"/>
            <p:cNvSpPr>
              <a:spLocks noChangeShapeType="1"/>
            </p:cNvSpPr>
            <p:nvPr/>
          </p:nvSpPr>
          <p:spPr bwMode="auto">
            <a:xfrm>
              <a:off x="1402" y="2071"/>
              <a:ext cx="664" cy="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91" name="Line 34"/>
            <p:cNvSpPr>
              <a:spLocks noChangeShapeType="1"/>
            </p:cNvSpPr>
            <p:nvPr/>
          </p:nvSpPr>
          <p:spPr bwMode="auto">
            <a:xfrm>
              <a:off x="1738" y="2072"/>
              <a:ext cx="1" cy="41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92" name="Line 35"/>
            <p:cNvSpPr>
              <a:spLocks noChangeShapeType="1"/>
            </p:cNvSpPr>
            <p:nvPr/>
          </p:nvSpPr>
          <p:spPr bwMode="auto">
            <a:xfrm>
              <a:off x="1658" y="2096"/>
              <a:ext cx="1" cy="38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93" name="Line 36"/>
            <p:cNvSpPr>
              <a:spLocks noChangeShapeType="1"/>
            </p:cNvSpPr>
            <p:nvPr/>
          </p:nvSpPr>
          <p:spPr bwMode="auto">
            <a:xfrm flipH="1">
              <a:off x="1442" y="1535"/>
              <a:ext cx="224" cy="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94" name="Line 37"/>
            <p:cNvSpPr>
              <a:spLocks noChangeShapeType="1"/>
            </p:cNvSpPr>
            <p:nvPr/>
          </p:nvSpPr>
          <p:spPr bwMode="auto">
            <a:xfrm flipV="1">
              <a:off x="1674" y="1231"/>
              <a:ext cx="288" cy="32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95" name="Freeform 38"/>
            <p:cNvSpPr>
              <a:spLocks/>
            </p:cNvSpPr>
            <p:nvPr/>
          </p:nvSpPr>
          <p:spPr bwMode="auto">
            <a:xfrm>
              <a:off x="1570" y="1240"/>
              <a:ext cx="224" cy="104"/>
            </a:xfrm>
            <a:custGeom>
              <a:avLst/>
              <a:gdLst>
                <a:gd name="T0" fmla="*/ 0 w 224"/>
                <a:gd name="T1" fmla="*/ 8 h 104"/>
                <a:gd name="T2" fmla="*/ 8 w 224"/>
                <a:gd name="T3" fmla="*/ 16 h 104"/>
                <a:gd name="T4" fmla="*/ 8 w 224"/>
                <a:gd name="T5" fmla="*/ 24 h 104"/>
                <a:gd name="T6" fmla="*/ 16 w 224"/>
                <a:gd name="T7" fmla="*/ 32 h 104"/>
                <a:gd name="T8" fmla="*/ 24 w 224"/>
                <a:gd name="T9" fmla="*/ 40 h 104"/>
                <a:gd name="T10" fmla="*/ 32 w 224"/>
                <a:gd name="T11" fmla="*/ 56 h 104"/>
                <a:gd name="T12" fmla="*/ 40 w 224"/>
                <a:gd name="T13" fmla="*/ 64 h 104"/>
                <a:gd name="T14" fmla="*/ 56 w 224"/>
                <a:gd name="T15" fmla="*/ 80 h 104"/>
                <a:gd name="T16" fmla="*/ 64 w 224"/>
                <a:gd name="T17" fmla="*/ 88 h 104"/>
                <a:gd name="T18" fmla="*/ 72 w 224"/>
                <a:gd name="T19" fmla="*/ 88 h 104"/>
                <a:gd name="T20" fmla="*/ 80 w 224"/>
                <a:gd name="T21" fmla="*/ 88 h 104"/>
                <a:gd name="T22" fmla="*/ 80 w 224"/>
                <a:gd name="T23" fmla="*/ 96 h 104"/>
                <a:gd name="T24" fmla="*/ 88 w 224"/>
                <a:gd name="T25" fmla="*/ 96 h 104"/>
                <a:gd name="T26" fmla="*/ 104 w 224"/>
                <a:gd name="T27" fmla="*/ 104 h 104"/>
                <a:gd name="T28" fmla="*/ 112 w 224"/>
                <a:gd name="T29" fmla="*/ 104 h 104"/>
                <a:gd name="T30" fmla="*/ 128 w 224"/>
                <a:gd name="T31" fmla="*/ 104 h 104"/>
                <a:gd name="T32" fmla="*/ 136 w 224"/>
                <a:gd name="T33" fmla="*/ 104 h 104"/>
                <a:gd name="T34" fmla="*/ 136 w 224"/>
                <a:gd name="T35" fmla="*/ 96 h 104"/>
                <a:gd name="T36" fmla="*/ 144 w 224"/>
                <a:gd name="T37" fmla="*/ 96 h 104"/>
                <a:gd name="T38" fmla="*/ 152 w 224"/>
                <a:gd name="T39" fmla="*/ 96 h 104"/>
                <a:gd name="T40" fmla="*/ 160 w 224"/>
                <a:gd name="T41" fmla="*/ 88 h 104"/>
                <a:gd name="T42" fmla="*/ 168 w 224"/>
                <a:gd name="T43" fmla="*/ 88 h 104"/>
                <a:gd name="T44" fmla="*/ 176 w 224"/>
                <a:gd name="T45" fmla="*/ 80 h 104"/>
                <a:gd name="T46" fmla="*/ 184 w 224"/>
                <a:gd name="T47" fmla="*/ 80 h 104"/>
                <a:gd name="T48" fmla="*/ 192 w 224"/>
                <a:gd name="T49" fmla="*/ 72 h 104"/>
                <a:gd name="T50" fmla="*/ 200 w 224"/>
                <a:gd name="T51" fmla="*/ 64 h 104"/>
                <a:gd name="T52" fmla="*/ 200 w 224"/>
                <a:gd name="T53" fmla="*/ 56 h 104"/>
                <a:gd name="T54" fmla="*/ 208 w 224"/>
                <a:gd name="T55" fmla="*/ 56 h 104"/>
                <a:gd name="T56" fmla="*/ 208 w 224"/>
                <a:gd name="T57" fmla="*/ 48 h 104"/>
                <a:gd name="T58" fmla="*/ 208 w 224"/>
                <a:gd name="T59" fmla="*/ 40 h 104"/>
                <a:gd name="T60" fmla="*/ 208 w 224"/>
                <a:gd name="T61" fmla="*/ 32 h 104"/>
                <a:gd name="T62" fmla="*/ 208 w 224"/>
                <a:gd name="T63" fmla="*/ 24 h 104"/>
                <a:gd name="T64" fmla="*/ 208 w 224"/>
                <a:gd name="T65" fmla="*/ 16 h 104"/>
                <a:gd name="T66" fmla="*/ 216 w 224"/>
                <a:gd name="T67" fmla="*/ 16 h 104"/>
                <a:gd name="T68" fmla="*/ 216 w 224"/>
                <a:gd name="T69" fmla="*/ 8 h 104"/>
                <a:gd name="T70" fmla="*/ 224 w 224"/>
                <a:gd name="T71" fmla="*/ 8 h 104"/>
                <a:gd name="T72" fmla="*/ 216 w 224"/>
                <a:gd name="T73" fmla="*/ 8 h 104"/>
                <a:gd name="T74" fmla="*/ 208 w 224"/>
                <a:gd name="T75" fmla="*/ 8 h 104"/>
                <a:gd name="T76" fmla="*/ 200 w 224"/>
                <a:gd name="T77" fmla="*/ 8 h 104"/>
                <a:gd name="T78" fmla="*/ 184 w 224"/>
                <a:gd name="T79" fmla="*/ 8 h 104"/>
                <a:gd name="T80" fmla="*/ 168 w 224"/>
                <a:gd name="T81" fmla="*/ 8 h 104"/>
                <a:gd name="T82" fmla="*/ 160 w 224"/>
                <a:gd name="T83" fmla="*/ 8 h 104"/>
                <a:gd name="T84" fmla="*/ 144 w 224"/>
                <a:gd name="T85" fmla="*/ 8 h 104"/>
                <a:gd name="T86" fmla="*/ 136 w 224"/>
                <a:gd name="T87" fmla="*/ 8 h 104"/>
                <a:gd name="T88" fmla="*/ 128 w 224"/>
                <a:gd name="T89" fmla="*/ 8 h 104"/>
                <a:gd name="T90" fmla="*/ 120 w 224"/>
                <a:gd name="T91" fmla="*/ 8 h 104"/>
                <a:gd name="T92" fmla="*/ 112 w 224"/>
                <a:gd name="T93" fmla="*/ 8 h 104"/>
                <a:gd name="T94" fmla="*/ 104 w 224"/>
                <a:gd name="T95" fmla="*/ 8 h 104"/>
                <a:gd name="T96" fmla="*/ 96 w 224"/>
                <a:gd name="T97" fmla="*/ 8 h 104"/>
                <a:gd name="T98" fmla="*/ 80 w 224"/>
                <a:gd name="T99" fmla="*/ 8 h 104"/>
                <a:gd name="T100" fmla="*/ 72 w 224"/>
                <a:gd name="T101" fmla="*/ 8 h 104"/>
                <a:gd name="T102" fmla="*/ 64 w 224"/>
                <a:gd name="T103" fmla="*/ 8 h 104"/>
                <a:gd name="T104" fmla="*/ 56 w 224"/>
                <a:gd name="T105" fmla="*/ 8 h 104"/>
                <a:gd name="T106" fmla="*/ 40 w 224"/>
                <a:gd name="T107" fmla="*/ 0 h 104"/>
                <a:gd name="T108" fmla="*/ 32 w 224"/>
                <a:gd name="T109" fmla="*/ 0 h 104"/>
                <a:gd name="T110" fmla="*/ 24 w 224"/>
                <a:gd name="T111" fmla="*/ 0 h 104"/>
                <a:gd name="T112" fmla="*/ 16 w 224"/>
                <a:gd name="T113" fmla="*/ 0 h 10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24"/>
                <a:gd name="T172" fmla="*/ 0 h 104"/>
                <a:gd name="T173" fmla="*/ 224 w 224"/>
                <a:gd name="T174" fmla="*/ 104 h 104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24" h="104">
                  <a:moveTo>
                    <a:pt x="0" y="8"/>
                  </a:moveTo>
                  <a:lnTo>
                    <a:pt x="0" y="8"/>
                  </a:lnTo>
                  <a:lnTo>
                    <a:pt x="8" y="16"/>
                  </a:lnTo>
                  <a:lnTo>
                    <a:pt x="8" y="24"/>
                  </a:lnTo>
                  <a:lnTo>
                    <a:pt x="16" y="32"/>
                  </a:lnTo>
                  <a:lnTo>
                    <a:pt x="24" y="40"/>
                  </a:lnTo>
                  <a:lnTo>
                    <a:pt x="32" y="56"/>
                  </a:lnTo>
                  <a:lnTo>
                    <a:pt x="40" y="64"/>
                  </a:lnTo>
                  <a:lnTo>
                    <a:pt x="56" y="80"/>
                  </a:lnTo>
                  <a:lnTo>
                    <a:pt x="64" y="88"/>
                  </a:lnTo>
                  <a:lnTo>
                    <a:pt x="72" y="88"/>
                  </a:lnTo>
                  <a:lnTo>
                    <a:pt x="80" y="88"/>
                  </a:lnTo>
                  <a:lnTo>
                    <a:pt x="80" y="96"/>
                  </a:lnTo>
                  <a:lnTo>
                    <a:pt x="88" y="96"/>
                  </a:lnTo>
                  <a:lnTo>
                    <a:pt x="104" y="104"/>
                  </a:lnTo>
                  <a:lnTo>
                    <a:pt x="112" y="104"/>
                  </a:lnTo>
                  <a:lnTo>
                    <a:pt x="128" y="104"/>
                  </a:lnTo>
                  <a:lnTo>
                    <a:pt x="136" y="104"/>
                  </a:lnTo>
                  <a:lnTo>
                    <a:pt x="136" y="96"/>
                  </a:lnTo>
                  <a:lnTo>
                    <a:pt x="144" y="96"/>
                  </a:lnTo>
                  <a:lnTo>
                    <a:pt x="152" y="96"/>
                  </a:lnTo>
                  <a:lnTo>
                    <a:pt x="160" y="88"/>
                  </a:lnTo>
                  <a:lnTo>
                    <a:pt x="168" y="88"/>
                  </a:lnTo>
                  <a:lnTo>
                    <a:pt x="176" y="80"/>
                  </a:lnTo>
                  <a:lnTo>
                    <a:pt x="184" y="80"/>
                  </a:lnTo>
                  <a:lnTo>
                    <a:pt x="192" y="72"/>
                  </a:lnTo>
                  <a:lnTo>
                    <a:pt x="200" y="64"/>
                  </a:lnTo>
                  <a:lnTo>
                    <a:pt x="200" y="56"/>
                  </a:lnTo>
                  <a:lnTo>
                    <a:pt x="208" y="56"/>
                  </a:lnTo>
                  <a:lnTo>
                    <a:pt x="208" y="48"/>
                  </a:lnTo>
                  <a:lnTo>
                    <a:pt x="208" y="40"/>
                  </a:lnTo>
                  <a:lnTo>
                    <a:pt x="208" y="32"/>
                  </a:lnTo>
                  <a:lnTo>
                    <a:pt x="208" y="24"/>
                  </a:lnTo>
                  <a:lnTo>
                    <a:pt x="208" y="16"/>
                  </a:lnTo>
                  <a:lnTo>
                    <a:pt x="216" y="16"/>
                  </a:lnTo>
                  <a:lnTo>
                    <a:pt x="216" y="8"/>
                  </a:lnTo>
                  <a:lnTo>
                    <a:pt x="224" y="8"/>
                  </a:lnTo>
                  <a:lnTo>
                    <a:pt x="216" y="8"/>
                  </a:lnTo>
                  <a:lnTo>
                    <a:pt x="208" y="8"/>
                  </a:lnTo>
                  <a:lnTo>
                    <a:pt x="200" y="8"/>
                  </a:lnTo>
                  <a:lnTo>
                    <a:pt x="184" y="8"/>
                  </a:lnTo>
                  <a:lnTo>
                    <a:pt x="168" y="8"/>
                  </a:lnTo>
                  <a:lnTo>
                    <a:pt x="160" y="8"/>
                  </a:lnTo>
                  <a:lnTo>
                    <a:pt x="144" y="8"/>
                  </a:lnTo>
                  <a:lnTo>
                    <a:pt x="136" y="8"/>
                  </a:lnTo>
                  <a:lnTo>
                    <a:pt x="128" y="8"/>
                  </a:lnTo>
                  <a:lnTo>
                    <a:pt x="120" y="8"/>
                  </a:lnTo>
                  <a:lnTo>
                    <a:pt x="112" y="8"/>
                  </a:lnTo>
                  <a:lnTo>
                    <a:pt x="104" y="8"/>
                  </a:lnTo>
                  <a:lnTo>
                    <a:pt x="96" y="8"/>
                  </a:lnTo>
                  <a:lnTo>
                    <a:pt x="80" y="8"/>
                  </a:lnTo>
                  <a:lnTo>
                    <a:pt x="72" y="8"/>
                  </a:lnTo>
                  <a:lnTo>
                    <a:pt x="64" y="8"/>
                  </a:lnTo>
                  <a:lnTo>
                    <a:pt x="56" y="8"/>
                  </a:lnTo>
                  <a:lnTo>
                    <a:pt x="40" y="0"/>
                  </a:lnTo>
                  <a:lnTo>
                    <a:pt x="32" y="0"/>
                  </a:lnTo>
                  <a:lnTo>
                    <a:pt x="24" y="0"/>
                  </a:lnTo>
                  <a:lnTo>
                    <a:pt x="16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96" name="Freeform 39"/>
            <p:cNvSpPr>
              <a:spLocks/>
            </p:cNvSpPr>
            <p:nvPr/>
          </p:nvSpPr>
          <p:spPr bwMode="auto">
            <a:xfrm>
              <a:off x="1537" y="1072"/>
              <a:ext cx="88" cy="40"/>
            </a:xfrm>
            <a:custGeom>
              <a:avLst/>
              <a:gdLst>
                <a:gd name="T0" fmla="*/ 0 w 88"/>
                <a:gd name="T1" fmla="*/ 40 h 40"/>
                <a:gd name="T2" fmla="*/ 0 w 88"/>
                <a:gd name="T3" fmla="*/ 40 h 40"/>
                <a:gd name="T4" fmla="*/ 8 w 88"/>
                <a:gd name="T5" fmla="*/ 32 h 40"/>
                <a:gd name="T6" fmla="*/ 8 w 88"/>
                <a:gd name="T7" fmla="*/ 32 h 40"/>
                <a:gd name="T8" fmla="*/ 8 w 88"/>
                <a:gd name="T9" fmla="*/ 24 h 40"/>
                <a:gd name="T10" fmla="*/ 8 w 88"/>
                <a:gd name="T11" fmla="*/ 24 h 40"/>
                <a:gd name="T12" fmla="*/ 16 w 88"/>
                <a:gd name="T13" fmla="*/ 16 h 40"/>
                <a:gd name="T14" fmla="*/ 16 w 88"/>
                <a:gd name="T15" fmla="*/ 16 h 40"/>
                <a:gd name="T16" fmla="*/ 24 w 88"/>
                <a:gd name="T17" fmla="*/ 8 h 40"/>
                <a:gd name="T18" fmla="*/ 24 w 88"/>
                <a:gd name="T19" fmla="*/ 8 h 40"/>
                <a:gd name="T20" fmla="*/ 40 w 88"/>
                <a:gd name="T21" fmla="*/ 8 h 40"/>
                <a:gd name="T22" fmla="*/ 40 w 88"/>
                <a:gd name="T23" fmla="*/ 8 h 40"/>
                <a:gd name="T24" fmla="*/ 48 w 88"/>
                <a:gd name="T25" fmla="*/ 0 h 40"/>
                <a:gd name="T26" fmla="*/ 48 w 88"/>
                <a:gd name="T27" fmla="*/ 0 h 40"/>
                <a:gd name="T28" fmla="*/ 56 w 88"/>
                <a:gd name="T29" fmla="*/ 0 h 40"/>
                <a:gd name="T30" fmla="*/ 56 w 88"/>
                <a:gd name="T31" fmla="*/ 0 h 40"/>
                <a:gd name="T32" fmla="*/ 64 w 88"/>
                <a:gd name="T33" fmla="*/ 0 h 40"/>
                <a:gd name="T34" fmla="*/ 64 w 88"/>
                <a:gd name="T35" fmla="*/ 0 h 40"/>
                <a:gd name="T36" fmla="*/ 64 w 88"/>
                <a:gd name="T37" fmla="*/ 8 h 40"/>
                <a:gd name="T38" fmla="*/ 64 w 88"/>
                <a:gd name="T39" fmla="*/ 8 h 40"/>
                <a:gd name="T40" fmla="*/ 72 w 88"/>
                <a:gd name="T41" fmla="*/ 8 h 40"/>
                <a:gd name="T42" fmla="*/ 72 w 88"/>
                <a:gd name="T43" fmla="*/ 8 h 40"/>
                <a:gd name="T44" fmla="*/ 72 w 88"/>
                <a:gd name="T45" fmla="*/ 16 h 40"/>
                <a:gd name="T46" fmla="*/ 72 w 88"/>
                <a:gd name="T47" fmla="*/ 16 h 40"/>
                <a:gd name="T48" fmla="*/ 80 w 88"/>
                <a:gd name="T49" fmla="*/ 16 h 40"/>
                <a:gd name="T50" fmla="*/ 80 w 88"/>
                <a:gd name="T51" fmla="*/ 16 h 40"/>
                <a:gd name="T52" fmla="*/ 80 w 88"/>
                <a:gd name="T53" fmla="*/ 24 h 40"/>
                <a:gd name="T54" fmla="*/ 80 w 88"/>
                <a:gd name="T55" fmla="*/ 24 h 40"/>
                <a:gd name="T56" fmla="*/ 88 w 88"/>
                <a:gd name="T57" fmla="*/ 24 h 40"/>
                <a:gd name="T58" fmla="*/ 88 w 88"/>
                <a:gd name="T59" fmla="*/ 24 h 4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88"/>
                <a:gd name="T91" fmla="*/ 0 h 40"/>
                <a:gd name="T92" fmla="*/ 88 w 88"/>
                <a:gd name="T93" fmla="*/ 40 h 40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88" h="40">
                  <a:moveTo>
                    <a:pt x="0" y="40"/>
                  </a:moveTo>
                  <a:lnTo>
                    <a:pt x="0" y="40"/>
                  </a:lnTo>
                  <a:lnTo>
                    <a:pt x="8" y="32"/>
                  </a:lnTo>
                  <a:lnTo>
                    <a:pt x="8" y="24"/>
                  </a:lnTo>
                  <a:lnTo>
                    <a:pt x="16" y="16"/>
                  </a:lnTo>
                  <a:lnTo>
                    <a:pt x="24" y="8"/>
                  </a:lnTo>
                  <a:lnTo>
                    <a:pt x="40" y="8"/>
                  </a:lnTo>
                  <a:lnTo>
                    <a:pt x="48" y="0"/>
                  </a:lnTo>
                  <a:lnTo>
                    <a:pt x="56" y="0"/>
                  </a:lnTo>
                  <a:lnTo>
                    <a:pt x="64" y="0"/>
                  </a:lnTo>
                  <a:lnTo>
                    <a:pt x="64" y="8"/>
                  </a:lnTo>
                  <a:lnTo>
                    <a:pt x="72" y="8"/>
                  </a:lnTo>
                  <a:lnTo>
                    <a:pt x="72" y="16"/>
                  </a:lnTo>
                  <a:lnTo>
                    <a:pt x="80" y="16"/>
                  </a:lnTo>
                  <a:lnTo>
                    <a:pt x="80" y="24"/>
                  </a:lnTo>
                  <a:lnTo>
                    <a:pt x="88" y="24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97" name="Freeform 40"/>
            <p:cNvSpPr>
              <a:spLocks/>
            </p:cNvSpPr>
            <p:nvPr/>
          </p:nvSpPr>
          <p:spPr bwMode="auto">
            <a:xfrm>
              <a:off x="1537" y="1072"/>
              <a:ext cx="88" cy="40"/>
            </a:xfrm>
            <a:custGeom>
              <a:avLst/>
              <a:gdLst>
                <a:gd name="T0" fmla="*/ 0 w 88"/>
                <a:gd name="T1" fmla="*/ 40 h 40"/>
                <a:gd name="T2" fmla="*/ 8 w 88"/>
                <a:gd name="T3" fmla="*/ 32 h 40"/>
                <a:gd name="T4" fmla="*/ 8 w 88"/>
                <a:gd name="T5" fmla="*/ 24 h 40"/>
                <a:gd name="T6" fmla="*/ 16 w 88"/>
                <a:gd name="T7" fmla="*/ 16 h 40"/>
                <a:gd name="T8" fmla="*/ 24 w 88"/>
                <a:gd name="T9" fmla="*/ 8 h 40"/>
                <a:gd name="T10" fmla="*/ 40 w 88"/>
                <a:gd name="T11" fmla="*/ 8 h 40"/>
                <a:gd name="T12" fmla="*/ 48 w 88"/>
                <a:gd name="T13" fmla="*/ 0 h 40"/>
                <a:gd name="T14" fmla="*/ 56 w 88"/>
                <a:gd name="T15" fmla="*/ 0 h 40"/>
                <a:gd name="T16" fmla="*/ 64 w 88"/>
                <a:gd name="T17" fmla="*/ 0 h 40"/>
                <a:gd name="T18" fmla="*/ 64 w 88"/>
                <a:gd name="T19" fmla="*/ 8 h 40"/>
                <a:gd name="T20" fmla="*/ 72 w 88"/>
                <a:gd name="T21" fmla="*/ 8 h 40"/>
                <a:gd name="T22" fmla="*/ 72 w 88"/>
                <a:gd name="T23" fmla="*/ 16 h 40"/>
                <a:gd name="T24" fmla="*/ 80 w 88"/>
                <a:gd name="T25" fmla="*/ 16 h 40"/>
                <a:gd name="T26" fmla="*/ 80 w 88"/>
                <a:gd name="T27" fmla="*/ 24 h 40"/>
                <a:gd name="T28" fmla="*/ 88 w 88"/>
                <a:gd name="T29" fmla="*/ 24 h 4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8"/>
                <a:gd name="T46" fmla="*/ 0 h 40"/>
                <a:gd name="T47" fmla="*/ 88 w 88"/>
                <a:gd name="T48" fmla="*/ 40 h 4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8" h="40">
                  <a:moveTo>
                    <a:pt x="0" y="40"/>
                  </a:moveTo>
                  <a:lnTo>
                    <a:pt x="8" y="32"/>
                  </a:lnTo>
                  <a:lnTo>
                    <a:pt x="8" y="24"/>
                  </a:lnTo>
                  <a:lnTo>
                    <a:pt x="16" y="16"/>
                  </a:lnTo>
                  <a:lnTo>
                    <a:pt x="24" y="8"/>
                  </a:lnTo>
                  <a:lnTo>
                    <a:pt x="40" y="8"/>
                  </a:lnTo>
                  <a:lnTo>
                    <a:pt x="48" y="0"/>
                  </a:lnTo>
                  <a:lnTo>
                    <a:pt x="56" y="0"/>
                  </a:lnTo>
                  <a:lnTo>
                    <a:pt x="64" y="0"/>
                  </a:lnTo>
                  <a:lnTo>
                    <a:pt x="64" y="8"/>
                  </a:lnTo>
                  <a:lnTo>
                    <a:pt x="72" y="8"/>
                  </a:lnTo>
                  <a:lnTo>
                    <a:pt x="72" y="16"/>
                  </a:lnTo>
                  <a:lnTo>
                    <a:pt x="80" y="16"/>
                  </a:lnTo>
                  <a:lnTo>
                    <a:pt x="80" y="24"/>
                  </a:lnTo>
                  <a:lnTo>
                    <a:pt x="88" y="2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98" name="Freeform 41"/>
            <p:cNvSpPr>
              <a:spLocks/>
            </p:cNvSpPr>
            <p:nvPr/>
          </p:nvSpPr>
          <p:spPr bwMode="auto">
            <a:xfrm>
              <a:off x="1697" y="1072"/>
              <a:ext cx="96" cy="32"/>
            </a:xfrm>
            <a:custGeom>
              <a:avLst/>
              <a:gdLst>
                <a:gd name="T0" fmla="*/ 0 w 96"/>
                <a:gd name="T1" fmla="*/ 24 h 32"/>
                <a:gd name="T2" fmla="*/ 0 w 96"/>
                <a:gd name="T3" fmla="*/ 24 h 32"/>
                <a:gd name="T4" fmla="*/ 8 w 96"/>
                <a:gd name="T5" fmla="*/ 16 h 32"/>
                <a:gd name="T6" fmla="*/ 8 w 96"/>
                <a:gd name="T7" fmla="*/ 16 h 32"/>
                <a:gd name="T8" fmla="*/ 8 w 96"/>
                <a:gd name="T9" fmla="*/ 8 h 32"/>
                <a:gd name="T10" fmla="*/ 8 w 96"/>
                <a:gd name="T11" fmla="*/ 8 h 32"/>
                <a:gd name="T12" fmla="*/ 16 w 96"/>
                <a:gd name="T13" fmla="*/ 0 h 32"/>
                <a:gd name="T14" fmla="*/ 16 w 96"/>
                <a:gd name="T15" fmla="*/ 0 h 32"/>
                <a:gd name="T16" fmla="*/ 24 w 96"/>
                <a:gd name="T17" fmla="*/ 0 h 32"/>
                <a:gd name="T18" fmla="*/ 24 w 96"/>
                <a:gd name="T19" fmla="*/ 0 h 32"/>
                <a:gd name="T20" fmla="*/ 32 w 96"/>
                <a:gd name="T21" fmla="*/ 0 h 32"/>
                <a:gd name="T22" fmla="*/ 32 w 96"/>
                <a:gd name="T23" fmla="*/ 0 h 32"/>
                <a:gd name="T24" fmla="*/ 40 w 96"/>
                <a:gd name="T25" fmla="*/ 0 h 32"/>
                <a:gd name="T26" fmla="*/ 40 w 96"/>
                <a:gd name="T27" fmla="*/ 0 h 32"/>
                <a:gd name="T28" fmla="*/ 48 w 96"/>
                <a:gd name="T29" fmla="*/ 0 h 32"/>
                <a:gd name="T30" fmla="*/ 48 w 96"/>
                <a:gd name="T31" fmla="*/ 0 h 32"/>
                <a:gd name="T32" fmla="*/ 56 w 96"/>
                <a:gd name="T33" fmla="*/ 0 h 32"/>
                <a:gd name="T34" fmla="*/ 56 w 96"/>
                <a:gd name="T35" fmla="*/ 0 h 32"/>
                <a:gd name="T36" fmla="*/ 64 w 96"/>
                <a:gd name="T37" fmla="*/ 0 h 32"/>
                <a:gd name="T38" fmla="*/ 64 w 96"/>
                <a:gd name="T39" fmla="*/ 0 h 32"/>
                <a:gd name="T40" fmla="*/ 72 w 96"/>
                <a:gd name="T41" fmla="*/ 8 h 32"/>
                <a:gd name="T42" fmla="*/ 72 w 96"/>
                <a:gd name="T43" fmla="*/ 8 h 32"/>
                <a:gd name="T44" fmla="*/ 80 w 96"/>
                <a:gd name="T45" fmla="*/ 8 h 32"/>
                <a:gd name="T46" fmla="*/ 80 w 96"/>
                <a:gd name="T47" fmla="*/ 8 h 32"/>
                <a:gd name="T48" fmla="*/ 80 w 96"/>
                <a:gd name="T49" fmla="*/ 16 h 32"/>
                <a:gd name="T50" fmla="*/ 80 w 96"/>
                <a:gd name="T51" fmla="*/ 16 h 32"/>
                <a:gd name="T52" fmla="*/ 88 w 96"/>
                <a:gd name="T53" fmla="*/ 16 h 32"/>
                <a:gd name="T54" fmla="*/ 88 w 96"/>
                <a:gd name="T55" fmla="*/ 16 h 32"/>
                <a:gd name="T56" fmla="*/ 88 w 96"/>
                <a:gd name="T57" fmla="*/ 24 h 32"/>
                <a:gd name="T58" fmla="*/ 88 w 96"/>
                <a:gd name="T59" fmla="*/ 24 h 32"/>
                <a:gd name="T60" fmla="*/ 88 w 96"/>
                <a:gd name="T61" fmla="*/ 32 h 32"/>
                <a:gd name="T62" fmla="*/ 88 w 96"/>
                <a:gd name="T63" fmla="*/ 32 h 32"/>
                <a:gd name="T64" fmla="*/ 96 w 96"/>
                <a:gd name="T65" fmla="*/ 32 h 32"/>
                <a:gd name="T66" fmla="*/ 96 w 96"/>
                <a:gd name="T67" fmla="*/ 32 h 3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96"/>
                <a:gd name="T103" fmla="*/ 0 h 32"/>
                <a:gd name="T104" fmla="*/ 96 w 96"/>
                <a:gd name="T105" fmla="*/ 32 h 3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96" h="32">
                  <a:moveTo>
                    <a:pt x="0" y="24"/>
                  </a:moveTo>
                  <a:lnTo>
                    <a:pt x="0" y="24"/>
                  </a:lnTo>
                  <a:lnTo>
                    <a:pt x="8" y="16"/>
                  </a:lnTo>
                  <a:lnTo>
                    <a:pt x="8" y="8"/>
                  </a:lnTo>
                  <a:lnTo>
                    <a:pt x="16" y="0"/>
                  </a:lnTo>
                  <a:lnTo>
                    <a:pt x="24" y="0"/>
                  </a:lnTo>
                  <a:lnTo>
                    <a:pt x="32" y="0"/>
                  </a:lnTo>
                  <a:lnTo>
                    <a:pt x="40" y="0"/>
                  </a:lnTo>
                  <a:lnTo>
                    <a:pt x="48" y="0"/>
                  </a:lnTo>
                  <a:lnTo>
                    <a:pt x="56" y="0"/>
                  </a:lnTo>
                  <a:lnTo>
                    <a:pt x="64" y="0"/>
                  </a:lnTo>
                  <a:lnTo>
                    <a:pt x="72" y="8"/>
                  </a:lnTo>
                  <a:lnTo>
                    <a:pt x="80" y="8"/>
                  </a:lnTo>
                  <a:lnTo>
                    <a:pt x="80" y="16"/>
                  </a:lnTo>
                  <a:lnTo>
                    <a:pt x="88" y="16"/>
                  </a:lnTo>
                  <a:lnTo>
                    <a:pt x="88" y="24"/>
                  </a:lnTo>
                  <a:lnTo>
                    <a:pt x="88" y="32"/>
                  </a:lnTo>
                  <a:lnTo>
                    <a:pt x="96" y="32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99" name="Freeform 42"/>
            <p:cNvSpPr>
              <a:spLocks/>
            </p:cNvSpPr>
            <p:nvPr/>
          </p:nvSpPr>
          <p:spPr bwMode="auto">
            <a:xfrm>
              <a:off x="1657" y="1160"/>
              <a:ext cx="32" cy="24"/>
            </a:xfrm>
            <a:custGeom>
              <a:avLst/>
              <a:gdLst>
                <a:gd name="T0" fmla="*/ 8 w 32"/>
                <a:gd name="T1" fmla="*/ 0 h 24"/>
                <a:gd name="T2" fmla="*/ 8 w 32"/>
                <a:gd name="T3" fmla="*/ 0 h 24"/>
                <a:gd name="T4" fmla="*/ 8 w 32"/>
                <a:gd name="T5" fmla="*/ 8 h 24"/>
                <a:gd name="T6" fmla="*/ 8 w 32"/>
                <a:gd name="T7" fmla="*/ 8 h 24"/>
                <a:gd name="T8" fmla="*/ 0 w 32"/>
                <a:gd name="T9" fmla="*/ 16 h 24"/>
                <a:gd name="T10" fmla="*/ 0 w 32"/>
                <a:gd name="T11" fmla="*/ 16 h 24"/>
                <a:gd name="T12" fmla="*/ 8 w 32"/>
                <a:gd name="T13" fmla="*/ 24 h 24"/>
                <a:gd name="T14" fmla="*/ 8 w 32"/>
                <a:gd name="T15" fmla="*/ 24 h 24"/>
                <a:gd name="T16" fmla="*/ 16 w 32"/>
                <a:gd name="T17" fmla="*/ 24 h 24"/>
                <a:gd name="T18" fmla="*/ 16 w 32"/>
                <a:gd name="T19" fmla="*/ 24 h 24"/>
                <a:gd name="T20" fmla="*/ 24 w 32"/>
                <a:gd name="T21" fmla="*/ 24 h 24"/>
                <a:gd name="T22" fmla="*/ 24 w 32"/>
                <a:gd name="T23" fmla="*/ 24 h 24"/>
                <a:gd name="T24" fmla="*/ 32 w 32"/>
                <a:gd name="T25" fmla="*/ 24 h 24"/>
                <a:gd name="T26" fmla="*/ 32 w 32"/>
                <a:gd name="T27" fmla="*/ 24 h 2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2"/>
                <a:gd name="T43" fmla="*/ 0 h 24"/>
                <a:gd name="T44" fmla="*/ 32 w 32"/>
                <a:gd name="T45" fmla="*/ 24 h 2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2" h="24">
                  <a:moveTo>
                    <a:pt x="8" y="0"/>
                  </a:moveTo>
                  <a:lnTo>
                    <a:pt x="8" y="0"/>
                  </a:lnTo>
                  <a:lnTo>
                    <a:pt x="8" y="8"/>
                  </a:lnTo>
                  <a:lnTo>
                    <a:pt x="0" y="16"/>
                  </a:lnTo>
                  <a:lnTo>
                    <a:pt x="8" y="24"/>
                  </a:lnTo>
                  <a:lnTo>
                    <a:pt x="16" y="24"/>
                  </a:lnTo>
                  <a:lnTo>
                    <a:pt x="24" y="24"/>
                  </a:lnTo>
                  <a:lnTo>
                    <a:pt x="32" y="24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00" name="Freeform 43"/>
            <p:cNvSpPr>
              <a:spLocks/>
            </p:cNvSpPr>
            <p:nvPr/>
          </p:nvSpPr>
          <p:spPr bwMode="auto">
            <a:xfrm>
              <a:off x="1657" y="1160"/>
              <a:ext cx="32" cy="24"/>
            </a:xfrm>
            <a:custGeom>
              <a:avLst/>
              <a:gdLst>
                <a:gd name="T0" fmla="*/ 8 w 32"/>
                <a:gd name="T1" fmla="*/ 0 h 24"/>
                <a:gd name="T2" fmla="*/ 8 w 32"/>
                <a:gd name="T3" fmla="*/ 8 h 24"/>
                <a:gd name="T4" fmla="*/ 0 w 32"/>
                <a:gd name="T5" fmla="*/ 16 h 24"/>
                <a:gd name="T6" fmla="*/ 8 w 32"/>
                <a:gd name="T7" fmla="*/ 24 h 24"/>
                <a:gd name="T8" fmla="*/ 8 w 32"/>
                <a:gd name="T9" fmla="*/ 24 h 24"/>
                <a:gd name="T10" fmla="*/ 16 w 32"/>
                <a:gd name="T11" fmla="*/ 24 h 24"/>
                <a:gd name="T12" fmla="*/ 24 w 32"/>
                <a:gd name="T13" fmla="*/ 24 h 24"/>
                <a:gd name="T14" fmla="*/ 32 w 32"/>
                <a:gd name="T15" fmla="*/ 24 h 2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2"/>
                <a:gd name="T25" fmla="*/ 0 h 24"/>
                <a:gd name="T26" fmla="*/ 32 w 32"/>
                <a:gd name="T27" fmla="*/ 24 h 2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2" h="24">
                  <a:moveTo>
                    <a:pt x="8" y="0"/>
                  </a:moveTo>
                  <a:lnTo>
                    <a:pt x="8" y="8"/>
                  </a:lnTo>
                  <a:lnTo>
                    <a:pt x="0" y="16"/>
                  </a:lnTo>
                  <a:lnTo>
                    <a:pt x="8" y="24"/>
                  </a:lnTo>
                  <a:lnTo>
                    <a:pt x="16" y="24"/>
                  </a:lnTo>
                  <a:lnTo>
                    <a:pt x="24" y="24"/>
                  </a:lnTo>
                  <a:lnTo>
                    <a:pt x="32" y="24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01" name="Freeform 44"/>
            <p:cNvSpPr>
              <a:spLocks/>
            </p:cNvSpPr>
            <p:nvPr/>
          </p:nvSpPr>
          <p:spPr bwMode="auto">
            <a:xfrm>
              <a:off x="1737" y="1104"/>
              <a:ext cx="16" cy="8"/>
            </a:xfrm>
            <a:custGeom>
              <a:avLst/>
              <a:gdLst>
                <a:gd name="T0" fmla="*/ 0 w 16"/>
                <a:gd name="T1" fmla="*/ 0 h 8"/>
                <a:gd name="T2" fmla="*/ 0 w 16"/>
                <a:gd name="T3" fmla="*/ 0 h 8"/>
                <a:gd name="T4" fmla="*/ 0 w 16"/>
                <a:gd name="T5" fmla="*/ 8 h 8"/>
                <a:gd name="T6" fmla="*/ 0 w 16"/>
                <a:gd name="T7" fmla="*/ 8 h 8"/>
                <a:gd name="T8" fmla="*/ 8 w 16"/>
                <a:gd name="T9" fmla="*/ 8 h 8"/>
                <a:gd name="T10" fmla="*/ 8 w 16"/>
                <a:gd name="T11" fmla="*/ 8 h 8"/>
                <a:gd name="T12" fmla="*/ 16 w 16"/>
                <a:gd name="T13" fmla="*/ 8 h 8"/>
                <a:gd name="T14" fmla="*/ 16 w 16"/>
                <a:gd name="T15" fmla="*/ 8 h 8"/>
                <a:gd name="T16" fmla="*/ 16 w 16"/>
                <a:gd name="T17" fmla="*/ 0 h 8"/>
                <a:gd name="T18" fmla="*/ 16 w 16"/>
                <a:gd name="T19" fmla="*/ 0 h 8"/>
                <a:gd name="T20" fmla="*/ 8 w 16"/>
                <a:gd name="T21" fmla="*/ 0 h 8"/>
                <a:gd name="T22" fmla="*/ 8 w 16"/>
                <a:gd name="T23" fmla="*/ 0 h 8"/>
                <a:gd name="T24" fmla="*/ 0 w 16"/>
                <a:gd name="T25" fmla="*/ 0 h 8"/>
                <a:gd name="T26" fmla="*/ 0 w 16"/>
                <a:gd name="T27" fmla="*/ 0 h 8"/>
                <a:gd name="T28" fmla="*/ 0 w 16"/>
                <a:gd name="T29" fmla="*/ 8 h 8"/>
                <a:gd name="T30" fmla="*/ 0 w 16"/>
                <a:gd name="T31" fmla="*/ 8 h 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6"/>
                <a:gd name="T49" fmla="*/ 0 h 8"/>
                <a:gd name="T50" fmla="*/ 16 w 16"/>
                <a:gd name="T51" fmla="*/ 8 h 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6" h="8">
                  <a:moveTo>
                    <a:pt x="0" y="0"/>
                  </a:moveTo>
                  <a:lnTo>
                    <a:pt x="0" y="0"/>
                  </a:lnTo>
                  <a:lnTo>
                    <a:pt x="0" y="8"/>
                  </a:lnTo>
                  <a:lnTo>
                    <a:pt x="8" y="8"/>
                  </a:lnTo>
                  <a:lnTo>
                    <a:pt x="16" y="8"/>
                  </a:lnTo>
                  <a:lnTo>
                    <a:pt x="16" y="0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8"/>
                  </a:lnTo>
                </a:path>
              </a:pathLst>
            </a:custGeom>
            <a:noFill/>
            <a:ln w="19050">
              <a:solidFill>
                <a:srgbClr val="3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02" name="Freeform 45"/>
            <p:cNvSpPr>
              <a:spLocks/>
            </p:cNvSpPr>
            <p:nvPr/>
          </p:nvSpPr>
          <p:spPr bwMode="auto">
            <a:xfrm>
              <a:off x="1737" y="1104"/>
              <a:ext cx="16" cy="8"/>
            </a:xfrm>
            <a:custGeom>
              <a:avLst/>
              <a:gdLst>
                <a:gd name="T0" fmla="*/ 0 w 16"/>
                <a:gd name="T1" fmla="*/ 0 h 8"/>
                <a:gd name="T2" fmla="*/ 0 w 16"/>
                <a:gd name="T3" fmla="*/ 8 h 8"/>
                <a:gd name="T4" fmla="*/ 0 w 16"/>
                <a:gd name="T5" fmla="*/ 8 h 8"/>
                <a:gd name="T6" fmla="*/ 8 w 16"/>
                <a:gd name="T7" fmla="*/ 8 h 8"/>
                <a:gd name="T8" fmla="*/ 8 w 16"/>
                <a:gd name="T9" fmla="*/ 8 h 8"/>
                <a:gd name="T10" fmla="*/ 8 w 16"/>
                <a:gd name="T11" fmla="*/ 8 h 8"/>
                <a:gd name="T12" fmla="*/ 16 w 16"/>
                <a:gd name="T13" fmla="*/ 8 h 8"/>
                <a:gd name="T14" fmla="*/ 16 w 16"/>
                <a:gd name="T15" fmla="*/ 0 h 8"/>
                <a:gd name="T16" fmla="*/ 8 w 16"/>
                <a:gd name="T17" fmla="*/ 0 h 8"/>
                <a:gd name="T18" fmla="*/ 8 w 16"/>
                <a:gd name="T19" fmla="*/ 0 h 8"/>
                <a:gd name="T20" fmla="*/ 8 w 16"/>
                <a:gd name="T21" fmla="*/ 0 h 8"/>
                <a:gd name="T22" fmla="*/ 0 w 16"/>
                <a:gd name="T23" fmla="*/ 0 h 8"/>
                <a:gd name="T24" fmla="*/ 0 w 16"/>
                <a:gd name="T25" fmla="*/ 0 h 8"/>
                <a:gd name="T26" fmla="*/ 0 w 16"/>
                <a:gd name="T27" fmla="*/ 0 h 8"/>
                <a:gd name="T28" fmla="*/ 0 w 16"/>
                <a:gd name="T29" fmla="*/ 8 h 8"/>
                <a:gd name="T30" fmla="*/ 0 w 16"/>
                <a:gd name="T31" fmla="*/ 8 h 8"/>
                <a:gd name="T32" fmla="*/ 0 w 16"/>
                <a:gd name="T33" fmla="*/ 8 h 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6"/>
                <a:gd name="T52" fmla="*/ 0 h 8"/>
                <a:gd name="T53" fmla="*/ 16 w 16"/>
                <a:gd name="T54" fmla="*/ 8 h 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6" h="8">
                  <a:moveTo>
                    <a:pt x="0" y="0"/>
                  </a:moveTo>
                  <a:lnTo>
                    <a:pt x="0" y="8"/>
                  </a:lnTo>
                  <a:lnTo>
                    <a:pt x="8" y="8"/>
                  </a:lnTo>
                  <a:lnTo>
                    <a:pt x="16" y="8"/>
                  </a:lnTo>
                  <a:lnTo>
                    <a:pt x="16" y="0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8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03" name="Freeform 46"/>
            <p:cNvSpPr>
              <a:spLocks/>
            </p:cNvSpPr>
            <p:nvPr/>
          </p:nvSpPr>
          <p:spPr bwMode="auto">
            <a:xfrm>
              <a:off x="1585" y="1112"/>
              <a:ext cx="8" cy="16"/>
            </a:xfrm>
            <a:custGeom>
              <a:avLst/>
              <a:gdLst>
                <a:gd name="T0" fmla="*/ 8 w 8"/>
                <a:gd name="T1" fmla="*/ 0 h 16"/>
                <a:gd name="T2" fmla="*/ 8 w 8"/>
                <a:gd name="T3" fmla="*/ 0 h 16"/>
                <a:gd name="T4" fmla="*/ 0 w 8"/>
                <a:gd name="T5" fmla="*/ 0 h 16"/>
                <a:gd name="T6" fmla="*/ 0 w 8"/>
                <a:gd name="T7" fmla="*/ 0 h 16"/>
                <a:gd name="T8" fmla="*/ 0 w 8"/>
                <a:gd name="T9" fmla="*/ 8 h 16"/>
                <a:gd name="T10" fmla="*/ 0 w 8"/>
                <a:gd name="T11" fmla="*/ 8 h 16"/>
                <a:gd name="T12" fmla="*/ 0 w 8"/>
                <a:gd name="T13" fmla="*/ 16 h 16"/>
                <a:gd name="T14" fmla="*/ 0 w 8"/>
                <a:gd name="T15" fmla="*/ 16 h 16"/>
                <a:gd name="T16" fmla="*/ 8 w 8"/>
                <a:gd name="T17" fmla="*/ 8 h 16"/>
                <a:gd name="T18" fmla="*/ 8 w 8"/>
                <a:gd name="T19" fmla="*/ 8 h 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"/>
                <a:gd name="T31" fmla="*/ 0 h 16"/>
                <a:gd name="T32" fmla="*/ 8 w 8"/>
                <a:gd name="T33" fmla="*/ 16 h 1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" h="16">
                  <a:moveTo>
                    <a:pt x="8" y="0"/>
                  </a:moveTo>
                  <a:lnTo>
                    <a:pt x="8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0" y="16"/>
                  </a:lnTo>
                  <a:lnTo>
                    <a:pt x="8" y="8"/>
                  </a:lnTo>
                </a:path>
              </a:pathLst>
            </a:custGeom>
            <a:noFill/>
            <a:ln w="19050">
              <a:solidFill>
                <a:srgbClr val="3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04" name="Freeform 47"/>
            <p:cNvSpPr>
              <a:spLocks/>
            </p:cNvSpPr>
            <p:nvPr/>
          </p:nvSpPr>
          <p:spPr bwMode="auto">
            <a:xfrm>
              <a:off x="1585" y="1112"/>
              <a:ext cx="8" cy="16"/>
            </a:xfrm>
            <a:custGeom>
              <a:avLst/>
              <a:gdLst>
                <a:gd name="T0" fmla="*/ 8 w 8"/>
                <a:gd name="T1" fmla="*/ 0 h 16"/>
                <a:gd name="T2" fmla="*/ 0 w 8"/>
                <a:gd name="T3" fmla="*/ 0 h 16"/>
                <a:gd name="T4" fmla="*/ 0 w 8"/>
                <a:gd name="T5" fmla="*/ 0 h 16"/>
                <a:gd name="T6" fmla="*/ 0 w 8"/>
                <a:gd name="T7" fmla="*/ 0 h 16"/>
                <a:gd name="T8" fmla="*/ 0 w 8"/>
                <a:gd name="T9" fmla="*/ 8 h 16"/>
                <a:gd name="T10" fmla="*/ 0 w 8"/>
                <a:gd name="T11" fmla="*/ 8 h 16"/>
                <a:gd name="T12" fmla="*/ 0 w 8"/>
                <a:gd name="T13" fmla="*/ 16 h 16"/>
                <a:gd name="T14" fmla="*/ 0 w 8"/>
                <a:gd name="T15" fmla="*/ 16 h 16"/>
                <a:gd name="T16" fmla="*/ 8 w 8"/>
                <a:gd name="T17" fmla="*/ 8 h 16"/>
                <a:gd name="T18" fmla="*/ 8 w 8"/>
                <a:gd name="T19" fmla="*/ 8 h 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"/>
                <a:gd name="T31" fmla="*/ 0 h 16"/>
                <a:gd name="T32" fmla="*/ 8 w 8"/>
                <a:gd name="T33" fmla="*/ 16 h 1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" h="16">
                  <a:moveTo>
                    <a:pt x="8" y="0"/>
                  </a:moveTo>
                  <a:lnTo>
                    <a:pt x="0" y="0"/>
                  </a:lnTo>
                  <a:lnTo>
                    <a:pt x="0" y="8"/>
                  </a:lnTo>
                  <a:lnTo>
                    <a:pt x="0" y="16"/>
                  </a:lnTo>
                  <a:lnTo>
                    <a:pt x="8" y="8"/>
                  </a:lnTo>
                </a:path>
              </a:pathLst>
            </a:custGeom>
            <a:solidFill>
              <a:srgbClr val="CC99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05" name="Freeform 48"/>
            <p:cNvSpPr>
              <a:spLocks/>
            </p:cNvSpPr>
            <p:nvPr/>
          </p:nvSpPr>
          <p:spPr bwMode="auto">
            <a:xfrm>
              <a:off x="1529" y="951"/>
              <a:ext cx="128" cy="56"/>
            </a:xfrm>
            <a:custGeom>
              <a:avLst/>
              <a:gdLst>
                <a:gd name="T0" fmla="*/ 128 w 128"/>
                <a:gd name="T1" fmla="*/ 0 h 56"/>
                <a:gd name="T2" fmla="*/ 128 w 128"/>
                <a:gd name="T3" fmla="*/ 0 h 56"/>
                <a:gd name="T4" fmla="*/ 128 w 128"/>
                <a:gd name="T5" fmla="*/ 8 h 56"/>
                <a:gd name="T6" fmla="*/ 128 w 128"/>
                <a:gd name="T7" fmla="*/ 8 h 56"/>
                <a:gd name="T8" fmla="*/ 120 w 128"/>
                <a:gd name="T9" fmla="*/ 8 h 56"/>
                <a:gd name="T10" fmla="*/ 120 w 128"/>
                <a:gd name="T11" fmla="*/ 8 h 56"/>
                <a:gd name="T12" fmla="*/ 120 w 128"/>
                <a:gd name="T13" fmla="*/ 16 h 56"/>
                <a:gd name="T14" fmla="*/ 120 w 128"/>
                <a:gd name="T15" fmla="*/ 16 h 56"/>
                <a:gd name="T16" fmla="*/ 104 w 128"/>
                <a:gd name="T17" fmla="*/ 24 h 56"/>
                <a:gd name="T18" fmla="*/ 104 w 128"/>
                <a:gd name="T19" fmla="*/ 24 h 56"/>
                <a:gd name="T20" fmla="*/ 96 w 128"/>
                <a:gd name="T21" fmla="*/ 32 h 56"/>
                <a:gd name="T22" fmla="*/ 96 w 128"/>
                <a:gd name="T23" fmla="*/ 32 h 56"/>
                <a:gd name="T24" fmla="*/ 88 w 128"/>
                <a:gd name="T25" fmla="*/ 40 h 56"/>
                <a:gd name="T26" fmla="*/ 88 w 128"/>
                <a:gd name="T27" fmla="*/ 40 h 56"/>
                <a:gd name="T28" fmla="*/ 72 w 128"/>
                <a:gd name="T29" fmla="*/ 48 h 56"/>
                <a:gd name="T30" fmla="*/ 72 w 128"/>
                <a:gd name="T31" fmla="*/ 48 h 56"/>
                <a:gd name="T32" fmla="*/ 64 w 128"/>
                <a:gd name="T33" fmla="*/ 48 h 56"/>
                <a:gd name="T34" fmla="*/ 64 w 128"/>
                <a:gd name="T35" fmla="*/ 48 h 56"/>
                <a:gd name="T36" fmla="*/ 56 w 128"/>
                <a:gd name="T37" fmla="*/ 56 h 56"/>
                <a:gd name="T38" fmla="*/ 56 w 128"/>
                <a:gd name="T39" fmla="*/ 56 h 56"/>
                <a:gd name="T40" fmla="*/ 48 w 128"/>
                <a:gd name="T41" fmla="*/ 56 h 56"/>
                <a:gd name="T42" fmla="*/ 48 w 128"/>
                <a:gd name="T43" fmla="*/ 56 h 56"/>
                <a:gd name="T44" fmla="*/ 40 w 128"/>
                <a:gd name="T45" fmla="*/ 56 h 56"/>
                <a:gd name="T46" fmla="*/ 40 w 128"/>
                <a:gd name="T47" fmla="*/ 56 h 56"/>
                <a:gd name="T48" fmla="*/ 32 w 128"/>
                <a:gd name="T49" fmla="*/ 56 h 56"/>
                <a:gd name="T50" fmla="*/ 32 w 128"/>
                <a:gd name="T51" fmla="*/ 56 h 56"/>
                <a:gd name="T52" fmla="*/ 24 w 128"/>
                <a:gd name="T53" fmla="*/ 56 h 56"/>
                <a:gd name="T54" fmla="*/ 24 w 128"/>
                <a:gd name="T55" fmla="*/ 56 h 56"/>
                <a:gd name="T56" fmla="*/ 16 w 128"/>
                <a:gd name="T57" fmla="*/ 56 h 56"/>
                <a:gd name="T58" fmla="*/ 16 w 128"/>
                <a:gd name="T59" fmla="*/ 56 h 56"/>
                <a:gd name="T60" fmla="*/ 8 w 128"/>
                <a:gd name="T61" fmla="*/ 56 h 56"/>
                <a:gd name="T62" fmla="*/ 8 w 128"/>
                <a:gd name="T63" fmla="*/ 56 h 56"/>
                <a:gd name="T64" fmla="*/ 0 w 128"/>
                <a:gd name="T65" fmla="*/ 56 h 56"/>
                <a:gd name="T66" fmla="*/ 0 w 128"/>
                <a:gd name="T67" fmla="*/ 56 h 5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28"/>
                <a:gd name="T103" fmla="*/ 0 h 56"/>
                <a:gd name="T104" fmla="*/ 128 w 128"/>
                <a:gd name="T105" fmla="*/ 56 h 5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28" h="56">
                  <a:moveTo>
                    <a:pt x="128" y="0"/>
                  </a:moveTo>
                  <a:lnTo>
                    <a:pt x="128" y="0"/>
                  </a:lnTo>
                  <a:lnTo>
                    <a:pt x="128" y="8"/>
                  </a:lnTo>
                  <a:lnTo>
                    <a:pt x="120" y="8"/>
                  </a:lnTo>
                  <a:lnTo>
                    <a:pt x="120" y="16"/>
                  </a:lnTo>
                  <a:lnTo>
                    <a:pt x="104" y="24"/>
                  </a:lnTo>
                  <a:lnTo>
                    <a:pt x="96" y="32"/>
                  </a:lnTo>
                  <a:lnTo>
                    <a:pt x="88" y="40"/>
                  </a:lnTo>
                  <a:lnTo>
                    <a:pt x="72" y="48"/>
                  </a:lnTo>
                  <a:lnTo>
                    <a:pt x="64" y="48"/>
                  </a:lnTo>
                  <a:lnTo>
                    <a:pt x="56" y="56"/>
                  </a:lnTo>
                  <a:lnTo>
                    <a:pt x="48" y="56"/>
                  </a:lnTo>
                  <a:lnTo>
                    <a:pt x="40" y="56"/>
                  </a:lnTo>
                  <a:lnTo>
                    <a:pt x="32" y="56"/>
                  </a:lnTo>
                  <a:lnTo>
                    <a:pt x="24" y="56"/>
                  </a:lnTo>
                  <a:lnTo>
                    <a:pt x="16" y="56"/>
                  </a:lnTo>
                  <a:lnTo>
                    <a:pt x="8" y="56"/>
                  </a:lnTo>
                  <a:lnTo>
                    <a:pt x="0" y="56"/>
                  </a:lnTo>
                </a:path>
              </a:pathLst>
            </a:custGeom>
            <a:noFill/>
            <a:ln w="19050">
              <a:solidFill>
                <a:srgbClr val="E8FF09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06" name="Freeform 49"/>
            <p:cNvSpPr>
              <a:spLocks/>
            </p:cNvSpPr>
            <p:nvPr/>
          </p:nvSpPr>
          <p:spPr bwMode="auto">
            <a:xfrm>
              <a:off x="1529" y="951"/>
              <a:ext cx="128" cy="56"/>
            </a:xfrm>
            <a:custGeom>
              <a:avLst/>
              <a:gdLst>
                <a:gd name="T0" fmla="*/ 128 w 128"/>
                <a:gd name="T1" fmla="*/ 0 h 56"/>
                <a:gd name="T2" fmla="*/ 128 w 128"/>
                <a:gd name="T3" fmla="*/ 0 h 56"/>
                <a:gd name="T4" fmla="*/ 128 w 128"/>
                <a:gd name="T5" fmla="*/ 8 h 56"/>
                <a:gd name="T6" fmla="*/ 120 w 128"/>
                <a:gd name="T7" fmla="*/ 8 h 56"/>
                <a:gd name="T8" fmla="*/ 120 w 128"/>
                <a:gd name="T9" fmla="*/ 16 h 56"/>
                <a:gd name="T10" fmla="*/ 104 w 128"/>
                <a:gd name="T11" fmla="*/ 24 h 56"/>
                <a:gd name="T12" fmla="*/ 96 w 128"/>
                <a:gd name="T13" fmla="*/ 32 h 56"/>
                <a:gd name="T14" fmla="*/ 88 w 128"/>
                <a:gd name="T15" fmla="*/ 40 h 56"/>
                <a:gd name="T16" fmla="*/ 72 w 128"/>
                <a:gd name="T17" fmla="*/ 48 h 56"/>
                <a:gd name="T18" fmla="*/ 64 w 128"/>
                <a:gd name="T19" fmla="*/ 48 h 56"/>
                <a:gd name="T20" fmla="*/ 64 w 128"/>
                <a:gd name="T21" fmla="*/ 48 h 56"/>
                <a:gd name="T22" fmla="*/ 56 w 128"/>
                <a:gd name="T23" fmla="*/ 56 h 56"/>
                <a:gd name="T24" fmla="*/ 56 w 128"/>
                <a:gd name="T25" fmla="*/ 56 h 56"/>
                <a:gd name="T26" fmla="*/ 48 w 128"/>
                <a:gd name="T27" fmla="*/ 56 h 56"/>
                <a:gd name="T28" fmla="*/ 40 w 128"/>
                <a:gd name="T29" fmla="*/ 56 h 56"/>
                <a:gd name="T30" fmla="*/ 40 w 128"/>
                <a:gd name="T31" fmla="*/ 56 h 56"/>
                <a:gd name="T32" fmla="*/ 32 w 128"/>
                <a:gd name="T33" fmla="*/ 56 h 56"/>
                <a:gd name="T34" fmla="*/ 24 w 128"/>
                <a:gd name="T35" fmla="*/ 56 h 56"/>
                <a:gd name="T36" fmla="*/ 16 w 128"/>
                <a:gd name="T37" fmla="*/ 56 h 56"/>
                <a:gd name="T38" fmla="*/ 8 w 128"/>
                <a:gd name="T39" fmla="*/ 56 h 56"/>
                <a:gd name="T40" fmla="*/ 0 w 128"/>
                <a:gd name="T41" fmla="*/ 56 h 56"/>
                <a:gd name="T42" fmla="*/ 0 w 128"/>
                <a:gd name="T43" fmla="*/ 56 h 5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28"/>
                <a:gd name="T67" fmla="*/ 0 h 56"/>
                <a:gd name="T68" fmla="*/ 128 w 128"/>
                <a:gd name="T69" fmla="*/ 56 h 5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28" h="56">
                  <a:moveTo>
                    <a:pt x="128" y="0"/>
                  </a:moveTo>
                  <a:lnTo>
                    <a:pt x="128" y="0"/>
                  </a:lnTo>
                  <a:lnTo>
                    <a:pt x="128" y="8"/>
                  </a:lnTo>
                  <a:lnTo>
                    <a:pt x="120" y="8"/>
                  </a:lnTo>
                  <a:lnTo>
                    <a:pt x="120" y="16"/>
                  </a:lnTo>
                  <a:lnTo>
                    <a:pt x="104" y="24"/>
                  </a:lnTo>
                  <a:lnTo>
                    <a:pt x="96" y="32"/>
                  </a:lnTo>
                  <a:lnTo>
                    <a:pt x="88" y="40"/>
                  </a:lnTo>
                  <a:lnTo>
                    <a:pt x="72" y="48"/>
                  </a:lnTo>
                  <a:lnTo>
                    <a:pt x="64" y="48"/>
                  </a:lnTo>
                  <a:lnTo>
                    <a:pt x="56" y="56"/>
                  </a:lnTo>
                  <a:lnTo>
                    <a:pt x="48" y="56"/>
                  </a:lnTo>
                  <a:lnTo>
                    <a:pt x="40" y="56"/>
                  </a:lnTo>
                  <a:lnTo>
                    <a:pt x="32" y="56"/>
                  </a:lnTo>
                  <a:lnTo>
                    <a:pt x="24" y="56"/>
                  </a:lnTo>
                  <a:lnTo>
                    <a:pt x="16" y="56"/>
                  </a:lnTo>
                  <a:lnTo>
                    <a:pt x="8" y="56"/>
                  </a:lnTo>
                  <a:lnTo>
                    <a:pt x="0" y="56"/>
                  </a:lnTo>
                </a:path>
              </a:pathLst>
            </a:custGeom>
            <a:noFill/>
            <a:ln w="19050">
              <a:solidFill>
                <a:srgbClr val="E8FF09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07" name="Freeform 50"/>
            <p:cNvSpPr>
              <a:spLocks/>
            </p:cNvSpPr>
            <p:nvPr/>
          </p:nvSpPr>
          <p:spPr bwMode="auto">
            <a:xfrm>
              <a:off x="1418" y="1016"/>
              <a:ext cx="120" cy="360"/>
            </a:xfrm>
            <a:custGeom>
              <a:avLst/>
              <a:gdLst>
                <a:gd name="T0" fmla="*/ 112 w 120"/>
                <a:gd name="T1" fmla="*/ 16 h 360"/>
                <a:gd name="T2" fmla="*/ 104 w 120"/>
                <a:gd name="T3" fmla="*/ 32 h 360"/>
                <a:gd name="T4" fmla="*/ 112 w 120"/>
                <a:gd name="T5" fmla="*/ 64 h 360"/>
                <a:gd name="T6" fmla="*/ 120 w 120"/>
                <a:gd name="T7" fmla="*/ 48 h 360"/>
                <a:gd name="T8" fmla="*/ 88 w 120"/>
                <a:gd name="T9" fmla="*/ 40 h 360"/>
                <a:gd name="T10" fmla="*/ 72 w 120"/>
                <a:gd name="T11" fmla="*/ 48 h 360"/>
                <a:gd name="T12" fmla="*/ 96 w 120"/>
                <a:gd name="T13" fmla="*/ 48 h 360"/>
                <a:gd name="T14" fmla="*/ 88 w 120"/>
                <a:gd name="T15" fmla="*/ 40 h 360"/>
                <a:gd name="T16" fmla="*/ 80 w 120"/>
                <a:gd name="T17" fmla="*/ 64 h 360"/>
                <a:gd name="T18" fmla="*/ 112 w 120"/>
                <a:gd name="T19" fmla="*/ 56 h 360"/>
                <a:gd name="T20" fmla="*/ 72 w 120"/>
                <a:gd name="T21" fmla="*/ 48 h 360"/>
                <a:gd name="T22" fmla="*/ 40 w 120"/>
                <a:gd name="T23" fmla="*/ 80 h 360"/>
                <a:gd name="T24" fmla="*/ 72 w 120"/>
                <a:gd name="T25" fmla="*/ 80 h 360"/>
                <a:gd name="T26" fmla="*/ 72 w 120"/>
                <a:gd name="T27" fmla="*/ 72 h 360"/>
                <a:gd name="T28" fmla="*/ 48 w 120"/>
                <a:gd name="T29" fmla="*/ 112 h 360"/>
                <a:gd name="T30" fmla="*/ 64 w 120"/>
                <a:gd name="T31" fmla="*/ 96 h 360"/>
                <a:gd name="T32" fmla="*/ 48 w 120"/>
                <a:gd name="T33" fmla="*/ 88 h 360"/>
                <a:gd name="T34" fmla="*/ 32 w 120"/>
                <a:gd name="T35" fmla="*/ 120 h 360"/>
                <a:gd name="T36" fmla="*/ 56 w 120"/>
                <a:gd name="T37" fmla="*/ 112 h 360"/>
                <a:gd name="T38" fmla="*/ 40 w 120"/>
                <a:gd name="T39" fmla="*/ 128 h 360"/>
                <a:gd name="T40" fmla="*/ 56 w 120"/>
                <a:gd name="T41" fmla="*/ 128 h 360"/>
                <a:gd name="T42" fmla="*/ 48 w 120"/>
                <a:gd name="T43" fmla="*/ 120 h 360"/>
                <a:gd name="T44" fmla="*/ 32 w 120"/>
                <a:gd name="T45" fmla="*/ 152 h 360"/>
                <a:gd name="T46" fmla="*/ 56 w 120"/>
                <a:gd name="T47" fmla="*/ 152 h 360"/>
                <a:gd name="T48" fmla="*/ 48 w 120"/>
                <a:gd name="T49" fmla="*/ 144 h 360"/>
                <a:gd name="T50" fmla="*/ 24 w 120"/>
                <a:gd name="T51" fmla="*/ 168 h 360"/>
                <a:gd name="T52" fmla="*/ 48 w 120"/>
                <a:gd name="T53" fmla="*/ 168 h 360"/>
                <a:gd name="T54" fmla="*/ 24 w 120"/>
                <a:gd name="T55" fmla="*/ 176 h 360"/>
                <a:gd name="T56" fmla="*/ 40 w 120"/>
                <a:gd name="T57" fmla="*/ 200 h 360"/>
                <a:gd name="T58" fmla="*/ 48 w 120"/>
                <a:gd name="T59" fmla="*/ 184 h 360"/>
                <a:gd name="T60" fmla="*/ 16 w 120"/>
                <a:gd name="T61" fmla="*/ 208 h 360"/>
                <a:gd name="T62" fmla="*/ 24 w 120"/>
                <a:gd name="T63" fmla="*/ 216 h 360"/>
                <a:gd name="T64" fmla="*/ 32 w 120"/>
                <a:gd name="T65" fmla="*/ 200 h 360"/>
                <a:gd name="T66" fmla="*/ 8 w 120"/>
                <a:gd name="T67" fmla="*/ 232 h 360"/>
                <a:gd name="T68" fmla="*/ 48 w 120"/>
                <a:gd name="T69" fmla="*/ 240 h 360"/>
                <a:gd name="T70" fmla="*/ 48 w 120"/>
                <a:gd name="T71" fmla="*/ 224 h 360"/>
                <a:gd name="T72" fmla="*/ 24 w 120"/>
                <a:gd name="T73" fmla="*/ 248 h 360"/>
                <a:gd name="T74" fmla="*/ 56 w 120"/>
                <a:gd name="T75" fmla="*/ 224 h 360"/>
                <a:gd name="T76" fmla="*/ 0 w 120"/>
                <a:gd name="T77" fmla="*/ 256 h 360"/>
                <a:gd name="T78" fmla="*/ 24 w 120"/>
                <a:gd name="T79" fmla="*/ 256 h 360"/>
                <a:gd name="T80" fmla="*/ 40 w 120"/>
                <a:gd name="T81" fmla="*/ 232 h 360"/>
                <a:gd name="T82" fmla="*/ 16 w 120"/>
                <a:gd name="T83" fmla="*/ 256 h 360"/>
                <a:gd name="T84" fmla="*/ 48 w 120"/>
                <a:gd name="T85" fmla="*/ 256 h 360"/>
                <a:gd name="T86" fmla="*/ 32 w 120"/>
                <a:gd name="T87" fmla="*/ 256 h 360"/>
                <a:gd name="T88" fmla="*/ 32 w 120"/>
                <a:gd name="T89" fmla="*/ 272 h 360"/>
                <a:gd name="T90" fmla="*/ 48 w 120"/>
                <a:gd name="T91" fmla="*/ 264 h 360"/>
                <a:gd name="T92" fmla="*/ 32 w 120"/>
                <a:gd name="T93" fmla="*/ 288 h 360"/>
                <a:gd name="T94" fmla="*/ 16 w 120"/>
                <a:gd name="T95" fmla="*/ 296 h 360"/>
                <a:gd name="T96" fmla="*/ 32 w 120"/>
                <a:gd name="T97" fmla="*/ 296 h 360"/>
                <a:gd name="T98" fmla="*/ 16 w 120"/>
                <a:gd name="T99" fmla="*/ 312 h 360"/>
                <a:gd name="T100" fmla="*/ 24 w 120"/>
                <a:gd name="T101" fmla="*/ 312 h 360"/>
                <a:gd name="T102" fmla="*/ 24 w 120"/>
                <a:gd name="T103" fmla="*/ 320 h 360"/>
                <a:gd name="T104" fmla="*/ 24 w 120"/>
                <a:gd name="T105" fmla="*/ 320 h 360"/>
                <a:gd name="T106" fmla="*/ 24 w 120"/>
                <a:gd name="T107" fmla="*/ 336 h 360"/>
                <a:gd name="T108" fmla="*/ 24 w 120"/>
                <a:gd name="T109" fmla="*/ 328 h 360"/>
                <a:gd name="T110" fmla="*/ 0 w 120"/>
                <a:gd name="T111" fmla="*/ 352 h 360"/>
                <a:gd name="T112" fmla="*/ 8 w 120"/>
                <a:gd name="T113" fmla="*/ 360 h 36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20"/>
                <a:gd name="T172" fmla="*/ 0 h 360"/>
                <a:gd name="T173" fmla="*/ 120 w 120"/>
                <a:gd name="T174" fmla="*/ 360 h 36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20" h="360">
                  <a:moveTo>
                    <a:pt x="112" y="0"/>
                  </a:moveTo>
                  <a:lnTo>
                    <a:pt x="112" y="0"/>
                  </a:lnTo>
                  <a:lnTo>
                    <a:pt x="112" y="8"/>
                  </a:lnTo>
                  <a:lnTo>
                    <a:pt x="112" y="16"/>
                  </a:lnTo>
                  <a:lnTo>
                    <a:pt x="104" y="24"/>
                  </a:lnTo>
                  <a:lnTo>
                    <a:pt x="104" y="32"/>
                  </a:lnTo>
                  <a:lnTo>
                    <a:pt x="104" y="40"/>
                  </a:lnTo>
                  <a:lnTo>
                    <a:pt x="104" y="56"/>
                  </a:lnTo>
                  <a:lnTo>
                    <a:pt x="112" y="64"/>
                  </a:lnTo>
                  <a:lnTo>
                    <a:pt x="120" y="56"/>
                  </a:lnTo>
                  <a:lnTo>
                    <a:pt x="120" y="48"/>
                  </a:lnTo>
                  <a:lnTo>
                    <a:pt x="112" y="32"/>
                  </a:lnTo>
                  <a:lnTo>
                    <a:pt x="96" y="32"/>
                  </a:lnTo>
                  <a:lnTo>
                    <a:pt x="88" y="40"/>
                  </a:lnTo>
                  <a:lnTo>
                    <a:pt x="80" y="48"/>
                  </a:lnTo>
                  <a:lnTo>
                    <a:pt x="72" y="48"/>
                  </a:lnTo>
                  <a:lnTo>
                    <a:pt x="80" y="56"/>
                  </a:lnTo>
                  <a:lnTo>
                    <a:pt x="88" y="48"/>
                  </a:lnTo>
                  <a:lnTo>
                    <a:pt x="96" y="48"/>
                  </a:lnTo>
                  <a:lnTo>
                    <a:pt x="96" y="40"/>
                  </a:lnTo>
                  <a:lnTo>
                    <a:pt x="88" y="40"/>
                  </a:lnTo>
                  <a:lnTo>
                    <a:pt x="80" y="48"/>
                  </a:lnTo>
                  <a:lnTo>
                    <a:pt x="72" y="56"/>
                  </a:lnTo>
                  <a:lnTo>
                    <a:pt x="80" y="64"/>
                  </a:lnTo>
                  <a:lnTo>
                    <a:pt x="104" y="56"/>
                  </a:lnTo>
                  <a:lnTo>
                    <a:pt x="112" y="56"/>
                  </a:lnTo>
                  <a:lnTo>
                    <a:pt x="112" y="48"/>
                  </a:lnTo>
                  <a:lnTo>
                    <a:pt x="96" y="40"/>
                  </a:lnTo>
                  <a:lnTo>
                    <a:pt x="72" y="48"/>
                  </a:lnTo>
                  <a:lnTo>
                    <a:pt x="48" y="72"/>
                  </a:lnTo>
                  <a:lnTo>
                    <a:pt x="40" y="80"/>
                  </a:lnTo>
                  <a:lnTo>
                    <a:pt x="48" y="88"/>
                  </a:lnTo>
                  <a:lnTo>
                    <a:pt x="56" y="88"/>
                  </a:lnTo>
                  <a:lnTo>
                    <a:pt x="72" y="80"/>
                  </a:lnTo>
                  <a:lnTo>
                    <a:pt x="80" y="72"/>
                  </a:lnTo>
                  <a:lnTo>
                    <a:pt x="72" y="72"/>
                  </a:lnTo>
                  <a:lnTo>
                    <a:pt x="64" y="80"/>
                  </a:lnTo>
                  <a:lnTo>
                    <a:pt x="48" y="104"/>
                  </a:lnTo>
                  <a:lnTo>
                    <a:pt x="48" y="112"/>
                  </a:lnTo>
                  <a:lnTo>
                    <a:pt x="56" y="104"/>
                  </a:lnTo>
                  <a:lnTo>
                    <a:pt x="64" y="96"/>
                  </a:lnTo>
                  <a:lnTo>
                    <a:pt x="72" y="80"/>
                  </a:lnTo>
                  <a:lnTo>
                    <a:pt x="64" y="72"/>
                  </a:lnTo>
                  <a:lnTo>
                    <a:pt x="48" y="88"/>
                  </a:lnTo>
                  <a:lnTo>
                    <a:pt x="32" y="104"/>
                  </a:lnTo>
                  <a:lnTo>
                    <a:pt x="32" y="120"/>
                  </a:lnTo>
                  <a:lnTo>
                    <a:pt x="40" y="120"/>
                  </a:lnTo>
                  <a:lnTo>
                    <a:pt x="48" y="120"/>
                  </a:lnTo>
                  <a:lnTo>
                    <a:pt x="56" y="112"/>
                  </a:lnTo>
                  <a:lnTo>
                    <a:pt x="48" y="112"/>
                  </a:lnTo>
                  <a:lnTo>
                    <a:pt x="40" y="128"/>
                  </a:lnTo>
                  <a:lnTo>
                    <a:pt x="40" y="136"/>
                  </a:lnTo>
                  <a:lnTo>
                    <a:pt x="48" y="136"/>
                  </a:lnTo>
                  <a:lnTo>
                    <a:pt x="56" y="128"/>
                  </a:lnTo>
                  <a:lnTo>
                    <a:pt x="56" y="120"/>
                  </a:lnTo>
                  <a:lnTo>
                    <a:pt x="48" y="120"/>
                  </a:lnTo>
                  <a:lnTo>
                    <a:pt x="40" y="128"/>
                  </a:lnTo>
                  <a:lnTo>
                    <a:pt x="32" y="144"/>
                  </a:lnTo>
                  <a:lnTo>
                    <a:pt x="32" y="152"/>
                  </a:lnTo>
                  <a:lnTo>
                    <a:pt x="40" y="152"/>
                  </a:lnTo>
                  <a:lnTo>
                    <a:pt x="56" y="152"/>
                  </a:lnTo>
                  <a:lnTo>
                    <a:pt x="64" y="144"/>
                  </a:lnTo>
                  <a:lnTo>
                    <a:pt x="56" y="136"/>
                  </a:lnTo>
                  <a:lnTo>
                    <a:pt x="48" y="144"/>
                  </a:lnTo>
                  <a:lnTo>
                    <a:pt x="32" y="160"/>
                  </a:lnTo>
                  <a:lnTo>
                    <a:pt x="24" y="168"/>
                  </a:lnTo>
                  <a:lnTo>
                    <a:pt x="40" y="176"/>
                  </a:lnTo>
                  <a:lnTo>
                    <a:pt x="56" y="168"/>
                  </a:lnTo>
                  <a:lnTo>
                    <a:pt x="48" y="168"/>
                  </a:lnTo>
                  <a:lnTo>
                    <a:pt x="40" y="168"/>
                  </a:lnTo>
                  <a:lnTo>
                    <a:pt x="24" y="176"/>
                  </a:lnTo>
                  <a:lnTo>
                    <a:pt x="24" y="192"/>
                  </a:lnTo>
                  <a:lnTo>
                    <a:pt x="24" y="200"/>
                  </a:lnTo>
                  <a:lnTo>
                    <a:pt x="40" y="200"/>
                  </a:lnTo>
                  <a:lnTo>
                    <a:pt x="48" y="192"/>
                  </a:lnTo>
                  <a:lnTo>
                    <a:pt x="48" y="184"/>
                  </a:lnTo>
                  <a:lnTo>
                    <a:pt x="40" y="184"/>
                  </a:lnTo>
                  <a:lnTo>
                    <a:pt x="24" y="192"/>
                  </a:lnTo>
                  <a:lnTo>
                    <a:pt x="16" y="208"/>
                  </a:lnTo>
                  <a:lnTo>
                    <a:pt x="16" y="216"/>
                  </a:lnTo>
                  <a:lnTo>
                    <a:pt x="24" y="216"/>
                  </a:lnTo>
                  <a:lnTo>
                    <a:pt x="48" y="208"/>
                  </a:lnTo>
                  <a:lnTo>
                    <a:pt x="48" y="200"/>
                  </a:lnTo>
                  <a:lnTo>
                    <a:pt x="32" y="200"/>
                  </a:lnTo>
                  <a:lnTo>
                    <a:pt x="16" y="216"/>
                  </a:lnTo>
                  <a:lnTo>
                    <a:pt x="8" y="232"/>
                  </a:lnTo>
                  <a:lnTo>
                    <a:pt x="8" y="248"/>
                  </a:lnTo>
                  <a:lnTo>
                    <a:pt x="32" y="248"/>
                  </a:lnTo>
                  <a:lnTo>
                    <a:pt x="48" y="240"/>
                  </a:lnTo>
                  <a:lnTo>
                    <a:pt x="56" y="224"/>
                  </a:lnTo>
                  <a:lnTo>
                    <a:pt x="48" y="224"/>
                  </a:lnTo>
                  <a:lnTo>
                    <a:pt x="32" y="224"/>
                  </a:lnTo>
                  <a:lnTo>
                    <a:pt x="24" y="240"/>
                  </a:lnTo>
                  <a:lnTo>
                    <a:pt x="24" y="248"/>
                  </a:lnTo>
                  <a:lnTo>
                    <a:pt x="32" y="248"/>
                  </a:lnTo>
                  <a:lnTo>
                    <a:pt x="56" y="224"/>
                  </a:lnTo>
                  <a:lnTo>
                    <a:pt x="40" y="224"/>
                  </a:lnTo>
                  <a:lnTo>
                    <a:pt x="8" y="240"/>
                  </a:lnTo>
                  <a:lnTo>
                    <a:pt x="0" y="256"/>
                  </a:lnTo>
                  <a:lnTo>
                    <a:pt x="8" y="256"/>
                  </a:lnTo>
                  <a:lnTo>
                    <a:pt x="24" y="256"/>
                  </a:lnTo>
                  <a:lnTo>
                    <a:pt x="48" y="248"/>
                  </a:lnTo>
                  <a:lnTo>
                    <a:pt x="48" y="232"/>
                  </a:lnTo>
                  <a:lnTo>
                    <a:pt x="40" y="232"/>
                  </a:lnTo>
                  <a:lnTo>
                    <a:pt x="24" y="248"/>
                  </a:lnTo>
                  <a:lnTo>
                    <a:pt x="16" y="256"/>
                  </a:lnTo>
                  <a:lnTo>
                    <a:pt x="24" y="264"/>
                  </a:lnTo>
                  <a:lnTo>
                    <a:pt x="40" y="264"/>
                  </a:lnTo>
                  <a:lnTo>
                    <a:pt x="48" y="256"/>
                  </a:lnTo>
                  <a:lnTo>
                    <a:pt x="48" y="248"/>
                  </a:lnTo>
                  <a:lnTo>
                    <a:pt x="32" y="256"/>
                  </a:lnTo>
                  <a:lnTo>
                    <a:pt x="24" y="264"/>
                  </a:lnTo>
                  <a:lnTo>
                    <a:pt x="24" y="272"/>
                  </a:lnTo>
                  <a:lnTo>
                    <a:pt x="32" y="272"/>
                  </a:lnTo>
                  <a:lnTo>
                    <a:pt x="48" y="272"/>
                  </a:lnTo>
                  <a:lnTo>
                    <a:pt x="48" y="264"/>
                  </a:lnTo>
                  <a:lnTo>
                    <a:pt x="24" y="272"/>
                  </a:lnTo>
                  <a:lnTo>
                    <a:pt x="16" y="288"/>
                  </a:lnTo>
                  <a:lnTo>
                    <a:pt x="32" y="288"/>
                  </a:lnTo>
                  <a:lnTo>
                    <a:pt x="24" y="288"/>
                  </a:lnTo>
                  <a:lnTo>
                    <a:pt x="16" y="296"/>
                  </a:lnTo>
                  <a:lnTo>
                    <a:pt x="16" y="304"/>
                  </a:lnTo>
                  <a:lnTo>
                    <a:pt x="32" y="304"/>
                  </a:lnTo>
                  <a:lnTo>
                    <a:pt x="32" y="296"/>
                  </a:lnTo>
                  <a:lnTo>
                    <a:pt x="24" y="304"/>
                  </a:lnTo>
                  <a:lnTo>
                    <a:pt x="16" y="312"/>
                  </a:lnTo>
                  <a:lnTo>
                    <a:pt x="24" y="312"/>
                  </a:lnTo>
                  <a:lnTo>
                    <a:pt x="40" y="304"/>
                  </a:lnTo>
                  <a:lnTo>
                    <a:pt x="24" y="312"/>
                  </a:lnTo>
                  <a:lnTo>
                    <a:pt x="16" y="320"/>
                  </a:lnTo>
                  <a:lnTo>
                    <a:pt x="24" y="320"/>
                  </a:lnTo>
                  <a:lnTo>
                    <a:pt x="32" y="320"/>
                  </a:lnTo>
                  <a:lnTo>
                    <a:pt x="40" y="320"/>
                  </a:lnTo>
                  <a:lnTo>
                    <a:pt x="24" y="320"/>
                  </a:lnTo>
                  <a:lnTo>
                    <a:pt x="16" y="336"/>
                  </a:lnTo>
                  <a:lnTo>
                    <a:pt x="24" y="336"/>
                  </a:lnTo>
                  <a:lnTo>
                    <a:pt x="32" y="336"/>
                  </a:lnTo>
                  <a:lnTo>
                    <a:pt x="32" y="328"/>
                  </a:lnTo>
                  <a:lnTo>
                    <a:pt x="24" y="328"/>
                  </a:lnTo>
                  <a:lnTo>
                    <a:pt x="8" y="336"/>
                  </a:lnTo>
                  <a:lnTo>
                    <a:pt x="0" y="352"/>
                  </a:lnTo>
                  <a:lnTo>
                    <a:pt x="8" y="352"/>
                  </a:lnTo>
                  <a:lnTo>
                    <a:pt x="0" y="360"/>
                  </a:lnTo>
                  <a:lnTo>
                    <a:pt x="8" y="36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08" name="Freeform 51"/>
            <p:cNvSpPr>
              <a:spLocks/>
            </p:cNvSpPr>
            <p:nvPr/>
          </p:nvSpPr>
          <p:spPr bwMode="auto">
            <a:xfrm>
              <a:off x="1418" y="1016"/>
              <a:ext cx="129" cy="369"/>
            </a:xfrm>
            <a:custGeom>
              <a:avLst/>
              <a:gdLst>
                <a:gd name="T0" fmla="*/ 112 w 120"/>
                <a:gd name="T1" fmla="*/ 16 h 360"/>
                <a:gd name="T2" fmla="*/ 104 w 120"/>
                <a:gd name="T3" fmla="*/ 40 h 360"/>
                <a:gd name="T4" fmla="*/ 112 w 120"/>
                <a:gd name="T5" fmla="*/ 64 h 360"/>
                <a:gd name="T6" fmla="*/ 112 w 120"/>
                <a:gd name="T7" fmla="*/ 32 h 360"/>
                <a:gd name="T8" fmla="*/ 80 w 120"/>
                <a:gd name="T9" fmla="*/ 48 h 360"/>
                <a:gd name="T10" fmla="*/ 88 w 120"/>
                <a:gd name="T11" fmla="*/ 48 h 360"/>
                <a:gd name="T12" fmla="*/ 96 w 120"/>
                <a:gd name="T13" fmla="*/ 40 h 360"/>
                <a:gd name="T14" fmla="*/ 72 w 120"/>
                <a:gd name="T15" fmla="*/ 56 h 360"/>
                <a:gd name="T16" fmla="*/ 104 w 120"/>
                <a:gd name="T17" fmla="*/ 56 h 360"/>
                <a:gd name="T18" fmla="*/ 96 w 120"/>
                <a:gd name="T19" fmla="*/ 40 h 360"/>
                <a:gd name="T20" fmla="*/ 40 w 120"/>
                <a:gd name="T21" fmla="*/ 80 h 360"/>
                <a:gd name="T22" fmla="*/ 72 w 120"/>
                <a:gd name="T23" fmla="*/ 80 h 360"/>
                <a:gd name="T24" fmla="*/ 64 w 120"/>
                <a:gd name="T25" fmla="*/ 80 h 360"/>
                <a:gd name="T26" fmla="*/ 56 w 120"/>
                <a:gd name="T27" fmla="*/ 104 h 360"/>
                <a:gd name="T28" fmla="*/ 64 w 120"/>
                <a:gd name="T29" fmla="*/ 72 h 360"/>
                <a:gd name="T30" fmla="*/ 32 w 120"/>
                <a:gd name="T31" fmla="*/ 120 h 360"/>
                <a:gd name="T32" fmla="*/ 56 w 120"/>
                <a:gd name="T33" fmla="*/ 112 h 360"/>
                <a:gd name="T34" fmla="*/ 40 w 120"/>
                <a:gd name="T35" fmla="*/ 136 h 360"/>
                <a:gd name="T36" fmla="*/ 56 w 120"/>
                <a:gd name="T37" fmla="*/ 120 h 360"/>
                <a:gd name="T38" fmla="*/ 32 w 120"/>
                <a:gd name="T39" fmla="*/ 144 h 360"/>
                <a:gd name="T40" fmla="*/ 56 w 120"/>
                <a:gd name="T41" fmla="*/ 152 h 360"/>
                <a:gd name="T42" fmla="*/ 48 w 120"/>
                <a:gd name="T43" fmla="*/ 144 h 360"/>
                <a:gd name="T44" fmla="*/ 40 w 120"/>
                <a:gd name="T45" fmla="*/ 176 h 360"/>
                <a:gd name="T46" fmla="*/ 40 w 120"/>
                <a:gd name="T47" fmla="*/ 168 h 360"/>
                <a:gd name="T48" fmla="*/ 24 w 120"/>
                <a:gd name="T49" fmla="*/ 200 h 360"/>
                <a:gd name="T50" fmla="*/ 48 w 120"/>
                <a:gd name="T51" fmla="*/ 184 h 360"/>
                <a:gd name="T52" fmla="*/ 16 w 120"/>
                <a:gd name="T53" fmla="*/ 208 h 360"/>
                <a:gd name="T54" fmla="*/ 48 w 120"/>
                <a:gd name="T55" fmla="*/ 208 h 360"/>
                <a:gd name="T56" fmla="*/ 32 w 120"/>
                <a:gd name="T57" fmla="*/ 200 h 360"/>
                <a:gd name="T58" fmla="*/ 8 w 120"/>
                <a:gd name="T59" fmla="*/ 248 h 360"/>
                <a:gd name="T60" fmla="*/ 56 w 120"/>
                <a:gd name="T61" fmla="*/ 224 h 360"/>
                <a:gd name="T62" fmla="*/ 24 w 120"/>
                <a:gd name="T63" fmla="*/ 240 h 360"/>
                <a:gd name="T64" fmla="*/ 56 w 120"/>
                <a:gd name="T65" fmla="*/ 224 h 360"/>
                <a:gd name="T66" fmla="*/ 0 w 120"/>
                <a:gd name="T67" fmla="*/ 256 h 360"/>
                <a:gd name="T68" fmla="*/ 48 w 120"/>
                <a:gd name="T69" fmla="*/ 248 h 360"/>
                <a:gd name="T70" fmla="*/ 24 w 120"/>
                <a:gd name="T71" fmla="*/ 248 h 360"/>
                <a:gd name="T72" fmla="*/ 40 w 120"/>
                <a:gd name="T73" fmla="*/ 264 h 360"/>
                <a:gd name="T74" fmla="*/ 48 w 120"/>
                <a:gd name="T75" fmla="*/ 248 h 360"/>
                <a:gd name="T76" fmla="*/ 24 w 120"/>
                <a:gd name="T77" fmla="*/ 272 h 360"/>
                <a:gd name="T78" fmla="*/ 48 w 120"/>
                <a:gd name="T79" fmla="*/ 264 h 360"/>
                <a:gd name="T80" fmla="*/ 16 w 120"/>
                <a:gd name="T81" fmla="*/ 288 h 360"/>
                <a:gd name="T82" fmla="*/ 32 w 120"/>
                <a:gd name="T83" fmla="*/ 288 h 360"/>
                <a:gd name="T84" fmla="*/ 16 w 120"/>
                <a:gd name="T85" fmla="*/ 304 h 360"/>
                <a:gd name="T86" fmla="*/ 32 w 120"/>
                <a:gd name="T87" fmla="*/ 296 h 360"/>
                <a:gd name="T88" fmla="*/ 16 w 120"/>
                <a:gd name="T89" fmla="*/ 312 h 360"/>
                <a:gd name="T90" fmla="*/ 40 w 120"/>
                <a:gd name="T91" fmla="*/ 304 h 360"/>
                <a:gd name="T92" fmla="*/ 16 w 120"/>
                <a:gd name="T93" fmla="*/ 320 h 360"/>
                <a:gd name="T94" fmla="*/ 40 w 120"/>
                <a:gd name="T95" fmla="*/ 320 h 360"/>
                <a:gd name="T96" fmla="*/ 16 w 120"/>
                <a:gd name="T97" fmla="*/ 336 h 360"/>
                <a:gd name="T98" fmla="*/ 32 w 120"/>
                <a:gd name="T99" fmla="*/ 336 h 360"/>
                <a:gd name="T100" fmla="*/ 8 w 120"/>
                <a:gd name="T101" fmla="*/ 336 h 360"/>
                <a:gd name="T102" fmla="*/ 8 w 120"/>
                <a:gd name="T103" fmla="*/ 352 h 360"/>
                <a:gd name="T104" fmla="*/ 0 w 120"/>
                <a:gd name="T105" fmla="*/ 360 h 36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20"/>
                <a:gd name="T160" fmla="*/ 0 h 360"/>
                <a:gd name="T161" fmla="*/ 120 w 120"/>
                <a:gd name="T162" fmla="*/ 360 h 360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20" h="360">
                  <a:moveTo>
                    <a:pt x="112" y="0"/>
                  </a:moveTo>
                  <a:lnTo>
                    <a:pt x="112" y="8"/>
                  </a:lnTo>
                  <a:lnTo>
                    <a:pt x="112" y="16"/>
                  </a:lnTo>
                  <a:lnTo>
                    <a:pt x="104" y="24"/>
                  </a:lnTo>
                  <a:lnTo>
                    <a:pt x="104" y="32"/>
                  </a:lnTo>
                  <a:lnTo>
                    <a:pt x="104" y="40"/>
                  </a:lnTo>
                  <a:lnTo>
                    <a:pt x="104" y="56"/>
                  </a:lnTo>
                  <a:lnTo>
                    <a:pt x="112" y="64"/>
                  </a:lnTo>
                  <a:lnTo>
                    <a:pt x="120" y="56"/>
                  </a:lnTo>
                  <a:lnTo>
                    <a:pt x="120" y="48"/>
                  </a:lnTo>
                  <a:lnTo>
                    <a:pt x="112" y="32"/>
                  </a:lnTo>
                  <a:lnTo>
                    <a:pt x="96" y="32"/>
                  </a:lnTo>
                  <a:lnTo>
                    <a:pt x="88" y="40"/>
                  </a:lnTo>
                  <a:lnTo>
                    <a:pt x="80" y="48"/>
                  </a:lnTo>
                  <a:lnTo>
                    <a:pt x="72" y="48"/>
                  </a:lnTo>
                  <a:lnTo>
                    <a:pt x="80" y="56"/>
                  </a:lnTo>
                  <a:lnTo>
                    <a:pt x="88" y="48"/>
                  </a:lnTo>
                  <a:lnTo>
                    <a:pt x="96" y="48"/>
                  </a:lnTo>
                  <a:lnTo>
                    <a:pt x="96" y="40"/>
                  </a:lnTo>
                  <a:lnTo>
                    <a:pt x="88" y="40"/>
                  </a:lnTo>
                  <a:lnTo>
                    <a:pt x="80" y="48"/>
                  </a:lnTo>
                  <a:lnTo>
                    <a:pt x="72" y="56"/>
                  </a:lnTo>
                  <a:lnTo>
                    <a:pt x="80" y="64"/>
                  </a:lnTo>
                  <a:lnTo>
                    <a:pt x="104" y="56"/>
                  </a:lnTo>
                  <a:lnTo>
                    <a:pt x="112" y="56"/>
                  </a:lnTo>
                  <a:lnTo>
                    <a:pt x="112" y="48"/>
                  </a:lnTo>
                  <a:lnTo>
                    <a:pt x="96" y="40"/>
                  </a:lnTo>
                  <a:lnTo>
                    <a:pt x="72" y="48"/>
                  </a:lnTo>
                  <a:lnTo>
                    <a:pt x="48" y="72"/>
                  </a:lnTo>
                  <a:lnTo>
                    <a:pt x="40" y="80"/>
                  </a:lnTo>
                  <a:lnTo>
                    <a:pt x="48" y="88"/>
                  </a:lnTo>
                  <a:lnTo>
                    <a:pt x="56" y="88"/>
                  </a:lnTo>
                  <a:lnTo>
                    <a:pt x="72" y="80"/>
                  </a:lnTo>
                  <a:lnTo>
                    <a:pt x="80" y="72"/>
                  </a:lnTo>
                  <a:lnTo>
                    <a:pt x="72" y="72"/>
                  </a:lnTo>
                  <a:lnTo>
                    <a:pt x="64" y="80"/>
                  </a:lnTo>
                  <a:lnTo>
                    <a:pt x="48" y="104"/>
                  </a:lnTo>
                  <a:lnTo>
                    <a:pt x="48" y="112"/>
                  </a:lnTo>
                  <a:lnTo>
                    <a:pt x="56" y="104"/>
                  </a:lnTo>
                  <a:lnTo>
                    <a:pt x="64" y="96"/>
                  </a:lnTo>
                  <a:lnTo>
                    <a:pt x="72" y="80"/>
                  </a:lnTo>
                  <a:lnTo>
                    <a:pt x="64" y="72"/>
                  </a:lnTo>
                  <a:lnTo>
                    <a:pt x="48" y="88"/>
                  </a:lnTo>
                  <a:lnTo>
                    <a:pt x="32" y="104"/>
                  </a:lnTo>
                  <a:lnTo>
                    <a:pt x="32" y="120"/>
                  </a:lnTo>
                  <a:lnTo>
                    <a:pt x="40" y="120"/>
                  </a:lnTo>
                  <a:lnTo>
                    <a:pt x="48" y="120"/>
                  </a:lnTo>
                  <a:lnTo>
                    <a:pt x="56" y="112"/>
                  </a:lnTo>
                  <a:lnTo>
                    <a:pt x="48" y="112"/>
                  </a:lnTo>
                  <a:lnTo>
                    <a:pt x="40" y="128"/>
                  </a:lnTo>
                  <a:lnTo>
                    <a:pt x="40" y="136"/>
                  </a:lnTo>
                  <a:lnTo>
                    <a:pt x="48" y="136"/>
                  </a:lnTo>
                  <a:lnTo>
                    <a:pt x="56" y="128"/>
                  </a:lnTo>
                  <a:lnTo>
                    <a:pt x="56" y="120"/>
                  </a:lnTo>
                  <a:lnTo>
                    <a:pt x="48" y="120"/>
                  </a:lnTo>
                  <a:lnTo>
                    <a:pt x="40" y="128"/>
                  </a:lnTo>
                  <a:lnTo>
                    <a:pt x="32" y="144"/>
                  </a:lnTo>
                  <a:lnTo>
                    <a:pt x="32" y="152"/>
                  </a:lnTo>
                  <a:lnTo>
                    <a:pt x="40" y="152"/>
                  </a:lnTo>
                  <a:lnTo>
                    <a:pt x="56" y="152"/>
                  </a:lnTo>
                  <a:lnTo>
                    <a:pt x="64" y="144"/>
                  </a:lnTo>
                  <a:lnTo>
                    <a:pt x="56" y="136"/>
                  </a:lnTo>
                  <a:lnTo>
                    <a:pt x="48" y="144"/>
                  </a:lnTo>
                  <a:lnTo>
                    <a:pt x="32" y="160"/>
                  </a:lnTo>
                  <a:lnTo>
                    <a:pt x="24" y="168"/>
                  </a:lnTo>
                  <a:lnTo>
                    <a:pt x="40" y="176"/>
                  </a:lnTo>
                  <a:lnTo>
                    <a:pt x="56" y="168"/>
                  </a:lnTo>
                  <a:lnTo>
                    <a:pt x="48" y="168"/>
                  </a:lnTo>
                  <a:lnTo>
                    <a:pt x="40" y="168"/>
                  </a:lnTo>
                  <a:lnTo>
                    <a:pt x="24" y="176"/>
                  </a:lnTo>
                  <a:lnTo>
                    <a:pt x="24" y="192"/>
                  </a:lnTo>
                  <a:lnTo>
                    <a:pt x="24" y="200"/>
                  </a:lnTo>
                  <a:lnTo>
                    <a:pt x="40" y="200"/>
                  </a:lnTo>
                  <a:lnTo>
                    <a:pt x="48" y="192"/>
                  </a:lnTo>
                  <a:lnTo>
                    <a:pt x="48" y="184"/>
                  </a:lnTo>
                  <a:lnTo>
                    <a:pt x="40" y="184"/>
                  </a:lnTo>
                  <a:lnTo>
                    <a:pt x="24" y="192"/>
                  </a:lnTo>
                  <a:lnTo>
                    <a:pt x="16" y="208"/>
                  </a:lnTo>
                  <a:lnTo>
                    <a:pt x="16" y="216"/>
                  </a:lnTo>
                  <a:lnTo>
                    <a:pt x="24" y="216"/>
                  </a:lnTo>
                  <a:lnTo>
                    <a:pt x="48" y="208"/>
                  </a:lnTo>
                  <a:lnTo>
                    <a:pt x="48" y="200"/>
                  </a:lnTo>
                  <a:lnTo>
                    <a:pt x="32" y="200"/>
                  </a:lnTo>
                  <a:lnTo>
                    <a:pt x="16" y="216"/>
                  </a:lnTo>
                  <a:lnTo>
                    <a:pt x="8" y="232"/>
                  </a:lnTo>
                  <a:lnTo>
                    <a:pt x="8" y="248"/>
                  </a:lnTo>
                  <a:lnTo>
                    <a:pt x="32" y="248"/>
                  </a:lnTo>
                  <a:lnTo>
                    <a:pt x="48" y="240"/>
                  </a:lnTo>
                  <a:lnTo>
                    <a:pt x="56" y="224"/>
                  </a:lnTo>
                  <a:lnTo>
                    <a:pt x="48" y="224"/>
                  </a:lnTo>
                  <a:lnTo>
                    <a:pt x="32" y="224"/>
                  </a:lnTo>
                  <a:lnTo>
                    <a:pt x="24" y="240"/>
                  </a:lnTo>
                  <a:lnTo>
                    <a:pt x="24" y="248"/>
                  </a:lnTo>
                  <a:lnTo>
                    <a:pt x="32" y="248"/>
                  </a:lnTo>
                  <a:lnTo>
                    <a:pt x="56" y="224"/>
                  </a:lnTo>
                  <a:lnTo>
                    <a:pt x="40" y="224"/>
                  </a:lnTo>
                  <a:lnTo>
                    <a:pt x="8" y="240"/>
                  </a:lnTo>
                  <a:lnTo>
                    <a:pt x="0" y="256"/>
                  </a:lnTo>
                  <a:lnTo>
                    <a:pt x="8" y="256"/>
                  </a:lnTo>
                  <a:lnTo>
                    <a:pt x="24" y="256"/>
                  </a:lnTo>
                  <a:lnTo>
                    <a:pt x="48" y="248"/>
                  </a:lnTo>
                  <a:lnTo>
                    <a:pt x="48" y="232"/>
                  </a:lnTo>
                  <a:lnTo>
                    <a:pt x="40" y="232"/>
                  </a:lnTo>
                  <a:lnTo>
                    <a:pt x="24" y="248"/>
                  </a:lnTo>
                  <a:lnTo>
                    <a:pt x="16" y="256"/>
                  </a:lnTo>
                  <a:lnTo>
                    <a:pt x="24" y="264"/>
                  </a:lnTo>
                  <a:lnTo>
                    <a:pt x="40" y="264"/>
                  </a:lnTo>
                  <a:lnTo>
                    <a:pt x="48" y="256"/>
                  </a:lnTo>
                  <a:lnTo>
                    <a:pt x="48" y="248"/>
                  </a:lnTo>
                  <a:lnTo>
                    <a:pt x="32" y="256"/>
                  </a:lnTo>
                  <a:lnTo>
                    <a:pt x="24" y="264"/>
                  </a:lnTo>
                  <a:lnTo>
                    <a:pt x="24" y="272"/>
                  </a:lnTo>
                  <a:lnTo>
                    <a:pt x="32" y="272"/>
                  </a:lnTo>
                  <a:lnTo>
                    <a:pt x="48" y="272"/>
                  </a:lnTo>
                  <a:lnTo>
                    <a:pt x="48" y="264"/>
                  </a:lnTo>
                  <a:lnTo>
                    <a:pt x="24" y="272"/>
                  </a:lnTo>
                  <a:lnTo>
                    <a:pt x="16" y="288"/>
                  </a:lnTo>
                  <a:lnTo>
                    <a:pt x="32" y="288"/>
                  </a:lnTo>
                  <a:lnTo>
                    <a:pt x="24" y="288"/>
                  </a:lnTo>
                  <a:lnTo>
                    <a:pt x="16" y="296"/>
                  </a:lnTo>
                  <a:lnTo>
                    <a:pt x="16" y="304"/>
                  </a:lnTo>
                  <a:lnTo>
                    <a:pt x="32" y="304"/>
                  </a:lnTo>
                  <a:lnTo>
                    <a:pt x="32" y="296"/>
                  </a:lnTo>
                  <a:lnTo>
                    <a:pt x="24" y="304"/>
                  </a:lnTo>
                  <a:lnTo>
                    <a:pt x="16" y="312"/>
                  </a:lnTo>
                  <a:lnTo>
                    <a:pt x="24" y="312"/>
                  </a:lnTo>
                  <a:lnTo>
                    <a:pt x="40" y="304"/>
                  </a:lnTo>
                  <a:lnTo>
                    <a:pt x="24" y="312"/>
                  </a:lnTo>
                  <a:lnTo>
                    <a:pt x="16" y="320"/>
                  </a:lnTo>
                  <a:lnTo>
                    <a:pt x="24" y="320"/>
                  </a:lnTo>
                  <a:lnTo>
                    <a:pt x="32" y="320"/>
                  </a:lnTo>
                  <a:lnTo>
                    <a:pt x="40" y="320"/>
                  </a:lnTo>
                  <a:lnTo>
                    <a:pt x="24" y="320"/>
                  </a:lnTo>
                  <a:lnTo>
                    <a:pt x="16" y="336"/>
                  </a:lnTo>
                  <a:lnTo>
                    <a:pt x="24" y="336"/>
                  </a:lnTo>
                  <a:lnTo>
                    <a:pt x="32" y="336"/>
                  </a:lnTo>
                  <a:lnTo>
                    <a:pt x="32" y="328"/>
                  </a:lnTo>
                  <a:lnTo>
                    <a:pt x="24" y="328"/>
                  </a:lnTo>
                  <a:lnTo>
                    <a:pt x="8" y="336"/>
                  </a:lnTo>
                  <a:lnTo>
                    <a:pt x="0" y="352"/>
                  </a:lnTo>
                  <a:lnTo>
                    <a:pt x="8" y="352"/>
                  </a:lnTo>
                  <a:lnTo>
                    <a:pt x="0" y="360"/>
                  </a:lnTo>
                  <a:lnTo>
                    <a:pt x="8" y="360"/>
                  </a:lnTo>
                </a:path>
              </a:pathLst>
            </a:custGeom>
            <a:noFill/>
            <a:ln w="19050">
              <a:solidFill>
                <a:srgbClr val="E8FF09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09" name="Freeform 52"/>
            <p:cNvSpPr>
              <a:spLocks/>
            </p:cNvSpPr>
            <p:nvPr/>
          </p:nvSpPr>
          <p:spPr bwMode="auto">
            <a:xfrm>
              <a:off x="1466" y="1248"/>
              <a:ext cx="32" cy="120"/>
            </a:xfrm>
            <a:custGeom>
              <a:avLst/>
              <a:gdLst>
                <a:gd name="T0" fmla="*/ 24 w 32"/>
                <a:gd name="T1" fmla="*/ 0 h 120"/>
                <a:gd name="T2" fmla="*/ 24 w 32"/>
                <a:gd name="T3" fmla="*/ 0 h 120"/>
                <a:gd name="T4" fmla="*/ 24 w 32"/>
                <a:gd name="T5" fmla="*/ 8 h 120"/>
                <a:gd name="T6" fmla="*/ 24 w 32"/>
                <a:gd name="T7" fmla="*/ 8 h 120"/>
                <a:gd name="T8" fmla="*/ 24 w 32"/>
                <a:gd name="T9" fmla="*/ 16 h 120"/>
                <a:gd name="T10" fmla="*/ 24 w 32"/>
                <a:gd name="T11" fmla="*/ 16 h 120"/>
                <a:gd name="T12" fmla="*/ 32 w 32"/>
                <a:gd name="T13" fmla="*/ 16 h 120"/>
                <a:gd name="T14" fmla="*/ 32 w 32"/>
                <a:gd name="T15" fmla="*/ 16 h 120"/>
                <a:gd name="T16" fmla="*/ 24 w 32"/>
                <a:gd name="T17" fmla="*/ 16 h 120"/>
                <a:gd name="T18" fmla="*/ 24 w 32"/>
                <a:gd name="T19" fmla="*/ 16 h 120"/>
                <a:gd name="T20" fmla="*/ 16 w 32"/>
                <a:gd name="T21" fmla="*/ 24 h 120"/>
                <a:gd name="T22" fmla="*/ 16 w 32"/>
                <a:gd name="T23" fmla="*/ 24 h 120"/>
                <a:gd name="T24" fmla="*/ 16 w 32"/>
                <a:gd name="T25" fmla="*/ 32 h 120"/>
                <a:gd name="T26" fmla="*/ 16 w 32"/>
                <a:gd name="T27" fmla="*/ 32 h 120"/>
                <a:gd name="T28" fmla="*/ 16 w 32"/>
                <a:gd name="T29" fmla="*/ 40 h 120"/>
                <a:gd name="T30" fmla="*/ 16 w 32"/>
                <a:gd name="T31" fmla="*/ 40 h 120"/>
                <a:gd name="T32" fmla="*/ 24 w 32"/>
                <a:gd name="T33" fmla="*/ 40 h 120"/>
                <a:gd name="T34" fmla="*/ 24 w 32"/>
                <a:gd name="T35" fmla="*/ 40 h 120"/>
                <a:gd name="T36" fmla="*/ 24 w 32"/>
                <a:gd name="T37" fmla="*/ 32 h 120"/>
                <a:gd name="T38" fmla="*/ 24 w 32"/>
                <a:gd name="T39" fmla="*/ 32 h 120"/>
                <a:gd name="T40" fmla="*/ 16 w 32"/>
                <a:gd name="T41" fmla="*/ 40 h 120"/>
                <a:gd name="T42" fmla="*/ 16 w 32"/>
                <a:gd name="T43" fmla="*/ 40 h 120"/>
                <a:gd name="T44" fmla="*/ 16 w 32"/>
                <a:gd name="T45" fmla="*/ 56 h 120"/>
                <a:gd name="T46" fmla="*/ 16 w 32"/>
                <a:gd name="T47" fmla="*/ 56 h 120"/>
                <a:gd name="T48" fmla="*/ 24 w 32"/>
                <a:gd name="T49" fmla="*/ 48 h 120"/>
                <a:gd name="T50" fmla="*/ 24 w 32"/>
                <a:gd name="T51" fmla="*/ 48 h 120"/>
                <a:gd name="T52" fmla="*/ 24 w 32"/>
                <a:gd name="T53" fmla="*/ 40 h 120"/>
                <a:gd name="T54" fmla="*/ 24 w 32"/>
                <a:gd name="T55" fmla="*/ 40 h 120"/>
                <a:gd name="T56" fmla="*/ 16 w 32"/>
                <a:gd name="T57" fmla="*/ 48 h 120"/>
                <a:gd name="T58" fmla="*/ 16 w 32"/>
                <a:gd name="T59" fmla="*/ 48 h 120"/>
                <a:gd name="T60" fmla="*/ 16 w 32"/>
                <a:gd name="T61" fmla="*/ 64 h 120"/>
                <a:gd name="T62" fmla="*/ 16 w 32"/>
                <a:gd name="T63" fmla="*/ 64 h 120"/>
                <a:gd name="T64" fmla="*/ 16 w 32"/>
                <a:gd name="T65" fmla="*/ 72 h 120"/>
                <a:gd name="T66" fmla="*/ 16 w 32"/>
                <a:gd name="T67" fmla="*/ 72 h 120"/>
                <a:gd name="T68" fmla="*/ 16 w 32"/>
                <a:gd name="T69" fmla="*/ 64 h 120"/>
                <a:gd name="T70" fmla="*/ 16 w 32"/>
                <a:gd name="T71" fmla="*/ 64 h 120"/>
                <a:gd name="T72" fmla="*/ 8 w 32"/>
                <a:gd name="T73" fmla="*/ 72 h 120"/>
                <a:gd name="T74" fmla="*/ 8 w 32"/>
                <a:gd name="T75" fmla="*/ 72 h 120"/>
                <a:gd name="T76" fmla="*/ 16 w 32"/>
                <a:gd name="T77" fmla="*/ 88 h 120"/>
                <a:gd name="T78" fmla="*/ 16 w 32"/>
                <a:gd name="T79" fmla="*/ 88 h 120"/>
                <a:gd name="T80" fmla="*/ 16 w 32"/>
                <a:gd name="T81" fmla="*/ 80 h 120"/>
                <a:gd name="T82" fmla="*/ 16 w 32"/>
                <a:gd name="T83" fmla="*/ 80 h 120"/>
                <a:gd name="T84" fmla="*/ 0 w 32"/>
                <a:gd name="T85" fmla="*/ 96 h 120"/>
                <a:gd name="T86" fmla="*/ 0 w 32"/>
                <a:gd name="T87" fmla="*/ 96 h 120"/>
                <a:gd name="T88" fmla="*/ 0 w 32"/>
                <a:gd name="T89" fmla="*/ 104 h 120"/>
                <a:gd name="T90" fmla="*/ 0 w 32"/>
                <a:gd name="T91" fmla="*/ 104 h 120"/>
                <a:gd name="T92" fmla="*/ 8 w 32"/>
                <a:gd name="T93" fmla="*/ 104 h 120"/>
                <a:gd name="T94" fmla="*/ 8 w 32"/>
                <a:gd name="T95" fmla="*/ 104 h 120"/>
                <a:gd name="T96" fmla="*/ 16 w 32"/>
                <a:gd name="T97" fmla="*/ 96 h 120"/>
                <a:gd name="T98" fmla="*/ 16 w 32"/>
                <a:gd name="T99" fmla="*/ 96 h 120"/>
                <a:gd name="T100" fmla="*/ 8 w 32"/>
                <a:gd name="T101" fmla="*/ 96 h 120"/>
                <a:gd name="T102" fmla="*/ 8 w 32"/>
                <a:gd name="T103" fmla="*/ 96 h 120"/>
                <a:gd name="T104" fmla="*/ 8 w 32"/>
                <a:gd name="T105" fmla="*/ 104 h 120"/>
                <a:gd name="T106" fmla="*/ 8 w 32"/>
                <a:gd name="T107" fmla="*/ 104 h 120"/>
                <a:gd name="T108" fmla="*/ 8 w 32"/>
                <a:gd name="T109" fmla="*/ 112 h 120"/>
                <a:gd name="T110" fmla="*/ 8 w 32"/>
                <a:gd name="T111" fmla="*/ 112 h 120"/>
                <a:gd name="T112" fmla="*/ 16 w 32"/>
                <a:gd name="T113" fmla="*/ 104 h 120"/>
                <a:gd name="T114" fmla="*/ 16 w 32"/>
                <a:gd name="T115" fmla="*/ 104 h 120"/>
                <a:gd name="T116" fmla="*/ 8 w 32"/>
                <a:gd name="T117" fmla="*/ 112 h 120"/>
                <a:gd name="T118" fmla="*/ 8 w 32"/>
                <a:gd name="T119" fmla="*/ 112 h 120"/>
                <a:gd name="T120" fmla="*/ 8 w 32"/>
                <a:gd name="T121" fmla="*/ 120 h 120"/>
                <a:gd name="T122" fmla="*/ 8 w 32"/>
                <a:gd name="T123" fmla="*/ 120 h 12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32"/>
                <a:gd name="T187" fmla="*/ 0 h 120"/>
                <a:gd name="T188" fmla="*/ 32 w 32"/>
                <a:gd name="T189" fmla="*/ 120 h 12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32" h="120">
                  <a:moveTo>
                    <a:pt x="24" y="0"/>
                  </a:moveTo>
                  <a:lnTo>
                    <a:pt x="24" y="0"/>
                  </a:lnTo>
                  <a:lnTo>
                    <a:pt x="24" y="8"/>
                  </a:lnTo>
                  <a:lnTo>
                    <a:pt x="24" y="16"/>
                  </a:lnTo>
                  <a:lnTo>
                    <a:pt x="32" y="16"/>
                  </a:lnTo>
                  <a:lnTo>
                    <a:pt x="24" y="16"/>
                  </a:lnTo>
                  <a:lnTo>
                    <a:pt x="16" y="24"/>
                  </a:lnTo>
                  <a:lnTo>
                    <a:pt x="16" y="32"/>
                  </a:lnTo>
                  <a:lnTo>
                    <a:pt x="16" y="40"/>
                  </a:lnTo>
                  <a:lnTo>
                    <a:pt x="24" y="40"/>
                  </a:lnTo>
                  <a:lnTo>
                    <a:pt x="24" y="32"/>
                  </a:lnTo>
                  <a:lnTo>
                    <a:pt x="16" y="40"/>
                  </a:lnTo>
                  <a:lnTo>
                    <a:pt x="16" y="56"/>
                  </a:lnTo>
                  <a:lnTo>
                    <a:pt x="24" y="48"/>
                  </a:lnTo>
                  <a:lnTo>
                    <a:pt x="24" y="40"/>
                  </a:lnTo>
                  <a:lnTo>
                    <a:pt x="16" y="48"/>
                  </a:lnTo>
                  <a:lnTo>
                    <a:pt x="16" y="64"/>
                  </a:lnTo>
                  <a:lnTo>
                    <a:pt x="16" y="72"/>
                  </a:lnTo>
                  <a:lnTo>
                    <a:pt x="16" y="64"/>
                  </a:lnTo>
                  <a:lnTo>
                    <a:pt x="8" y="72"/>
                  </a:lnTo>
                  <a:lnTo>
                    <a:pt x="16" y="88"/>
                  </a:lnTo>
                  <a:lnTo>
                    <a:pt x="16" y="80"/>
                  </a:lnTo>
                  <a:lnTo>
                    <a:pt x="0" y="96"/>
                  </a:lnTo>
                  <a:lnTo>
                    <a:pt x="0" y="104"/>
                  </a:lnTo>
                  <a:lnTo>
                    <a:pt x="8" y="104"/>
                  </a:lnTo>
                  <a:lnTo>
                    <a:pt x="16" y="96"/>
                  </a:lnTo>
                  <a:lnTo>
                    <a:pt x="8" y="96"/>
                  </a:lnTo>
                  <a:lnTo>
                    <a:pt x="8" y="104"/>
                  </a:lnTo>
                  <a:lnTo>
                    <a:pt x="8" y="112"/>
                  </a:lnTo>
                  <a:lnTo>
                    <a:pt x="16" y="104"/>
                  </a:lnTo>
                  <a:lnTo>
                    <a:pt x="8" y="112"/>
                  </a:lnTo>
                  <a:lnTo>
                    <a:pt x="8" y="120"/>
                  </a:lnTo>
                </a:path>
              </a:pathLst>
            </a:custGeom>
            <a:noFill/>
            <a:ln w="19050">
              <a:solidFill>
                <a:srgbClr val="E8FF09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10" name="Freeform 53"/>
            <p:cNvSpPr>
              <a:spLocks/>
            </p:cNvSpPr>
            <p:nvPr/>
          </p:nvSpPr>
          <p:spPr bwMode="auto">
            <a:xfrm>
              <a:off x="1466" y="1248"/>
              <a:ext cx="32" cy="120"/>
            </a:xfrm>
            <a:custGeom>
              <a:avLst/>
              <a:gdLst>
                <a:gd name="T0" fmla="*/ 24 w 32"/>
                <a:gd name="T1" fmla="*/ 0 h 120"/>
                <a:gd name="T2" fmla="*/ 24 w 32"/>
                <a:gd name="T3" fmla="*/ 0 h 120"/>
                <a:gd name="T4" fmla="*/ 24 w 32"/>
                <a:gd name="T5" fmla="*/ 8 h 120"/>
                <a:gd name="T6" fmla="*/ 24 w 32"/>
                <a:gd name="T7" fmla="*/ 16 h 120"/>
                <a:gd name="T8" fmla="*/ 24 w 32"/>
                <a:gd name="T9" fmla="*/ 16 h 120"/>
                <a:gd name="T10" fmla="*/ 32 w 32"/>
                <a:gd name="T11" fmla="*/ 16 h 120"/>
                <a:gd name="T12" fmla="*/ 24 w 32"/>
                <a:gd name="T13" fmla="*/ 16 h 120"/>
                <a:gd name="T14" fmla="*/ 16 w 32"/>
                <a:gd name="T15" fmla="*/ 24 h 120"/>
                <a:gd name="T16" fmla="*/ 16 w 32"/>
                <a:gd name="T17" fmla="*/ 32 h 120"/>
                <a:gd name="T18" fmla="*/ 16 w 32"/>
                <a:gd name="T19" fmla="*/ 40 h 120"/>
                <a:gd name="T20" fmla="*/ 24 w 32"/>
                <a:gd name="T21" fmla="*/ 40 h 120"/>
                <a:gd name="T22" fmla="*/ 24 w 32"/>
                <a:gd name="T23" fmla="*/ 32 h 120"/>
                <a:gd name="T24" fmla="*/ 16 w 32"/>
                <a:gd name="T25" fmla="*/ 40 h 120"/>
                <a:gd name="T26" fmla="*/ 16 w 32"/>
                <a:gd name="T27" fmla="*/ 56 h 120"/>
                <a:gd name="T28" fmla="*/ 16 w 32"/>
                <a:gd name="T29" fmla="*/ 56 h 120"/>
                <a:gd name="T30" fmla="*/ 24 w 32"/>
                <a:gd name="T31" fmla="*/ 48 h 120"/>
                <a:gd name="T32" fmla="*/ 24 w 32"/>
                <a:gd name="T33" fmla="*/ 40 h 120"/>
                <a:gd name="T34" fmla="*/ 16 w 32"/>
                <a:gd name="T35" fmla="*/ 48 h 120"/>
                <a:gd name="T36" fmla="*/ 16 w 32"/>
                <a:gd name="T37" fmla="*/ 64 h 120"/>
                <a:gd name="T38" fmla="*/ 16 w 32"/>
                <a:gd name="T39" fmla="*/ 72 h 120"/>
                <a:gd name="T40" fmla="*/ 16 w 32"/>
                <a:gd name="T41" fmla="*/ 64 h 120"/>
                <a:gd name="T42" fmla="*/ 16 w 32"/>
                <a:gd name="T43" fmla="*/ 64 h 120"/>
                <a:gd name="T44" fmla="*/ 16 w 32"/>
                <a:gd name="T45" fmla="*/ 64 h 120"/>
                <a:gd name="T46" fmla="*/ 8 w 32"/>
                <a:gd name="T47" fmla="*/ 72 h 120"/>
                <a:gd name="T48" fmla="*/ 16 w 32"/>
                <a:gd name="T49" fmla="*/ 88 h 120"/>
                <a:gd name="T50" fmla="*/ 16 w 32"/>
                <a:gd name="T51" fmla="*/ 80 h 120"/>
                <a:gd name="T52" fmla="*/ 0 w 32"/>
                <a:gd name="T53" fmla="*/ 96 h 120"/>
                <a:gd name="T54" fmla="*/ 0 w 32"/>
                <a:gd name="T55" fmla="*/ 104 h 120"/>
                <a:gd name="T56" fmla="*/ 8 w 32"/>
                <a:gd name="T57" fmla="*/ 104 h 120"/>
                <a:gd name="T58" fmla="*/ 16 w 32"/>
                <a:gd name="T59" fmla="*/ 96 h 120"/>
                <a:gd name="T60" fmla="*/ 8 w 32"/>
                <a:gd name="T61" fmla="*/ 96 h 120"/>
                <a:gd name="T62" fmla="*/ 8 w 32"/>
                <a:gd name="T63" fmla="*/ 104 h 120"/>
                <a:gd name="T64" fmla="*/ 8 w 32"/>
                <a:gd name="T65" fmla="*/ 112 h 120"/>
                <a:gd name="T66" fmla="*/ 16 w 32"/>
                <a:gd name="T67" fmla="*/ 104 h 120"/>
                <a:gd name="T68" fmla="*/ 8 w 32"/>
                <a:gd name="T69" fmla="*/ 112 h 120"/>
                <a:gd name="T70" fmla="*/ 8 w 32"/>
                <a:gd name="T71" fmla="*/ 112 h 120"/>
                <a:gd name="T72" fmla="*/ 8 w 32"/>
                <a:gd name="T73" fmla="*/ 120 h 120"/>
                <a:gd name="T74" fmla="*/ 8 w 32"/>
                <a:gd name="T75" fmla="*/ 120 h 12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2"/>
                <a:gd name="T115" fmla="*/ 0 h 120"/>
                <a:gd name="T116" fmla="*/ 32 w 32"/>
                <a:gd name="T117" fmla="*/ 120 h 12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2" h="120">
                  <a:moveTo>
                    <a:pt x="24" y="0"/>
                  </a:moveTo>
                  <a:lnTo>
                    <a:pt x="24" y="0"/>
                  </a:lnTo>
                  <a:lnTo>
                    <a:pt x="24" y="8"/>
                  </a:lnTo>
                  <a:lnTo>
                    <a:pt x="24" y="16"/>
                  </a:lnTo>
                  <a:lnTo>
                    <a:pt x="32" y="16"/>
                  </a:lnTo>
                  <a:lnTo>
                    <a:pt x="24" y="16"/>
                  </a:lnTo>
                  <a:lnTo>
                    <a:pt x="16" y="24"/>
                  </a:lnTo>
                  <a:lnTo>
                    <a:pt x="16" y="32"/>
                  </a:lnTo>
                  <a:lnTo>
                    <a:pt x="16" y="40"/>
                  </a:lnTo>
                  <a:lnTo>
                    <a:pt x="24" y="40"/>
                  </a:lnTo>
                  <a:lnTo>
                    <a:pt x="24" y="32"/>
                  </a:lnTo>
                  <a:lnTo>
                    <a:pt x="16" y="40"/>
                  </a:lnTo>
                  <a:lnTo>
                    <a:pt x="16" y="56"/>
                  </a:lnTo>
                  <a:lnTo>
                    <a:pt x="24" y="48"/>
                  </a:lnTo>
                  <a:lnTo>
                    <a:pt x="24" y="40"/>
                  </a:lnTo>
                  <a:lnTo>
                    <a:pt x="16" y="48"/>
                  </a:lnTo>
                  <a:lnTo>
                    <a:pt x="16" y="64"/>
                  </a:lnTo>
                  <a:lnTo>
                    <a:pt x="16" y="72"/>
                  </a:lnTo>
                  <a:lnTo>
                    <a:pt x="16" y="64"/>
                  </a:lnTo>
                  <a:lnTo>
                    <a:pt x="8" y="72"/>
                  </a:lnTo>
                  <a:lnTo>
                    <a:pt x="16" y="88"/>
                  </a:lnTo>
                  <a:lnTo>
                    <a:pt x="16" y="80"/>
                  </a:lnTo>
                  <a:lnTo>
                    <a:pt x="0" y="96"/>
                  </a:lnTo>
                  <a:lnTo>
                    <a:pt x="0" y="104"/>
                  </a:lnTo>
                  <a:lnTo>
                    <a:pt x="8" y="104"/>
                  </a:lnTo>
                  <a:lnTo>
                    <a:pt x="16" y="96"/>
                  </a:lnTo>
                  <a:lnTo>
                    <a:pt x="8" y="96"/>
                  </a:lnTo>
                  <a:lnTo>
                    <a:pt x="8" y="104"/>
                  </a:lnTo>
                  <a:lnTo>
                    <a:pt x="8" y="112"/>
                  </a:lnTo>
                  <a:lnTo>
                    <a:pt x="16" y="104"/>
                  </a:lnTo>
                  <a:lnTo>
                    <a:pt x="8" y="112"/>
                  </a:lnTo>
                  <a:lnTo>
                    <a:pt x="8" y="120"/>
                  </a:lnTo>
                </a:path>
              </a:pathLst>
            </a:custGeom>
            <a:noFill/>
            <a:ln w="19050">
              <a:solidFill>
                <a:srgbClr val="E8FF09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11" name="Freeform 54"/>
            <p:cNvSpPr>
              <a:spLocks/>
            </p:cNvSpPr>
            <p:nvPr/>
          </p:nvSpPr>
          <p:spPr bwMode="auto">
            <a:xfrm>
              <a:off x="1498" y="1296"/>
              <a:ext cx="24" cy="72"/>
            </a:xfrm>
            <a:custGeom>
              <a:avLst/>
              <a:gdLst>
                <a:gd name="T0" fmla="*/ 0 w 24"/>
                <a:gd name="T1" fmla="*/ 0 h 72"/>
                <a:gd name="T2" fmla="*/ 0 w 24"/>
                <a:gd name="T3" fmla="*/ 0 h 72"/>
                <a:gd name="T4" fmla="*/ 8 w 24"/>
                <a:gd name="T5" fmla="*/ 0 h 72"/>
                <a:gd name="T6" fmla="*/ 8 w 24"/>
                <a:gd name="T7" fmla="*/ 0 h 72"/>
                <a:gd name="T8" fmla="*/ 0 w 24"/>
                <a:gd name="T9" fmla="*/ 8 h 72"/>
                <a:gd name="T10" fmla="*/ 0 w 24"/>
                <a:gd name="T11" fmla="*/ 8 h 72"/>
                <a:gd name="T12" fmla="*/ 0 w 24"/>
                <a:gd name="T13" fmla="*/ 24 h 72"/>
                <a:gd name="T14" fmla="*/ 0 w 24"/>
                <a:gd name="T15" fmla="*/ 24 h 72"/>
                <a:gd name="T16" fmla="*/ 8 w 24"/>
                <a:gd name="T17" fmla="*/ 40 h 72"/>
                <a:gd name="T18" fmla="*/ 8 w 24"/>
                <a:gd name="T19" fmla="*/ 40 h 72"/>
                <a:gd name="T20" fmla="*/ 24 w 24"/>
                <a:gd name="T21" fmla="*/ 32 h 72"/>
                <a:gd name="T22" fmla="*/ 24 w 24"/>
                <a:gd name="T23" fmla="*/ 32 h 72"/>
                <a:gd name="T24" fmla="*/ 24 w 24"/>
                <a:gd name="T25" fmla="*/ 24 h 72"/>
                <a:gd name="T26" fmla="*/ 24 w 24"/>
                <a:gd name="T27" fmla="*/ 24 h 72"/>
                <a:gd name="T28" fmla="*/ 16 w 24"/>
                <a:gd name="T29" fmla="*/ 24 h 72"/>
                <a:gd name="T30" fmla="*/ 16 w 24"/>
                <a:gd name="T31" fmla="*/ 24 h 72"/>
                <a:gd name="T32" fmla="*/ 0 w 24"/>
                <a:gd name="T33" fmla="*/ 40 h 72"/>
                <a:gd name="T34" fmla="*/ 0 w 24"/>
                <a:gd name="T35" fmla="*/ 40 h 72"/>
                <a:gd name="T36" fmla="*/ 8 w 24"/>
                <a:gd name="T37" fmla="*/ 40 h 72"/>
                <a:gd name="T38" fmla="*/ 8 w 24"/>
                <a:gd name="T39" fmla="*/ 40 h 72"/>
                <a:gd name="T40" fmla="*/ 16 w 24"/>
                <a:gd name="T41" fmla="*/ 32 h 72"/>
                <a:gd name="T42" fmla="*/ 16 w 24"/>
                <a:gd name="T43" fmla="*/ 32 h 72"/>
                <a:gd name="T44" fmla="*/ 8 w 24"/>
                <a:gd name="T45" fmla="*/ 40 h 72"/>
                <a:gd name="T46" fmla="*/ 8 w 24"/>
                <a:gd name="T47" fmla="*/ 40 h 72"/>
                <a:gd name="T48" fmla="*/ 0 w 24"/>
                <a:gd name="T49" fmla="*/ 56 h 72"/>
                <a:gd name="T50" fmla="*/ 0 w 24"/>
                <a:gd name="T51" fmla="*/ 56 h 72"/>
                <a:gd name="T52" fmla="*/ 0 w 24"/>
                <a:gd name="T53" fmla="*/ 64 h 72"/>
                <a:gd name="T54" fmla="*/ 0 w 24"/>
                <a:gd name="T55" fmla="*/ 64 h 72"/>
                <a:gd name="T56" fmla="*/ 0 w 24"/>
                <a:gd name="T57" fmla="*/ 72 h 72"/>
                <a:gd name="T58" fmla="*/ 0 w 24"/>
                <a:gd name="T59" fmla="*/ 72 h 72"/>
                <a:gd name="T60" fmla="*/ 8 w 24"/>
                <a:gd name="T61" fmla="*/ 72 h 72"/>
                <a:gd name="T62" fmla="*/ 8 w 24"/>
                <a:gd name="T63" fmla="*/ 72 h 7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4"/>
                <a:gd name="T97" fmla="*/ 0 h 72"/>
                <a:gd name="T98" fmla="*/ 24 w 24"/>
                <a:gd name="T99" fmla="*/ 72 h 72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4" h="72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  <a:lnTo>
                    <a:pt x="0" y="8"/>
                  </a:lnTo>
                  <a:lnTo>
                    <a:pt x="0" y="24"/>
                  </a:lnTo>
                  <a:lnTo>
                    <a:pt x="8" y="40"/>
                  </a:lnTo>
                  <a:lnTo>
                    <a:pt x="24" y="32"/>
                  </a:lnTo>
                  <a:lnTo>
                    <a:pt x="24" y="24"/>
                  </a:lnTo>
                  <a:lnTo>
                    <a:pt x="16" y="24"/>
                  </a:lnTo>
                  <a:lnTo>
                    <a:pt x="0" y="40"/>
                  </a:lnTo>
                  <a:lnTo>
                    <a:pt x="8" y="40"/>
                  </a:lnTo>
                  <a:lnTo>
                    <a:pt x="16" y="32"/>
                  </a:lnTo>
                  <a:lnTo>
                    <a:pt x="8" y="40"/>
                  </a:lnTo>
                  <a:lnTo>
                    <a:pt x="0" y="56"/>
                  </a:lnTo>
                  <a:lnTo>
                    <a:pt x="0" y="64"/>
                  </a:lnTo>
                  <a:lnTo>
                    <a:pt x="0" y="72"/>
                  </a:lnTo>
                  <a:lnTo>
                    <a:pt x="8" y="72"/>
                  </a:lnTo>
                </a:path>
              </a:pathLst>
            </a:custGeom>
            <a:noFill/>
            <a:ln w="19050">
              <a:solidFill>
                <a:srgbClr val="E8FF09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12" name="Freeform 55"/>
            <p:cNvSpPr>
              <a:spLocks/>
            </p:cNvSpPr>
            <p:nvPr/>
          </p:nvSpPr>
          <p:spPr bwMode="auto">
            <a:xfrm>
              <a:off x="1498" y="1296"/>
              <a:ext cx="24" cy="72"/>
            </a:xfrm>
            <a:custGeom>
              <a:avLst/>
              <a:gdLst>
                <a:gd name="T0" fmla="*/ 0 w 24"/>
                <a:gd name="T1" fmla="*/ 0 h 72"/>
                <a:gd name="T2" fmla="*/ 8 w 24"/>
                <a:gd name="T3" fmla="*/ 0 h 72"/>
                <a:gd name="T4" fmla="*/ 8 w 24"/>
                <a:gd name="T5" fmla="*/ 0 h 72"/>
                <a:gd name="T6" fmla="*/ 0 w 24"/>
                <a:gd name="T7" fmla="*/ 8 h 72"/>
                <a:gd name="T8" fmla="*/ 0 w 24"/>
                <a:gd name="T9" fmla="*/ 24 h 72"/>
                <a:gd name="T10" fmla="*/ 8 w 24"/>
                <a:gd name="T11" fmla="*/ 40 h 72"/>
                <a:gd name="T12" fmla="*/ 24 w 24"/>
                <a:gd name="T13" fmla="*/ 32 h 72"/>
                <a:gd name="T14" fmla="*/ 24 w 24"/>
                <a:gd name="T15" fmla="*/ 24 h 72"/>
                <a:gd name="T16" fmla="*/ 24 w 24"/>
                <a:gd name="T17" fmla="*/ 24 h 72"/>
                <a:gd name="T18" fmla="*/ 16 w 24"/>
                <a:gd name="T19" fmla="*/ 24 h 72"/>
                <a:gd name="T20" fmla="*/ 0 w 24"/>
                <a:gd name="T21" fmla="*/ 40 h 72"/>
                <a:gd name="T22" fmla="*/ 0 w 24"/>
                <a:gd name="T23" fmla="*/ 40 h 72"/>
                <a:gd name="T24" fmla="*/ 8 w 24"/>
                <a:gd name="T25" fmla="*/ 40 h 72"/>
                <a:gd name="T26" fmla="*/ 16 w 24"/>
                <a:gd name="T27" fmla="*/ 32 h 72"/>
                <a:gd name="T28" fmla="*/ 8 w 24"/>
                <a:gd name="T29" fmla="*/ 40 h 72"/>
                <a:gd name="T30" fmla="*/ 0 w 24"/>
                <a:gd name="T31" fmla="*/ 56 h 72"/>
                <a:gd name="T32" fmla="*/ 0 w 24"/>
                <a:gd name="T33" fmla="*/ 64 h 72"/>
                <a:gd name="T34" fmla="*/ 0 w 24"/>
                <a:gd name="T35" fmla="*/ 64 h 72"/>
                <a:gd name="T36" fmla="*/ 0 w 24"/>
                <a:gd name="T37" fmla="*/ 64 h 72"/>
                <a:gd name="T38" fmla="*/ 0 w 24"/>
                <a:gd name="T39" fmla="*/ 72 h 72"/>
                <a:gd name="T40" fmla="*/ 8 w 24"/>
                <a:gd name="T41" fmla="*/ 72 h 72"/>
                <a:gd name="T42" fmla="*/ 8 w 24"/>
                <a:gd name="T43" fmla="*/ 72 h 7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4"/>
                <a:gd name="T67" fmla="*/ 0 h 72"/>
                <a:gd name="T68" fmla="*/ 24 w 24"/>
                <a:gd name="T69" fmla="*/ 72 h 72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4" h="72">
                  <a:moveTo>
                    <a:pt x="0" y="0"/>
                  </a:moveTo>
                  <a:lnTo>
                    <a:pt x="8" y="0"/>
                  </a:lnTo>
                  <a:lnTo>
                    <a:pt x="0" y="8"/>
                  </a:lnTo>
                  <a:lnTo>
                    <a:pt x="0" y="24"/>
                  </a:lnTo>
                  <a:lnTo>
                    <a:pt x="8" y="40"/>
                  </a:lnTo>
                  <a:lnTo>
                    <a:pt x="24" y="32"/>
                  </a:lnTo>
                  <a:lnTo>
                    <a:pt x="24" y="24"/>
                  </a:lnTo>
                  <a:lnTo>
                    <a:pt x="16" y="24"/>
                  </a:lnTo>
                  <a:lnTo>
                    <a:pt x="0" y="40"/>
                  </a:lnTo>
                  <a:lnTo>
                    <a:pt x="8" y="40"/>
                  </a:lnTo>
                  <a:lnTo>
                    <a:pt x="16" y="32"/>
                  </a:lnTo>
                  <a:lnTo>
                    <a:pt x="8" y="40"/>
                  </a:lnTo>
                  <a:lnTo>
                    <a:pt x="0" y="56"/>
                  </a:lnTo>
                  <a:lnTo>
                    <a:pt x="0" y="64"/>
                  </a:lnTo>
                  <a:lnTo>
                    <a:pt x="0" y="72"/>
                  </a:lnTo>
                  <a:lnTo>
                    <a:pt x="8" y="72"/>
                  </a:lnTo>
                </a:path>
              </a:pathLst>
            </a:custGeom>
            <a:noFill/>
            <a:ln w="19050">
              <a:solidFill>
                <a:srgbClr val="E8FF09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13" name="Freeform 56"/>
            <p:cNvSpPr>
              <a:spLocks/>
            </p:cNvSpPr>
            <p:nvPr/>
          </p:nvSpPr>
          <p:spPr bwMode="auto">
            <a:xfrm>
              <a:off x="1530" y="1328"/>
              <a:ext cx="72" cy="80"/>
            </a:xfrm>
            <a:custGeom>
              <a:avLst/>
              <a:gdLst>
                <a:gd name="T0" fmla="*/ 16 w 72"/>
                <a:gd name="T1" fmla="*/ 0 h 80"/>
                <a:gd name="T2" fmla="*/ 8 w 72"/>
                <a:gd name="T3" fmla="*/ 8 h 80"/>
                <a:gd name="T4" fmla="*/ 0 w 72"/>
                <a:gd name="T5" fmla="*/ 16 h 80"/>
                <a:gd name="T6" fmla="*/ 0 w 72"/>
                <a:gd name="T7" fmla="*/ 24 h 80"/>
                <a:gd name="T8" fmla="*/ 8 w 72"/>
                <a:gd name="T9" fmla="*/ 40 h 80"/>
                <a:gd name="T10" fmla="*/ 16 w 72"/>
                <a:gd name="T11" fmla="*/ 48 h 80"/>
                <a:gd name="T12" fmla="*/ 24 w 72"/>
                <a:gd name="T13" fmla="*/ 40 h 80"/>
                <a:gd name="T14" fmla="*/ 32 w 72"/>
                <a:gd name="T15" fmla="*/ 24 h 80"/>
                <a:gd name="T16" fmla="*/ 32 w 72"/>
                <a:gd name="T17" fmla="*/ 16 h 80"/>
                <a:gd name="T18" fmla="*/ 24 w 72"/>
                <a:gd name="T19" fmla="*/ 24 h 80"/>
                <a:gd name="T20" fmla="*/ 24 w 72"/>
                <a:gd name="T21" fmla="*/ 32 h 80"/>
                <a:gd name="T22" fmla="*/ 24 w 72"/>
                <a:gd name="T23" fmla="*/ 40 h 80"/>
                <a:gd name="T24" fmla="*/ 32 w 72"/>
                <a:gd name="T25" fmla="*/ 56 h 80"/>
                <a:gd name="T26" fmla="*/ 24 w 72"/>
                <a:gd name="T27" fmla="*/ 64 h 80"/>
                <a:gd name="T28" fmla="*/ 24 w 72"/>
                <a:gd name="T29" fmla="*/ 72 h 80"/>
                <a:gd name="T30" fmla="*/ 40 w 72"/>
                <a:gd name="T31" fmla="*/ 64 h 80"/>
                <a:gd name="T32" fmla="*/ 40 w 72"/>
                <a:gd name="T33" fmla="*/ 56 h 80"/>
                <a:gd name="T34" fmla="*/ 48 w 72"/>
                <a:gd name="T35" fmla="*/ 56 h 80"/>
                <a:gd name="T36" fmla="*/ 48 w 72"/>
                <a:gd name="T37" fmla="*/ 64 h 80"/>
                <a:gd name="T38" fmla="*/ 56 w 72"/>
                <a:gd name="T39" fmla="*/ 56 h 80"/>
                <a:gd name="T40" fmla="*/ 56 w 72"/>
                <a:gd name="T41" fmla="*/ 64 h 80"/>
                <a:gd name="T42" fmla="*/ 64 w 72"/>
                <a:gd name="T43" fmla="*/ 64 h 80"/>
                <a:gd name="T44" fmla="*/ 72 w 72"/>
                <a:gd name="T45" fmla="*/ 56 h 80"/>
                <a:gd name="T46" fmla="*/ 64 w 72"/>
                <a:gd name="T47" fmla="*/ 56 h 80"/>
                <a:gd name="T48" fmla="*/ 64 w 72"/>
                <a:gd name="T49" fmla="*/ 64 h 80"/>
                <a:gd name="T50" fmla="*/ 64 w 72"/>
                <a:gd name="T51" fmla="*/ 80 h 80"/>
                <a:gd name="T52" fmla="*/ 72 w 72"/>
                <a:gd name="T53" fmla="*/ 64 h 80"/>
                <a:gd name="T54" fmla="*/ 72 w 72"/>
                <a:gd name="T55" fmla="*/ 56 h 80"/>
                <a:gd name="T56" fmla="*/ 56 w 72"/>
                <a:gd name="T57" fmla="*/ 32 h 80"/>
                <a:gd name="T58" fmla="*/ 56 w 72"/>
                <a:gd name="T59" fmla="*/ 48 h 80"/>
                <a:gd name="T60" fmla="*/ 56 w 72"/>
                <a:gd name="T61" fmla="*/ 40 h 80"/>
                <a:gd name="T62" fmla="*/ 56 w 72"/>
                <a:gd name="T63" fmla="*/ 32 h 8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2"/>
                <a:gd name="T97" fmla="*/ 0 h 80"/>
                <a:gd name="T98" fmla="*/ 72 w 72"/>
                <a:gd name="T99" fmla="*/ 80 h 8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2" h="80">
                  <a:moveTo>
                    <a:pt x="16" y="0"/>
                  </a:moveTo>
                  <a:lnTo>
                    <a:pt x="16" y="0"/>
                  </a:lnTo>
                  <a:lnTo>
                    <a:pt x="8" y="8"/>
                  </a:lnTo>
                  <a:lnTo>
                    <a:pt x="0" y="16"/>
                  </a:lnTo>
                  <a:lnTo>
                    <a:pt x="0" y="24"/>
                  </a:lnTo>
                  <a:lnTo>
                    <a:pt x="8" y="40"/>
                  </a:lnTo>
                  <a:lnTo>
                    <a:pt x="16" y="48"/>
                  </a:lnTo>
                  <a:lnTo>
                    <a:pt x="24" y="40"/>
                  </a:lnTo>
                  <a:lnTo>
                    <a:pt x="32" y="24"/>
                  </a:lnTo>
                  <a:lnTo>
                    <a:pt x="32" y="16"/>
                  </a:lnTo>
                  <a:lnTo>
                    <a:pt x="24" y="24"/>
                  </a:lnTo>
                  <a:lnTo>
                    <a:pt x="24" y="32"/>
                  </a:lnTo>
                  <a:lnTo>
                    <a:pt x="24" y="40"/>
                  </a:lnTo>
                  <a:lnTo>
                    <a:pt x="32" y="56"/>
                  </a:lnTo>
                  <a:lnTo>
                    <a:pt x="24" y="64"/>
                  </a:lnTo>
                  <a:lnTo>
                    <a:pt x="24" y="72"/>
                  </a:lnTo>
                  <a:lnTo>
                    <a:pt x="40" y="64"/>
                  </a:lnTo>
                  <a:lnTo>
                    <a:pt x="40" y="56"/>
                  </a:lnTo>
                  <a:lnTo>
                    <a:pt x="48" y="56"/>
                  </a:lnTo>
                  <a:lnTo>
                    <a:pt x="48" y="64"/>
                  </a:lnTo>
                  <a:lnTo>
                    <a:pt x="56" y="56"/>
                  </a:lnTo>
                  <a:lnTo>
                    <a:pt x="56" y="64"/>
                  </a:lnTo>
                  <a:lnTo>
                    <a:pt x="64" y="64"/>
                  </a:lnTo>
                  <a:lnTo>
                    <a:pt x="72" y="56"/>
                  </a:lnTo>
                  <a:lnTo>
                    <a:pt x="64" y="56"/>
                  </a:lnTo>
                  <a:lnTo>
                    <a:pt x="64" y="64"/>
                  </a:lnTo>
                  <a:lnTo>
                    <a:pt x="64" y="80"/>
                  </a:lnTo>
                  <a:lnTo>
                    <a:pt x="72" y="64"/>
                  </a:lnTo>
                  <a:lnTo>
                    <a:pt x="72" y="56"/>
                  </a:lnTo>
                  <a:lnTo>
                    <a:pt x="56" y="32"/>
                  </a:lnTo>
                  <a:lnTo>
                    <a:pt x="56" y="48"/>
                  </a:lnTo>
                  <a:lnTo>
                    <a:pt x="56" y="40"/>
                  </a:lnTo>
                  <a:lnTo>
                    <a:pt x="56" y="32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14" name="Freeform 57"/>
            <p:cNvSpPr>
              <a:spLocks/>
            </p:cNvSpPr>
            <p:nvPr/>
          </p:nvSpPr>
          <p:spPr bwMode="auto">
            <a:xfrm>
              <a:off x="1513" y="1319"/>
              <a:ext cx="72" cy="80"/>
            </a:xfrm>
            <a:custGeom>
              <a:avLst/>
              <a:gdLst>
                <a:gd name="T0" fmla="*/ 16 w 72"/>
                <a:gd name="T1" fmla="*/ 0 h 80"/>
                <a:gd name="T2" fmla="*/ 8 w 72"/>
                <a:gd name="T3" fmla="*/ 8 h 80"/>
                <a:gd name="T4" fmla="*/ 0 w 72"/>
                <a:gd name="T5" fmla="*/ 16 h 80"/>
                <a:gd name="T6" fmla="*/ 0 w 72"/>
                <a:gd name="T7" fmla="*/ 24 h 80"/>
                <a:gd name="T8" fmla="*/ 8 w 72"/>
                <a:gd name="T9" fmla="*/ 40 h 80"/>
                <a:gd name="T10" fmla="*/ 16 w 72"/>
                <a:gd name="T11" fmla="*/ 48 h 80"/>
                <a:gd name="T12" fmla="*/ 24 w 72"/>
                <a:gd name="T13" fmla="*/ 40 h 80"/>
                <a:gd name="T14" fmla="*/ 32 w 72"/>
                <a:gd name="T15" fmla="*/ 24 h 80"/>
                <a:gd name="T16" fmla="*/ 32 w 72"/>
                <a:gd name="T17" fmla="*/ 16 h 80"/>
                <a:gd name="T18" fmla="*/ 32 w 72"/>
                <a:gd name="T19" fmla="*/ 16 h 80"/>
                <a:gd name="T20" fmla="*/ 24 w 72"/>
                <a:gd name="T21" fmla="*/ 24 h 80"/>
                <a:gd name="T22" fmla="*/ 24 w 72"/>
                <a:gd name="T23" fmla="*/ 32 h 80"/>
                <a:gd name="T24" fmla="*/ 24 w 72"/>
                <a:gd name="T25" fmla="*/ 32 h 80"/>
                <a:gd name="T26" fmla="*/ 24 w 72"/>
                <a:gd name="T27" fmla="*/ 40 h 80"/>
                <a:gd name="T28" fmla="*/ 32 w 72"/>
                <a:gd name="T29" fmla="*/ 56 h 80"/>
                <a:gd name="T30" fmla="*/ 32 w 72"/>
                <a:gd name="T31" fmla="*/ 56 h 80"/>
                <a:gd name="T32" fmla="*/ 32 w 72"/>
                <a:gd name="T33" fmla="*/ 56 h 80"/>
                <a:gd name="T34" fmla="*/ 32 w 72"/>
                <a:gd name="T35" fmla="*/ 56 h 80"/>
                <a:gd name="T36" fmla="*/ 32 w 72"/>
                <a:gd name="T37" fmla="*/ 56 h 80"/>
                <a:gd name="T38" fmla="*/ 24 w 72"/>
                <a:gd name="T39" fmla="*/ 64 h 80"/>
                <a:gd name="T40" fmla="*/ 24 w 72"/>
                <a:gd name="T41" fmla="*/ 72 h 80"/>
                <a:gd name="T42" fmla="*/ 40 w 72"/>
                <a:gd name="T43" fmla="*/ 64 h 80"/>
                <a:gd name="T44" fmla="*/ 40 w 72"/>
                <a:gd name="T45" fmla="*/ 56 h 80"/>
                <a:gd name="T46" fmla="*/ 48 w 72"/>
                <a:gd name="T47" fmla="*/ 56 h 80"/>
                <a:gd name="T48" fmla="*/ 48 w 72"/>
                <a:gd name="T49" fmla="*/ 56 h 80"/>
                <a:gd name="T50" fmla="*/ 48 w 72"/>
                <a:gd name="T51" fmla="*/ 64 h 80"/>
                <a:gd name="T52" fmla="*/ 48 w 72"/>
                <a:gd name="T53" fmla="*/ 64 h 80"/>
                <a:gd name="T54" fmla="*/ 56 w 72"/>
                <a:gd name="T55" fmla="*/ 56 h 80"/>
                <a:gd name="T56" fmla="*/ 56 w 72"/>
                <a:gd name="T57" fmla="*/ 56 h 80"/>
                <a:gd name="T58" fmla="*/ 56 w 72"/>
                <a:gd name="T59" fmla="*/ 56 h 80"/>
                <a:gd name="T60" fmla="*/ 56 w 72"/>
                <a:gd name="T61" fmla="*/ 64 h 80"/>
                <a:gd name="T62" fmla="*/ 56 w 72"/>
                <a:gd name="T63" fmla="*/ 64 h 80"/>
                <a:gd name="T64" fmla="*/ 64 w 72"/>
                <a:gd name="T65" fmla="*/ 64 h 80"/>
                <a:gd name="T66" fmla="*/ 72 w 72"/>
                <a:gd name="T67" fmla="*/ 56 h 80"/>
                <a:gd name="T68" fmla="*/ 64 w 72"/>
                <a:gd name="T69" fmla="*/ 56 h 80"/>
                <a:gd name="T70" fmla="*/ 64 w 72"/>
                <a:gd name="T71" fmla="*/ 64 h 80"/>
                <a:gd name="T72" fmla="*/ 64 w 72"/>
                <a:gd name="T73" fmla="*/ 80 h 80"/>
                <a:gd name="T74" fmla="*/ 72 w 72"/>
                <a:gd name="T75" fmla="*/ 64 h 80"/>
                <a:gd name="T76" fmla="*/ 72 w 72"/>
                <a:gd name="T77" fmla="*/ 56 h 80"/>
                <a:gd name="T78" fmla="*/ 56 w 72"/>
                <a:gd name="T79" fmla="*/ 32 h 80"/>
                <a:gd name="T80" fmla="*/ 56 w 72"/>
                <a:gd name="T81" fmla="*/ 32 h 80"/>
                <a:gd name="T82" fmla="*/ 56 w 72"/>
                <a:gd name="T83" fmla="*/ 48 h 80"/>
                <a:gd name="T84" fmla="*/ 56 w 72"/>
                <a:gd name="T85" fmla="*/ 40 h 80"/>
                <a:gd name="T86" fmla="*/ 56 w 72"/>
                <a:gd name="T87" fmla="*/ 32 h 80"/>
                <a:gd name="T88" fmla="*/ 56 w 72"/>
                <a:gd name="T89" fmla="*/ 32 h 80"/>
                <a:gd name="T90" fmla="*/ 56 w 72"/>
                <a:gd name="T91" fmla="*/ 32 h 80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72"/>
                <a:gd name="T139" fmla="*/ 0 h 80"/>
                <a:gd name="T140" fmla="*/ 72 w 72"/>
                <a:gd name="T141" fmla="*/ 80 h 80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72" h="80">
                  <a:moveTo>
                    <a:pt x="16" y="0"/>
                  </a:moveTo>
                  <a:lnTo>
                    <a:pt x="8" y="8"/>
                  </a:lnTo>
                  <a:lnTo>
                    <a:pt x="0" y="16"/>
                  </a:lnTo>
                  <a:lnTo>
                    <a:pt x="0" y="24"/>
                  </a:lnTo>
                  <a:lnTo>
                    <a:pt x="8" y="40"/>
                  </a:lnTo>
                  <a:lnTo>
                    <a:pt x="16" y="48"/>
                  </a:lnTo>
                  <a:lnTo>
                    <a:pt x="24" y="40"/>
                  </a:lnTo>
                  <a:lnTo>
                    <a:pt x="32" y="24"/>
                  </a:lnTo>
                  <a:lnTo>
                    <a:pt x="32" y="16"/>
                  </a:lnTo>
                  <a:lnTo>
                    <a:pt x="24" y="24"/>
                  </a:lnTo>
                  <a:lnTo>
                    <a:pt x="24" y="32"/>
                  </a:lnTo>
                  <a:lnTo>
                    <a:pt x="24" y="40"/>
                  </a:lnTo>
                  <a:lnTo>
                    <a:pt x="32" y="56"/>
                  </a:lnTo>
                  <a:lnTo>
                    <a:pt x="24" y="64"/>
                  </a:lnTo>
                  <a:lnTo>
                    <a:pt x="24" y="72"/>
                  </a:lnTo>
                  <a:lnTo>
                    <a:pt x="40" y="64"/>
                  </a:lnTo>
                  <a:lnTo>
                    <a:pt x="40" y="56"/>
                  </a:lnTo>
                  <a:lnTo>
                    <a:pt x="48" y="56"/>
                  </a:lnTo>
                  <a:lnTo>
                    <a:pt x="48" y="64"/>
                  </a:lnTo>
                  <a:lnTo>
                    <a:pt x="56" y="56"/>
                  </a:lnTo>
                  <a:lnTo>
                    <a:pt x="56" y="64"/>
                  </a:lnTo>
                  <a:lnTo>
                    <a:pt x="64" y="64"/>
                  </a:lnTo>
                  <a:lnTo>
                    <a:pt x="72" y="56"/>
                  </a:lnTo>
                  <a:lnTo>
                    <a:pt x="64" y="56"/>
                  </a:lnTo>
                  <a:lnTo>
                    <a:pt x="64" y="64"/>
                  </a:lnTo>
                  <a:lnTo>
                    <a:pt x="64" y="80"/>
                  </a:lnTo>
                  <a:lnTo>
                    <a:pt x="72" y="64"/>
                  </a:lnTo>
                  <a:lnTo>
                    <a:pt x="72" y="56"/>
                  </a:lnTo>
                  <a:lnTo>
                    <a:pt x="56" y="32"/>
                  </a:lnTo>
                  <a:lnTo>
                    <a:pt x="56" y="48"/>
                  </a:lnTo>
                  <a:lnTo>
                    <a:pt x="56" y="40"/>
                  </a:lnTo>
                  <a:lnTo>
                    <a:pt x="56" y="32"/>
                  </a:lnTo>
                </a:path>
              </a:pathLst>
            </a:custGeom>
            <a:noFill/>
            <a:ln w="19050">
              <a:solidFill>
                <a:srgbClr val="E8FF09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15" name="Freeform 58"/>
            <p:cNvSpPr>
              <a:spLocks/>
            </p:cNvSpPr>
            <p:nvPr/>
          </p:nvSpPr>
          <p:spPr bwMode="auto">
            <a:xfrm>
              <a:off x="1504" y="921"/>
              <a:ext cx="400" cy="448"/>
            </a:xfrm>
            <a:custGeom>
              <a:avLst/>
              <a:gdLst>
                <a:gd name="T0" fmla="*/ 56 w 400"/>
                <a:gd name="T1" fmla="*/ 88 h 448"/>
                <a:gd name="T2" fmla="*/ 136 w 400"/>
                <a:gd name="T3" fmla="*/ 80 h 448"/>
                <a:gd name="T4" fmla="*/ 120 w 400"/>
                <a:gd name="T5" fmla="*/ 48 h 448"/>
                <a:gd name="T6" fmla="*/ 128 w 400"/>
                <a:gd name="T7" fmla="*/ 48 h 448"/>
                <a:gd name="T8" fmla="*/ 136 w 400"/>
                <a:gd name="T9" fmla="*/ 48 h 448"/>
                <a:gd name="T10" fmla="*/ 96 w 400"/>
                <a:gd name="T11" fmla="*/ 48 h 448"/>
                <a:gd name="T12" fmla="*/ 72 w 400"/>
                <a:gd name="T13" fmla="*/ 64 h 448"/>
                <a:gd name="T14" fmla="*/ 240 w 400"/>
                <a:gd name="T15" fmla="*/ 24 h 448"/>
                <a:gd name="T16" fmla="*/ 200 w 400"/>
                <a:gd name="T17" fmla="*/ 24 h 448"/>
                <a:gd name="T18" fmla="*/ 184 w 400"/>
                <a:gd name="T19" fmla="*/ 40 h 448"/>
                <a:gd name="T20" fmla="*/ 176 w 400"/>
                <a:gd name="T21" fmla="*/ 56 h 448"/>
                <a:gd name="T22" fmla="*/ 200 w 400"/>
                <a:gd name="T23" fmla="*/ 48 h 448"/>
                <a:gd name="T24" fmla="*/ 216 w 400"/>
                <a:gd name="T25" fmla="*/ 48 h 448"/>
                <a:gd name="T26" fmla="*/ 232 w 400"/>
                <a:gd name="T27" fmla="*/ 64 h 448"/>
                <a:gd name="T28" fmla="*/ 248 w 400"/>
                <a:gd name="T29" fmla="*/ 40 h 448"/>
                <a:gd name="T30" fmla="*/ 272 w 400"/>
                <a:gd name="T31" fmla="*/ 64 h 448"/>
                <a:gd name="T32" fmla="*/ 272 w 400"/>
                <a:gd name="T33" fmla="*/ 64 h 448"/>
                <a:gd name="T34" fmla="*/ 296 w 400"/>
                <a:gd name="T35" fmla="*/ 48 h 448"/>
                <a:gd name="T36" fmla="*/ 320 w 400"/>
                <a:gd name="T37" fmla="*/ 80 h 448"/>
                <a:gd name="T38" fmla="*/ 344 w 400"/>
                <a:gd name="T39" fmla="*/ 104 h 448"/>
                <a:gd name="T40" fmla="*/ 344 w 400"/>
                <a:gd name="T41" fmla="*/ 120 h 448"/>
                <a:gd name="T42" fmla="*/ 360 w 400"/>
                <a:gd name="T43" fmla="*/ 136 h 448"/>
                <a:gd name="T44" fmla="*/ 384 w 400"/>
                <a:gd name="T45" fmla="*/ 104 h 448"/>
                <a:gd name="T46" fmla="*/ 392 w 400"/>
                <a:gd name="T47" fmla="*/ 104 h 448"/>
                <a:gd name="T48" fmla="*/ 376 w 400"/>
                <a:gd name="T49" fmla="*/ 104 h 448"/>
                <a:gd name="T50" fmla="*/ 352 w 400"/>
                <a:gd name="T51" fmla="*/ 32 h 448"/>
                <a:gd name="T52" fmla="*/ 336 w 400"/>
                <a:gd name="T53" fmla="*/ 64 h 448"/>
                <a:gd name="T54" fmla="*/ 336 w 400"/>
                <a:gd name="T55" fmla="*/ 48 h 448"/>
                <a:gd name="T56" fmla="*/ 320 w 400"/>
                <a:gd name="T57" fmla="*/ 32 h 448"/>
                <a:gd name="T58" fmla="*/ 272 w 400"/>
                <a:gd name="T59" fmla="*/ 48 h 448"/>
                <a:gd name="T60" fmla="*/ 320 w 400"/>
                <a:gd name="T61" fmla="*/ 96 h 448"/>
                <a:gd name="T62" fmla="*/ 384 w 400"/>
                <a:gd name="T63" fmla="*/ 144 h 448"/>
                <a:gd name="T64" fmla="*/ 384 w 400"/>
                <a:gd name="T65" fmla="*/ 176 h 448"/>
                <a:gd name="T66" fmla="*/ 384 w 400"/>
                <a:gd name="T67" fmla="*/ 224 h 448"/>
                <a:gd name="T68" fmla="*/ 392 w 400"/>
                <a:gd name="T69" fmla="*/ 232 h 448"/>
                <a:gd name="T70" fmla="*/ 400 w 400"/>
                <a:gd name="T71" fmla="*/ 256 h 448"/>
                <a:gd name="T72" fmla="*/ 384 w 400"/>
                <a:gd name="T73" fmla="*/ 296 h 448"/>
                <a:gd name="T74" fmla="*/ 392 w 400"/>
                <a:gd name="T75" fmla="*/ 328 h 448"/>
                <a:gd name="T76" fmla="*/ 392 w 400"/>
                <a:gd name="T77" fmla="*/ 336 h 448"/>
                <a:gd name="T78" fmla="*/ 384 w 400"/>
                <a:gd name="T79" fmla="*/ 336 h 448"/>
                <a:gd name="T80" fmla="*/ 376 w 400"/>
                <a:gd name="T81" fmla="*/ 392 h 448"/>
                <a:gd name="T82" fmla="*/ 360 w 400"/>
                <a:gd name="T83" fmla="*/ 416 h 448"/>
                <a:gd name="T84" fmla="*/ 368 w 400"/>
                <a:gd name="T85" fmla="*/ 400 h 448"/>
                <a:gd name="T86" fmla="*/ 384 w 400"/>
                <a:gd name="T87" fmla="*/ 424 h 448"/>
                <a:gd name="T88" fmla="*/ 336 w 400"/>
                <a:gd name="T89" fmla="*/ 424 h 448"/>
                <a:gd name="T90" fmla="*/ 312 w 400"/>
                <a:gd name="T91" fmla="*/ 432 h 448"/>
                <a:gd name="T92" fmla="*/ 336 w 400"/>
                <a:gd name="T93" fmla="*/ 416 h 448"/>
                <a:gd name="T94" fmla="*/ 344 w 400"/>
                <a:gd name="T95" fmla="*/ 424 h 448"/>
                <a:gd name="T96" fmla="*/ 360 w 400"/>
                <a:gd name="T97" fmla="*/ 400 h 448"/>
                <a:gd name="T98" fmla="*/ 376 w 400"/>
                <a:gd name="T99" fmla="*/ 384 h 448"/>
                <a:gd name="T100" fmla="*/ 384 w 400"/>
                <a:gd name="T101" fmla="*/ 352 h 448"/>
                <a:gd name="T102" fmla="*/ 376 w 400"/>
                <a:gd name="T103" fmla="*/ 304 h 448"/>
                <a:gd name="T104" fmla="*/ 376 w 400"/>
                <a:gd name="T105" fmla="*/ 280 h 448"/>
                <a:gd name="T106" fmla="*/ 368 w 400"/>
                <a:gd name="T107" fmla="*/ 272 h 448"/>
                <a:gd name="T108" fmla="*/ 360 w 400"/>
                <a:gd name="T109" fmla="*/ 272 h 448"/>
                <a:gd name="T110" fmla="*/ 344 w 400"/>
                <a:gd name="T111" fmla="*/ 240 h 448"/>
                <a:gd name="T112" fmla="*/ 352 w 400"/>
                <a:gd name="T113" fmla="*/ 240 h 448"/>
                <a:gd name="T114" fmla="*/ 360 w 400"/>
                <a:gd name="T115" fmla="*/ 192 h 448"/>
                <a:gd name="T116" fmla="*/ 360 w 400"/>
                <a:gd name="T117" fmla="*/ 160 h 44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400"/>
                <a:gd name="T178" fmla="*/ 0 h 448"/>
                <a:gd name="T179" fmla="*/ 400 w 400"/>
                <a:gd name="T180" fmla="*/ 448 h 44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400" h="448">
                  <a:moveTo>
                    <a:pt x="0" y="128"/>
                  </a:moveTo>
                  <a:lnTo>
                    <a:pt x="0" y="128"/>
                  </a:lnTo>
                  <a:lnTo>
                    <a:pt x="8" y="128"/>
                  </a:lnTo>
                  <a:lnTo>
                    <a:pt x="24" y="112"/>
                  </a:lnTo>
                  <a:lnTo>
                    <a:pt x="48" y="96"/>
                  </a:lnTo>
                  <a:lnTo>
                    <a:pt x="56" y="88"/>
                  </a:lnTo>
                  <a:lnTo>
                    <a:pt x="88" y="88"/>
                  </a:lnTo>
                  <a:lnTo>
                    <a:pt x="128" y="88"/>
                  </a:lnTo>
                  <a:lnTo>
                    <a:pt x="184" y="88"/>
                  </a:lnTo>
                  <a:lnTo>
                    <a:pt x="168" y="88"/>
                  </a:lnTo>
                  <a:lnTo>
                    <a:pt x="136" y="80"/>
                  </a:lnTo>
                  <a:lnTo>
                    <a:pt x="120" y="72"/>
                  </a:lnTo>
                  <a:lnTo>
                    <a:pt x="112" y="64"/>
                  </a:lnTo>
                  <a:lnTo>
                    <a:pt x="112" y="56"/>
                  </a:lnTo>
                  <a:lnTo>
                    <a:pt x="120" y="56"/>
                  </a:lnTo>
                  <a:lnTo>
                    <a:pt x="120" y="48"/>
                  </a:lnTo>
                  <a:lnTo>
                    <a:pt x="112" y="48"/>
                  </a:lnTo>
                  <a:lnTo>
                    <a:pt x="96" y="48"/>
                  </a:lnTo>
                  <a:lnTo>
                    <a:pt x="104" y="48"/>
                  </a:lnTo>
                  <a:lnTo>
                    <a:pt x="120" y="48"/>
                  </a:lnTo>
                  <a:lnTo>
                    <a:pt x="128" y="48"/>
                  </a:lnTo>
                  <a:lnTo>
                    <a:pt x="120" y="48"/>
                  </a:lnTo>
                  <a:lnTo>
                    <a:pt x="120" y="56"/>
                  </a:lnTo>
                  <a:lnTo>
                    <a:pt x="112" y="56"/>
                  </a:lnTo>
                  <a:lnTo>
                    <a:pt x="120" y="56"/>
                  </a:lnTo>
                  <a:lnTo>
                    <a:pt x="136" y="48"/>
                  </a:lnTo>
                  <a:lnTo>
                    <a:pt x="144" y="40"/>
                  </a:lnTo>
                  <a:lnTo>
                    <a:pt x="136" y="40"/>
                  </a:lnTo>
                  <a:lnTo>
                    <a:pt x="120" y="40"/>
                  </a:lnTo>
                  <a:lnTo>
                    <a:pt x="104" y="48"/>
                  </a:lnTo>
                  <a:lnTo>
                    <a:pt x="96" y="48"/>
                  </a:lnTo>
                  <a:lnTo>
                    <a:pt x="88" y="48"/>
                  </a:lnTo>
                  <a:lnTo>
                    <a:pt x="80" y="56"/>
                  </a:lnTo>
                  <a:lnTo>
                    <a:pt x="64" y="56"/>
                  </a:lnTo>
                  <a:lnTo>
                    <a:pt x="56" y="72"/>
                  </a:lnTo>
                  <a:lnTo>
                    <a:pt x="72" y="64"/>
                  </a:lnTo>
                  <a:lnTo>
                    <a:pt x="160" y="40"/>
                  </a:lnTo>
                  <a:lnTo>
                    <a:pt x="224" y="24"/>
                  </a:lnTo>
                  <a:lnTo>
                    <a:pt x="240" y="16"/>
                  </a:lnTo>
                  <a:lnTo>
                    <a:pt x="248" y="16"/>
                  </a:lnTo>
                  <a:lnTo>
                    <a:pt x="240" y="24"/>
                  </a:lnTo>
                  <a:lnTo>
                    <a:pt x="224" y="32"/>
                  </a:lnTo>
                  <a:lnTo>
                    <a:pt x="200" y="48"/>
                  </a:lnTo>
                  <a:lnTo>
                    <a:pt x="184" y="48"/>
                  </a:lnTo>
                  <a:lnTo>
                    <a:pt x="192" y="40"/>
                  </a:lnTo>
                  <a:lnTo>
                    <a:pt x="200" y="24"/>
                  </a:lnTo>
                  <a:lnTo>
                    <a:pt x="200" y="8"/>
                  </a:lnTo>
                  <a:lnTo>
                    <a:pt x="184" y="16"/>
                  </a:lnTo>
                  <a:lnTo>
                    <a:pt x="176" y="32"/>
                  </a:lnTo>
                  <a:lnTo>
                    <a:pt x="184" y="32"/>
                  </a:lnTo>
                  <a:lnTo>
                    <a:pt x="184" y="40"/>
                  </a:lnTo>
                  <a:lnTo>
                    <a:pt x="192" y="32"/>
                  </a:lnTo>
                  <a:lnTo>
                    <a:pt x="192" y="24"/>
                  </a:lnTo>
                  <a:lnTo>
                    <a:pt x="184" y="24"/>
                  </a:lnTo>
                  <a:lnTo>
                    <a:pt x="176" y="40"/>
                  </a:lnTo>
                  <a:lnTo>
                    <a:pt x="176" y="56"/>
                  </a:lnTo>
                  <a:lnTo>
                    <a:pt x="192" y="56"/>
                  </a:lnTo>
                  <a:lnTo>
                    <a:pt x="200" y="48"/>
                  </a:lnTo>
                  <a:lnTo>
                    <a:pt x="208" y="32"/>
                  </a:lnTo>
                  <a:lnTo>
                    <a:pt x="200" y="40"/>
                  </a:lnTo>
                  <a:lnTo>
                    <a:pt x="200" y="48"/>
                  </a:lnTo>
                  <a:lnTo>
                    <a:pt x="208" y="48"/>
                  </a:lnTo>
                  <a:lnTo>
                    <a:pt x="224" y="40"/>
                  </a:lnTo>
                  <a:lnTo>
                    <a:pt x="224" y="32"/>
                  </a:lnTo>
                  <a:lnTo>
                    <a:pt x="224" y="40"/>
                  </a:lnTo>
                  <a:lnTo>
                    <a:pt x="216" y="48"/>
                  </a:lnTo>
                  <a:lnTo>
                    <a:pt x="224" y="56"/>
                  </a:lnTo>
                  <a:lnTo>
                    <a:pt x="232" y="56"/>
                  </a:lnTo>
                  <a:lnTo>
                    <a:pt x="232" y="48"/>
                  </a:lnTo>
                  <a:lnTo>
                    <a:pt x="232" y="56"/>
                  </a:lnTo>
                  <a:lnTo>
                    <a:pt x="232" y="64"/>
                  </a:lnTo>
                  <a:lnTo>
                    <a:pt x="240" y="72"/>
                  </a:lnTo>
                  <a:lnTo>
                    <a:pt x="248" y="72"/>
                  </a:lnTo>
                  <a:lnTo>
                    <a:pt x="256" y="56"/>
                  </a:lnTo>
                  <a:lnTo>
                    <a:pt x="256" y="40"/>
                  </a:lnTo>
                  <a:lnTo>
                    <a:pt x="248" y="40"/>
                  </a:lnTo>
                  <a:lnTo>
                    <a:pt x="240" y="64"/>
                  </a:lnTo>
                  <a:lnTo>
                    <a:pt x="248" y="80"/>
                  </a:lnTo>
                  <a:lnTo>
                    <a:pt x="256" y="80"/>
                  </a:lnTo>
                  <a:lnTo>
                    <a:pt x="272" y="72"/>
                  </a:lnTo>
                  <a:lnTo>
                    <a:pt x="272" y="64"/>
                  </a:lnTo>
                  <a:lnTo>
                    <a:pt x="264" y="72"/>
                  </a:lnTo>
                  <a:lnTo>
                    <a:pt x="264" y="88"/>
                  </a:lnTo>
                  <a:lnTo>
                    <a:pt x="264" y="80"/>
                  </a:lnTo>
                  <a:lnTo>
                    <a:pt x="272" y="72"/>
                  </a:lnTo>
                  <a:lnTo>
                    <a:pt x="272" y="64"/>
                  </a:lnTo>
                  <a:lnTo>
                    <a:pt x="272" y="72"/>
                  </a:lnTo>
                  <a:lnTo>
                    <a:pt x="272" y="80"/>
                  </a:lnTo>
                  <a:lnTo>
                    <a:pt x="280" y="80"/>
                  </a:lnTo>
                  <a:lnTo>
                    <a:pt x="288" y="80"/>
                  </a:lnTo>
                  <a:lnTo>
                    <a:pt x="296" y="48"/>
                  </a:lnTo>
                  <a:lnTo>
                    <a:pt x="288" y="48"/>
                  </a:lnTo>
                  <a:lnTo>
                    <a:pt x="288" y="64"/>
                  </a:lnTo>
                  <a:lnTo>
                    <a:pt x="296" y="88"/>
                  </a:lnTo>
                  <a:lnTo>
                    <a:pt x="312" y="96"/>
                  </a:lnTo>
                  <a:lnTo>
                    <a:pt x="320" y="80"/>
                  </a:lnTo>
                  <a:lnTo>
                    <a:pt x="320" y="64"/>
                  </a:lnTo>
                  <a:lnTo>
                    <a:pt x="312" y="72"/>
                  </a:lnTo>
                  <a:lnTo>
                    <a:pt x="312" y="88"/>
                  </a:lnTo>
                  <a:lnTo>
                    <a:pt x="320" y="104"/>
                  </a:lnTo>
                  <a:lnTo>
                    <a:pt x="344" y="104"/>
                  </a:lnTo>
                  <a:lnTo>
                    <a:pt x="352" y="96"/>
                  </a:lnTo>
                  <a:lnTo>
                    <a:pt x="336" y="96"/>
                  </a:lnTo>
                  <a:lnTo>
                    <a:pt x="336" y="112"/>
                  </a:lnTo>
                  <a:lnTo>
                    <a:pt x="336" y="120"/>
                  </a:lnTo>
                  <a:lnTo>
                    <a:pt x="344" y="120"/>
                  </a:lnTo>
                  <a:lnTo>
                    <a:pt x="344" y="112"/>
                  </a:lnTo>
                  <a:lnTo>
                    <a:pt x="336" y="128"/>
                  </a:lnTo>
                  <a:lnTo>
                    <a:pt x="344" y="136"/>
                  </a:lnTo>
                  <a:lnTo>
                    <a:pt x="352" y="144"/>
                  </a:lnTo>
                  <a:lnTo>
                    <a:pt x="360" y="136"/>
                  </a:lnTo>
                  <a:lnTo>
                    <a:pt x="360" y="144"/>
                  </a:lnTo>
                  <a:lnTo>
                    <a:pt x="368" y="136"/>
                  </a:lnTo>
                  <a:lnTo>
                    <a:pt x="376" y="136"/>
                  </a:lnTo>
                  <a:lnTo>
                    <a:pt x="376" y="120"/>
                  </a:lnTo>
                  <a:lnTo>
                    <a:pt x="384" y="104"/>
                  </a:lnTo>
                  <a:lnTo>
                    <a:pt x="376" y="104"/>
                  </a:lnTo>
                  <a:lnTo>
                    <a:pt x="368" y="128"/>
                  </a:lnTo>
                  <a:lnTo>
                    <a:pt x="376" y="144"/>
                  </a:lnTo>
                  <a:lnTo>
                    <a:pt x="384" y="136"/>
                  </a:lnTo>
                  <a:lnTo>
                    <a:pt x="392" y="104"/>
                  </a:lnTo>
                  <a:lnTo>
                    <a:pt x="376" y="80"/>
                  </a:lnTo>
                  <a:lnTo>
                    <a:pt x="360" y="88"/>
                  </a:lnTo>
                  <a:lnTo>
                    <a:pt x="352" y="104"/>
                  </a:lnTo>
                  <a:lnTo>
                    <a:pt x="360" y="112"/>
                  </a:lnTo>
                  <a:lnTo>
                    <a:pt x="376" y="104"/>
                  </a:lnTo>
                  <a:lnTo>
                    <a:pt x="376" y="16"/>
                  </a:lnTo>
                  <a:lnTo>
                    <a:pt x="360" y="0"/>
                  </a:lnTo>
                  <a:lnTo>
                    <a:pt x="360" y="8"/>
                  </a:lnTo>
                  <a:lnTo>
                    <a:pt x="352" y="24"/>
                  </a:lnTo>
                  <a:lnTo>
                    <a:pt x="352" y="32"/>
                  </a:lnTo>
                  <a:lnTo>
                    <a:pt x="352" y="40"/>
                  </a:lnTo>
                  <a:lnTo>
                    <a:pt x="352" y="56"/>
                  </a:lnTo>
                  <a:lnTo>
                    <a:pt x="344" y="56"/>
                  </a:lnTo>
                  <a:lnTo>
                    <a:pt x="336" y="56"/>
                  </a:lnTo>
                  <a:lnTo>
                    <a:pt x="336" y="64"/>
                  </a:lnTo>
                  <a:lnTo>
                    <a:pt x="336" y="56"/>
                  </a:lnTo>
                  <a:lnTo>
                    <a:pt x="328" y="48"/>
                  </a:lnTo>
                  <a:lnTo>
                    <a:pt x="328" y="64"/>
                  </a:lnTo>
                  <a:lnTo>
                    <a:pt x="336" y="56"/>
                  </a:lnTo>
                  <a:lnTo>
                    <a:pt x="336" y="48"/>
                  </a:lnTo>
                  <a:lnTo>
                    <a:pt x="328" y="24"/>
                  </a:lnTo>
                  <a:lnTo>
                    <a:pt x="320" y="16"/>
                  </a:lnTo>
                  <a:lnTo>
                    <a:pt x="320" y="24"/>
                  </a:lnTo>
                  <a:lnTo>
                    <a:pt x="320" y="40"/>
                  </a:lnTo>
                  <a:lnTo>
                    <a:pt x="320" y="32"/>
                  </a:lnTo>
                  <a:lnTo>
                    <a:pt x="304" y="24"/>
                  </a:lnTo>
                  <a:lnTo>
                    <a:pt x="296" y="24"/>
                  </a:lnTo>
                  <a:lnTo>
                    <a:pt x="288" y="40"/>
                  </a:lnTo>
                  <a:lnTo>
                    <a:pt x="280" y="48"/>
                  </a:lnTo>
                  <a:lnTo>
                    <a:pt x="272" y="48"/>
                  </a:lnTo>
                  <a:lnTo>
                    <a:pt x="272" y="56"/>
                  </a:lnTo>
                  <a:lnTo>
                    <a:pt x="288" y="64"/>
                  </a:lnTo>
                  <a:lnTo>
                    <a:pt x="312" y="88"/>
                  </a:lnTo>
                  <a:lnTo>
                    <a:pt x="320" y="88"/>
                  </a:lnTo>
                  <a:lnTo>
                    <a:pt x="320" y="96"/>
                  </a:lnTo>
                  <a:lnTo>
                    <a:pt x="320" y="104"/>
                  </a:lnTo>
                  <a:lnTo>
                    <a:pt x="320" y="112"/>
                  </a:lnTo>
                  <a:lnTo>
                    <a:pt x="320" y="128"/>
                  </a:lnTo>
                  <a:lnTo>
                    <a:pt x="328" y="136"/>
                  </a:lnTo>
                  <a:lnTo>
                    <a:pt x="384" y="144"/>
                  </a:lnTo>
                  <a:lnTo>
                    <a:pt x="392" y="144"/>
                  </a:lnTo>
                  <a:lnTo>
                    <a:pt x="392" y="152"/>
                  </a:lnTo>
                  <a:lnTo>
                    <a:pt x="384" y="160"/>
                  </a:lnTo>
                  <a:lnTo>
                    <a:pt x="384" y="168"/>
                  </a:lnTo>
                  <a:lnTo>
                    <a:pt x="384" y="176"/>
                  </a:lnTo>
                  <a:lnTo>
                    <a:pt x="384" y="184"/>
                  </a:lnTo>
                  <a:lnTo>
                    <a:pt x="384" y="200"/>
                  </a:lnTo>
                  <a:lnTo>
                    <a:pt x="384" y="208"/>
                  </a:lnTo>
                  <a:lnTo>
                    <a:pt x="384" y="216"/>
                  </a:lnTo>
                  <a:lnTo>
                    <a:pt x="384" y="224"/>
                  </a:lnTo>
                  <a:lnTo>
                    <a:pt x="384" y="232"/>
                  </a:lnTo>
                  <a:lnTo>
                    <a:pt x="392" y="232"/>
                  </a:lnTo>
                  <a:lnTo>
                    <a:pt x="400" y="240"/>
                  </a:lnTo>
                  <a:lnTo>
                    <a:pt x="400" y="232"/>
                  </a:lnTo>
                  <a:lnTo>
                    <a:pt x="392" y="232"/>
                  </a:lnTo>
                  <a:lnTo>
                    <a:pt x="392" y="248"/>
                  </a:lnTo>
                  <a:lnTo>
                    <a:pt x="384" y="264"/>
                  </a:lnTo>
                  <a:lnTo>
                    <a:pt x="384" y="272"/>
                  </a:lnTo>
                  <a:lnTo>
                    <a:pt x="400" y="264"/>
                  </a:lnTo>
                  <a:lnTo>
                    <a:pt x="400" y="256"/>
                  </a:lnTo>
                  <a:lnTo>
                    <a:pt x="392" y="264"/>
                  </a:lnTo>
                  <a:lnTo>
                    <a:pt x="384" y="280"/>
                  </a:lnTo>
                  <a:lnTo>
                    <a:pt x="384" y="296"/>
                  </a:lnTo>
                  <a:lnTo>
                    <a:pt x="384" y="288"/>
                  </a:lnTo>
                  <a:lnTo>
                    <a:pt x="384" y="296"/>
                  </a:lnTo>
                  <a:lnTo>
                    <a:pt x="376" y="320"/>
                  </a:lnTo>
                  <a:lnTo>
                    <a:pt x="376" y="336"/>
                  </a:lnTo>
                  <a:lnTo>
                    <a:pt x="384" y="336"/>
                  </a:lnTo>
                  <a:lnTo>
                    <a:pt x="392" y="336"/>
                  </a:lnTo>
                  <a:lnTo>
                    <a:pt x="392" y="328"/>
                  </a:lnTo>
                  <a:lnTo>
                    <a:pt x="384" y="328"/>
                  </a:lnTo>
                  <a:lnTo>
                    <a:pt x="376" y="336"/>
                  </a:lnTo>
                  <a:lnTo>
                    <a:pt x="376" y="344"/>
                  </a:lnTo>
                  <a:lnTo>
                    <a:pt x="384" y="344"/>
                  </a:lnTo>
                  <a:lnTo>
                    <a:pt x="392" y="336"/>
                  </a:lnTo>
                  <a:lnTo>
                    <a:pt x="400" y="328"/>
                  </a:lnTo>
                  <a:lnTo>
                    <a:pt x="400" y="320"/>
                  </a:lnTo>
                  <a:lnTo>
                    <a:pt x="400" y="312"/>
                  </a:lnTo>
                  <a:lnTo>
                    <a:pt x="392" y="320"/>
                  </a:lnTo>
                  <a:lnTo>
                    <a:pt x="384" y="336"/>
                  </a:lnTo>
                  <a:lnTo>
                    <a:pt x="384" y="352"/>
                  </a:lnTo>
                  <a:lnTo>
                    <a:pt x="392" y="344"/>
                  </a:lnTo>
                  <a:lnTo>
                    <a:pt x="400" y="344"/>
                  </a:lnTo>
                  <a:lnTo>
                    <a:pt x="384" y="368"/>
                  </a:lnTo>
                  <a:lnTo>
                    <a:pt x="376" y="392"/>
                  </a:lnTo>
                  <a:lnTo>
                    <a:pt x="384" y="400"/>
                  </a:lnTo>
                  <a:lnTo>
                    <a:pt x="392" y="400"/>
                  </a:lnTo>
                  <a:lnTo>
                    <a:pt x="392" y="392"/>
                  </a:lnTo>
                  <a:lnTo>
                    <a:pt x="376" y="400"/>
                  </a:lnTo>
                  <a:lnTo>
                    <a:pt x="360" y="416"/>
                  </a:lnTo>
                  <a:lnTo>
                    <a:pt x="368" y="416"/>
                  </a:lnTo>
                  <a:lnTo>
                    <a:pt x="384" y="408"/>
                  </a:lnTo>
                  <a:lnTo>
                    <a:pt x="392" y="384"/>
                  </a:lnTo>
                  <a:lnTo>
                    <a:pt x="384" y="384"/>
                  </a:lnTo>
                  <a:lnTo>
                    <a:pt x="368" y="400"/>
                  </a:lnTo>
                  <a:lnTo>
                    <a:pt x="360" y="424"/>
                  </a:lnTo>
                  <a:lnTo>
                    <a:pt x="360" y="440"/>
                  </a:lnTo>
                  <a:lnTo>
                    <a:pt x="368" y="448"/>
                  </a:lnTo>
                  <a:lnTo>
                    <a:pt x="376" y="432"/>
                  </a:lnTo>
                  <a:lnTo>
                    <a:pt x="384" y="424"/>
                  </a:lnTo>
                  <a:lnTo>
                    <a:pt x="376" y="416"/>
                  </a:lnTo>
                  <a:lnTo>
                    <a:pt x="360" y="424"/>
                  </a:lnTo>
                  <a:lnTo>
                    <a:pt x="336" y="440"/>
                  </a:lnTo>
                  <a:lnTo>
                    <a:pt x="336" y="432"/>
                  </a:lnTo>
                  <a:lnTo>
                    <a:pt x="336" y="424"/>
                  </a:lnTo>
                  <a:lnTo>
                    <a:pt x="328" y="424"/>
                  </a:lnTo>
                  <a:lnTo>
                    <a:pt x="320" y="432"/>
                  </a:lnTo>
                  <a:lnTo>
                    <a:pt x="312" y="440"/>
                  </a:lnTo>
                  <a:lnTo>
                    <a:pt x="320" y="432"/>
                  </a:lnTo>
                  <a:lnTo>
                    <a:pt x="312" y="432"/>
                  </a:lnTo>
                  <a:lnTo>
                    <a:pt x="304" y="440"/>
                  </a:lnTo>
                  <a:lnTo>
                    <a:pt x="312" y="440"/>
                  </a:lnTo>
                  <a:lnTo>
                    <a:pt x="320" y="432"/>
                  </a:lnTo>
                  <a:lnTo>
                    <a:pt x="312" y="440"/>
                  </a:lnTo>
                  <a:lnTo>
                    <a:pt x="336" y="416"/>
                  </a:lnTo>
                  <a:lnTo>
                    <a:pt x="352" y="400"/>
                  </a:lnTo>
                  <a:lnTo>
                    <a:pt x="352" y="392"/>
                  </a:lnTo>
                  <a:lnTo>
                    <a:pt x="344" y="400"/>
                  </a:lnTo>
                  <a:lnTo>
                    <a:pt x="336" y="424"/>
                  </a:lnTo>
                  <a:lnTo>
                    <a:pt x="344" y="424"/>
                  </a:lnTo>
                  <a:lnTo>
                    <a:pt x="352" y="400"/>
                  </a:lnTo>
                  <a:lnTo>
                    <a:pt x="352" y="408"/>
                  </a:lnTo>
                  <a:lnTo>
                    <a:pt x="344" y="408"/>
                  </a:lnTo>
                  <a:lnTo>
                    <a:pt x="344" y="416"/>
                  </a:lnTo>
                  <a:lnTo>
                    <a:pt x="360" y="400"/>
                  </a:lnTo>
                  <a:lnTo>
                    <a:pt x="376" y="384"/>
                  </a:lnTo>
                  <a:lnTo>
                    <a:pt x="376" y="368"/>
                  </a:lnTo>
                  <a:lnTo>
                    <a:pt x="368" y="376"/>
                  </a:lnTo>
                  <a:lnTo>
                    <a:pt x="368" y="400"/>
                  </a:lnTo>
                  <a:lnTo>
                    <a:pt x="376" y="384"/>
                  </a:lnTo>
                  <a:lnTo>
                    <a:pt x="384" y="360"/>
                  </a:lnTo>
                  <a:lnTo>
                    <a:pt x="384" y="352"/>
                  </a:lnTo>
                  <a:lnTo>
                    <a:pt x="376" y="352"/>
                  </a:lnTo>
                  <a:lnTo>
                    <a:pt x="376" y="360"/>
                  </a:lnTo>
                  <a:lnTo>
                    <a:pt x="384" y="352"/>
                  </a:lnTo>
                  <a:lnTo>
                    <a:pt x="392" y="344"/>
                  </a:lnTo>
                  <a:lnTo>
                    <a:pt x="392" y="328"/>
                  </a:lnTo>
                  <a:lnTo>
                    <a:pt x="392" y="304"/>
                  </a:lnTo>
                  <a:lnTo>
                    <a:pt x="384" y="296"/>
                  </a:lnTo>
                  <a:lnTo>
                    <a:pt x="376" y="304"/>
                  </a:lnTo>
                  <a:lnTo>
                    <a:pt x="376" y="336"/>
                  </a:lnTo>
                  <a:lnTo>
                    <a:pt x="392" y="328"/>
                  </a:lnTo>
                  <a:lnTo>
                    <a:pt x="400" y="304"/>
                  </a:lnTo>
                  <a:lnTo>
                    <a:pt x="392" y="288"/>
                  </a:lnTo>
                  <a:lnTo>
                    <a:pt x="376" y="280"/>
                  </a:lnTo>
                  <a:lnTo>
                    <a:pt x="360" y="280"/>
                  </a:lnTo>
                  <a:lnTo>
                    <a:pt x="352" y="288"/>
                  </a:lnTo>
                  <a:lnTo>
                    <a:pt x="352" y="296"/>
                  </a:lnTo>
                  <a:lnTo>
                    <a:pt x="360" y="288"/>
                  </a:lnTo>
                  <a:lnTo>
                    <a:pt x="368" y="272"/>
                  </a:lnTo>
                  <a:lnTo>
                    <a:pt x="368" y="256"/>
                  </a:lnTo>
                  <a:lnTo>
                    <a:pt x="368" y="248"/>
                  </a:lnTo>
                  <a:lnTo>
                    <a:pt x="360" y="256"/>
                  </a:lnTo>
                  <a:lnTo>
                    <a:pt x="360" y="264"/>
                  </a:lnTo>
                  <a:lnTo>
                    <a:pt x="360" y="272"/>
                  </a:lnTo>
                  <a:lnTo>
                    <a:pt x="368" y="256"/>
                  </a:lnTo>
                  <a:lnTo>
                    <a:pt x="368" y="232"/>
                  </a:lnTo>
                  <a:lnTo>
                    <a:pt x="360" y="224"/>
                  </a:lnTo>
                  <a:lnTo>
                    <a:pt x="352" y="224"/>
                  </a:lnTo>
                  <a:lnTo>
                    <a:pt x="344" y="240"/>
                  </a:lnTo>
                  <a:lnTo>
                    <a:pt x="352" y="248"/>
                  </a:lnTo>
                  <a:lnTo>
                    <a:pt x="360" y="232"/>
                  </a:lnTo>
                  <a:lnTo>
                    <a:pt x="360" y="216"/>
                  </a:lnTo>
                  <a:lnTo>
                    <a:pt x="352" y="232"/>
                  </a:lnTo>
                  <a:lnTo>
                    <a:pt x="352" y="240"/>
                  </a:lnTo>
                  <a:lnTo>
                    <a:pt x="360" y="232"/>
                  </a:lnTo>
                  <a:lnTo>
                    <a:pt x="360" y="224"/>
                  </a:lnTo>
                  <a:lnTo>
                    <a:pt x="360" y="200"/>
                  </a:lnTo>
                  <a:lnTo>
                    <a:pt x="352" y="200"/>
                  </a:lnTo>
                  <a:lnTo>
                    <a:pt x="360" y="192"/>
                  </a:lnTo>
                  <a:lnTo>
                    <a:pt x="360" y="184"/>
                  </a:lnTo>
                  <a:lnTo>
                    <a:pt x="352" y="168"/>
                  </a:lnTo>
                  <a:lnTo>
                    <a:pt x="360" y="176"/>
                  </a:lnTo>
                  <a:lnTo>
                    <a:pt x="360" y="168"/>
                  </a:lnTo>
                  <a:lnTo>
                    <a:pt x="360" y="160"/>
                  </a:lnTo>
                  <a:lnTo>
                    <a:pt x="352" y="136"/>
                  </a:lnTo>
                  <a:lnTo>
                    <a:pt x="352" y="128"/>
                  </a:lnTo>
                  <a:lnTo>
                    <a:pt x="344" y="128"/>
                  </a:lnTo>
                </a:path>
              </a:pathLst>
            </a:custGeom>
            <a:noFill/>
            <a:ln w="19050">
              <a:solidFill>
                <a:srgbClr val="E8FF09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16" name="Freeform 59"/>
            <p:cNvSpPr>
              <a:spLocks/>
            </p:cNvSpPr>
            <p:nvPr/>
          </p:nvSpPr>
          <p:spPr bwMode="auto">
            <a:xfrm>
              <a:off x="1470" y="881"/>
              <a:ext cx="400" cy="448"/>
            </a:xfrm>
            <a:custGeom>
              <a:avLst/>
              <a:gdLst>
                <a:gd name="T0" fmla="*/ 56 w 400"/>
                <a:gd name="T1" fmla="*/ 88 h 448"/>
                <a:gd name="T2" fmla="*/ 136 w 400"/>
                <a:gd name="T3" fmla="*/ 80 h 448"/>
                <a:gd name="T4" fmla="*/ 120 w 400"/>
                <a:gd name="T5" fmla="*/ 48 h 448"/>
                <a:gd name="T6" fmla="*/ 128 w 400"/>
                <a:gd name="T7" fmla="*/ 48 h 448"/>
                <a:gd name="T8" fmla="*/ 144 w 400"/>
                <a:gd name="T9" fmla="*/ 40 h 448"/>
                <a:gd name="T10" fmla="*/ 80 w 400"/>
                <a:gd name="T11" fmla="*/ 56 h 448"/>
                <a:gd name="T12" fmla="*/ 240 w 400"/>
                <a:gd name="T13" fmla="*/ 16 h 448"/>
                <a:gd name="T14" fmla="*/ 192 w 400"/>
                <a:gd name="T15" fmla="*/ 40 h 448"/>
                <a:gd name="T16" fmla="*/ 184 w 400"/>
                <a:gd name="T17" fmla="*/ 32 h 448"/>
                <a:gd name="T18" fmla="*/ 176 w 400"/>
                <a:gd name="T19" fmla="*/ 56 h 448"/>
                <a:gd name="T20" fmla="*/ 208 w 400"/>
                <a:gd name="T21" fmla="*/ 48 h 448"/>
                <a:gd name="T22" fmla="*/ 232 w 400"/>
                <a:gd name="T23" fmla="*/ 56 h 448"/>
                <a:gd name="T24" fmla="*/ 248 w 400"/>
                <a:gd name="T25" fmla="*/ 72 h 448"/>
                <a:gd name="T26" fmla="*/ 256 w 400"/>
                <a:gd name="T27" fmla="*/ 80 h 448"/>
                <a:gd name="T28" fmla="*/ 272 w 400"/>
                <a:gd name="T29" fmla="*/ 72 h 448"/>
                <a:gd name="T30" fmla="*/ 296 w 400"/>
                <a:gd name="T31" fmla="*/ 48 h 448"/>
                <a:gd name="T32" fmla="*/ 320 w 400"/>
                <a:gd name="T33" fmla="*/ 64 h 448"/>
                <a:gd name="T34" fmla="*/ 352 w 400"/>
                <a:gd name="T35" fmla="*/ 96 h 448"/>
                <a:gd name="T36" fmla="*/ 336 w 400"/>
                <a:gd name="T37" fmla="*/ 128 h 448"/>
                <a:gd name="T38" fmla="*/ 360 w 400"/>
                <a:gd name="T39" fmla="*/ 144 h 448"/>
                <a:gd name="T40" fmla="*/ 368 w 400"/>
                <a:gd name="T41" fmla="*/ 128 h 448"/>
                <a:gd name="T42" fmla="*/ 352 w 400"/>
                <a:gd name="T43" fmla="*/ 104 h 448"/>
                <a:gd name="T44" fmla="*/ 352 w 400"/>
                <a:gd name="T45" fmla="*/ 24 h 448"/>
                <a:gd name="T46" fmla="*/ 352 w 400"/>
                <a:gd name="T47" fmla="*/ 56 h 448"/>
                <a:gd name="T48" fmla="*/ 336 w 400"/>
                <a:gd name="T49" fmla="*/ 64 h 448"/>
                <a:gd name="T50" fmla="*/ 328 w 400"/>
                <a:gd name="T51" fmla="*/ 24 h 448"/>
                <a:gd name="T52" fmla="*/ 320 w 400"/>
                <a:gd name="T53" fmla="*/ 32 h 448"/>
                <a:gd name="T54" fmla="*/ 272 w 400"/>
                <a:gd name="T55" fmla="*/ 48 h 448"/>
                <a:gd name="T56" fmla="*/ 320 w 400"/>
                <a:gd name="T57" fmla="*/ 96 h 448"/>
                <a:gd name="T58" fmla="*/ 392 w 400"/>
                <a:gd name="T59" fmla="*/ 144 h 448"/>
                <a:gd name="T60" fmla="*/ 384 w 400"/>
                <a:gd name="T61" fmla="*/ 184 h 448"/>
                <a:gd name="T62" fmla="*/ 384 w 400"/>
                <a:gd name="T63" fmla="*/ 216 h 448"/>
                <a:gd name="T64" fmla="*/ 400 w 400"/>
                <a:gd name="T65" fmla="*/ 240 h 448"/>
                <a:gd name="T66" fmla="*/ 384 w 400"/>
                <a:gd name="T67" fmla="*/ 272 h 448"/>
                <a:gd name="T68" fmla="*/ 384 w 400"/>
                <a:gd name="T69" fmla="*/ 296 h 448"/>
                <a:gd name="T70" fmla="*/ 392 w 400"/>
                <a:gd name="T71" fmla="*/ 336 h 448"/>
                <a:gd name="T72" fmla="*/ 392 w 400"/>
                <a:gd name="T73" fmla="*/ 336 h 448"/>
                <a:gd name="T74" fmla="*/ 384 w 400"/>
                <a:gd name="T75" fmla="*/ 352 h 448"/>
                <a:gd name="T76" fmla="*/ 392 w 400"/>
                <a:gd name="T77" fmla="*/ 400 h 448"/>
                <a:gd name="T78" fmla="*/ 384 w 400"/>
                <a:gd name="T79" fmla="*/ 408 h 448"/>
                <a:gd name="T80" fmla="*/ 368 w 400"/>
                <a:gd name="T81" fmla="*/ 448 h 448"/>
                <a:gd name="T82" fmla="*/ 336 w 400"/>
                <a:gd name="T83" fmla="*/ 440 h 448"/>
                <a:gd name="T84" fmla="*/ 312 w 400"/>
                <a:gd name="T85" fmla="*/ 440 h 448"/>
                <a:gd name="T86" fmla="*/ 320 w 400"/>
                <a:gd name="T87" fmla="*/ 432 h 448"/>
                <a:gd name="T88" fmla="*/ 344 w 400"/>
                <a:gd name="T89" fmla="*/ 400 h 448"/>
                <a:gd name="T90" fmla="*/ 344 w 400"/>
                <a:gd name="T91" fmla="*/ 408 h 448"/>
                <a:gd name="T92" fmla="*/ 368 w 400"/>
                <a:gd name="T93" fmla="*/ 376 h 448"/>
                <a:gd name="T94" fmla="*/ 376 w 400"/>
                <a:gd name="T95" fmla="*/ 360 h 448"/>
                <a:gd name="T96" fmla="*/ 376 w 400"/>
                <a:gd name="T97" fmla="*/ 304 h 448"/>
                <a:gd name="T98" fmla="*/ 360 w 400"/>
                <a:gd name="T99" fmla="*/ 280 h 448"/>
                <a:gd name="T100" fmla="*/ 368 w 400"/>
                <a:gd name="T101" fmla="*/ 248 h 448"/>
                <a:gd name="T102" fmla="*/ 360 w 400"/>
                <a:gd name="T103" fmla="*/ 224 h 448"/>
                <a:gd name="T104" fmla="*/ 360 w 400"/>
                <a:gd name="T105" fmla="*/ 216 h 448"/>
                <a:gd name="T106" fmla="*/ 360 w 400"/>
                <a:gd name="T107" fmla="*/ 200 h 448"/>
                <a:gd name="T108" fmla="*/ 352 w 400"/>
                <a:gd name="T109" fmla="*/ 168 h 448"/>
                <a:gd name="T110" fmla="*/ 352 w 400"/>
                <a:gd name="T111" fmla="*/ 136 h 44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400"/>
                <a:gd name="T169" fmla="*/ 0 h 448"/>
                <a:gd name="T170" fmla="*/ 400 w 400"/>
                <a:gd name="T171" fmla="*/ 448 h 44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400" h="448">
                  <a:moveTo>
                    <a:pt x="0" y="128"/>
                  </a:moveTo>
                  <a:lnTo>
                    <a:pt x="0" y="128"/>
                  </a:lnTo>
                  <a:lnTo>
                    <a:pt x="8" y="128"/>
                  </a:lnTo>
                  <a:lnTo>
                    <a:pt x="24" y="112"/>
                  </a:lnTo>
                  <a:lnTo>
                    <a:pt x="48" y="96"/>
                  </a:lnTo>
                  <a:lnTo>
                    <a:pt x="56" y="88"/>
                  </a:lnTo>
                  <a:lnTo>
                    <a:pt x="88" y="88"/>
                  </a:lnTo>
                  <a:lnTo>
                    <a:pt x="128" y="88"/>
                  </a:lnTo>
                  <a:lnTo>
                    <a:pt x="184" y="88"/>
                  </a:lnTo>
                  <a:lnTo>
                    <a:pt x="168" y="88"/>
                  </a:lnTo>
                  <a:lnTo>
                    <a:pt x="136" y="80"/>
                  </a:lnTo>
                  <a:lnTo>
                    <a:pt x="120" y="72"/>
                  </a:lnTo>
                  <a:lnTo>
                    <a:pt x="112" y="64"/>
                  </a:lnTo>
                  <a:lnTo>
                    <a:pt x="112" y="56"/>
                  </a:lnTo>
                  <a:lnTo>
                    <a:pt x="120" y="56"/>
                  </a:lnTo>
                  <a:lnTo>
                    <a:pt x="120" y="48"/>
                  </a:lnTo>
                  <a:lnTo>
                    <a:pt x="112" y="48"/>
                  </a:lnTo>
                  <a:lnTo>
                    <a:pt x="96" y="48"/>
                  </a:lnTo>
                  <a:lnTo>
                    <a:pt x="104" y="48"/>
                  </a:lnTo>
                  <a:lnTo>
                    <a:pt x="120" y="48"/>
                  </a:lnTo>
                  <a:lnTo>
                    <a:pt x="128" y="48"/>
                  </a:lnTo>
                  <a:lnTo>
                    <a:pt x="120" y="48"/>
                  </a:lnTo>
                  <a:lnTo>
                    <a:pt x="120" y="56"/>
                  </a:lnTo>
                  <a:lnTo>
                    <a:pt x="112" y="56"/>
                  </a:lnTo>
                  <a:lnTo>
                    <a:pt x="120" y="56"/>
                  </a:lnTo>
                  <a:lnTo>
                    <a:pt x="136" y="48"/>
                  </a:lnTo>
                  <a:lnTo>
                    <a:pt x="144" y="40"/>
                  </a:lnTo>
                  <a:lnTo>
                    <a:pt x="136" y="40"/>
                  </a:lnTo>
                  <a:lnTo>
                    <a:pt x="120" y="40"/>
                  </a:lnTo>
                  <a:lnTo>
                    <a:pt x="104" y="48"/>
                  </a:lnTo>
                  <a:lnTo>
                    <a:pt x="96" y="48"/>
                  </a:lnTo>
                  <a:lnTo>
                    <a:pt x="88" y="48"/>
                  </a:lnTo>
                  <a:lnTo>
                    <a:pt x="80" y="56"/>
                  </a:lnTo>
                  <a:lnTo>
                    <a:pt x="64" y="56"/>
                  </a:lnTo>
                  <a:lnTo>
                    <a:pt x="56" y="72"/>
                  </a:lnTo>
                  <a:lnTo>
                    <a:pt x="72" y="64"/>
                  </a:lnTo>
                  <a:lnTo>
                    <a:pt x="160" y="40"/>
                  </a:lnTo>
                  <a:lnTo>
                    <a:pt x="224" y="24"/>
                  </a:lnTo>
                  <a:lnTo>
                    <a:pt x="240" y="16"/>
                  </a:lnTo>
                  <a:lnTo>
                    <a:pt x="248" y="16"/>
                  </a:lnTo>
                  <a:lnTo>
                    <a:pt x="240" y="24"/>
                  </a:lnTo>
                  <a:lnTo>
                    <a:pt x="224" y="32"/>
                  </a:lnTo>
                  <a:lnTo>
                    <a:pt x="200" y="48"/>
                  </a:lnTo>
                  <a:lnTo>
                    <a:pt x="184" y="48"/>
                  </a:lnTo>
                  <a:lnTo>
                    <a:pt x="192" y="40"/>
                  </a:lnTo>
                  <a:lnTo>
                    <a:pt x="200" y="24"/>
                  </a:lnTo>
                  <a:lnTo>
                    <a:pt x="200" y="8"/>
                  </a:lnTo>
                  <a:lnTo>
                    <a:pt x="184" y="16"/>
                  </a:lnTo>
                  <a:lnTo>
                    <a:pt x="176" y="32"/>
                  </a:lnTo>
                  <a:lnTo>
                    <a:pt x="184" y="32"/>
                  </a:lnTo>
                  <a:lnTo>
                    <a:pt x="184" y="40"/>
                  </a:lnTo>
                  <a:lnTo>
                    <a:pt x="192" y="32"/>
                  </a:lnTo>
                  <a:lnTo>
                    <a:pt x="192" y="24"/>
                  </a:lnTo>
                  <a:lnTo>
                    <a:pt x="184" y="24"/>
                  </a:lnTo>
                  <a:lnTo>
                    <a:pt x="176" y="40"/>
                  </a:lnTo>
                  <a:lnTo>
                    <a:pt x="176" y="56"/>
                  </a:lnTo>
                  <a:lnTo>
                    <a:pt x="192" y="56"/>
                  </a:lnTo>
                  <a:lnTo>
                    <a:pt x="200" y="48"/>
                  </a:lnTo>
                  <a:lnTo>
                    <a:pt x="208" y="32"/>
                  </a:lnTo>
                  <a:lnTo>
                    <a:pt x="200" y="40"/>
                  </a:lnTo>
                  <a:lnTo>
                    <a:pt x="200" y="48"/>
                  </a:lnTo>
                  <a:lnTo>
                    <a:pt x="208" y="48"/>
                  </a:lnTo>
                  <a:lnTo>
                    <a:pt x="224" y="40"/>
                  </a:lnTo>
                  <a:lnTo>
                    <a:pt x="224" y="32"/>
                  </a:lnTo>
                  <a:lnTo>
                    <a:pt x="224" y="40"/>
                  </a:lnTo>
                  <a:lnTo>
                    <a:pt x="216" y="48"/>
                  </a:lnTo>
                  <a:lnTo>
                    <a:pt x="224" y="56"/>
                  </a:lnTo>
                  <a:lnTo>
                    <a:pt x="232" y="56"/>
                  </a:lnTo>
                  <a:lnTo>
                    <a:pt x="232" y="48"/>
                  </a:lnTo>
                  <a:lnTo>
                    <a:pt x="232" y="56"/>
                  </a:lnTo>
                  <a:lnTo>
                    <a:pt x="232" y="64"/>
                  </a:lnTo>
                  <a:lnTo>
                    <a:pt x="240" y="72"/>
                  </a:lnTo>
                  <a:lnTo>
                    <a:pt x="248" y="72"/>
                  </a:lnTo>
                  <a:lnTo>
                    <a:pt x="256" y="56"/>
                  </a:lnTo>
                  <a:lnTo>
                    <a:pt x="256" y="40"/>
                  </a:lnTo>
                  <a:lnTo>
                    <a:pt x="248" y="40"/>
                  </a:lnTo>
                  <a:lnTo>
                    <a:pt x="240" y="64"/>
                  </a:lnTo>
                  <a:lnTo>
                    <a:pt x="248" y="80"/>
                  </a:lnTo>
                  <a:lnTo>
                    <a:pt x="256" y="80"/>
                  </a:lnTo>
                  <a:lnTo>
                    <a:pt x="272" y="72"/>
                  </a:lnTo>
                  <a:lnTo>
                    <a:pt x="272" y="64"/>
                  </a:lnTo>
                  <a:lnTo>
                    <a:pt x="264" y="72"/>
                  </a:lnTo>
                  <a:lnTo>
                    <a:pt x="264" y="88"/>
                  </a:lnTo>
                  <a:lnTo>
                    <a:pt x="264" y="80"/>
                  </a:lnTo>
                  <a:lnTo>
                    <a:pt x="272" y="72"/>
                  </a:lnTo>
                  <a:lnTo>
                    <a:pt x="272" y="64"/>
                  </a:lnTo>
                  <a:lnTo>
                    <a:pt x="272" y="72"/>
                  </a:lnTo>
                  <a:lnTo>
                    <a:pt x="272" y="80"/>
                  </a:lnTo>
                  <a:lnTo>
                    <a:pt x="280" y="80"/>
                  </a:lnTo>
                  <a:lnTo>
                    <a:pt x="288" y="80"/>
                  </a:lnTo>
                  <a:lnTo>
                    <a:pt x="296" y="48"/>
                  </a:lnTo>
                  <a:lnTo>
                    <a:pt x="288" y="48"/>
                  </a:lnTo>
                  <a:lnTo>
                    <a:pt x="288" y="64"/>
                  </a:lnTo>
                  <a:lnTo>
                    <a:pt x="296" y="88"/>
                  </a:lnTo>
                  <a:lnTo>
                    <a:pt x="312" y="96"/>
                  </a:lnTo>
                  <a:lnTo>
                    <a:pt x="320" y="80"/>
                  </a:lnTo>
                  <a:lnTo>
                    <a:pt x="320" y="64"/>
                  </a:lnTo>
                  <a:lnTo>
                    <a:pt x="312" y="72"/>
                  </a:lnTo>
                  <a:lnTo>
                    <a:pt x="312" y="88"/>
                  </a:lnTo>
                  <a:lnTo>
                    <a:pt x="320" y="104"/>
                  </a:lnTo>
                  <a:lnTo>
                    <a:pt x="344" y="104"/>
                  </a:lnTo>
                  <a:lnTo>
                    <a:pt x="352" y="96"/>
                  </a:lnTo>
                  <a:lnTo>
                    <a:pt x="336" y="96"/>
                  </a:lnTo>
                  <a:lnTo>
                    <a:pt x="336" y="112"/>
                  </a:lnTo>
                  <a:lnTo>
                    <a:pt x="336" y="120"/>
                  </a:lnTo>
                  <a:lnTo>
                    <a:pt x="344" y="120"/>
                  </a:lnTo>
                  <a:lnTo>
                    <a:pt x="344" y="112"/>
                  </a:lnTo>
                  <a:lnTo>
                    <a:pt x="336" y="128"/>
                  </a:lnTo>
                  <a:lnTo>
                    <a:pt x="344" y="136"/>
                  </a:lnTo>
                  <a:lnTo>
                    <a:pt x="352" y="144"/>
                  </a:lnTo>
                  <a:lnTo>
                    <a:pt x="360" y="136"/>
                  </a:lnTo>
                  <a:lnTo>
                    <a:pt x="360" y="144"/>
                  </a:lnTo>
                  <a:lnTo>
                    <a:pt x="368" y="136"/>
                  </a:lnTo>
                  <a:lnTo>
                    <a:pt x="376" y="136"/>
                  </a:lnTo>
                  <a:lnTo>
                    <a:pt x="376" y="120"/>
                  </a:lnTo>
                  <a:lnTo>
                    <a:pt x="384" y="104"/>
                  </a:lnTo>
                  <a:lnTo>
                    <a:pt x="376" y="104"/>
                  </a:lnTo>
                  <a:lnTo>
                    <a:pt x="368" y="128"/>
                  </a:lnTo>
                  <a:lnTo>
                    <a:pt x="376" y="144"/>
                  </a:lnTo>
                  <a:lnTo>
                    <a:pt x="384" y="136"/>
                  </a:lnTo>
                  <a:lnTo>
                    <a:pt x="392" y="104"/>
                  </a:lnTo>
                  <a:lnTo>
                    <a:pt x="376" y="80"/>
                  </a:lnTo>
                  <a:lnTo>
                    <a:pt x="360" y="88"/>
                  </a:lnTo>
                  <a:lnTo>
                    <a:pt x="352" y="104"/>
                  </a:lnTo>
                  <a:lnTo>
                    <a:pt x="360" y="112"/>
                  </a:lnTo>
                  <a:lnTo>
                    <a:pt x="376" y="104"/>
                  </a:lnTo>
                  <a:lnTo>
                    <a:pt x="376" y="16"/>
                  </a:lnTo>
                  <a:lnTo>
                    <a:pt x="360" y="0"/>
                  </a:lnTo>
                  <a:lnTo>
                    <a:pt x="360" y="8"/>
                  </a:lnTo>
                  <a:lnTo>
                    <a:pt x="352" y="24"/>
                  </a:lnTo>
                  <a:lnTo>
                    <a:pt x="352" y="32"/>
                  </a:lnTo>
                  <a:lnTo>
                    <a:pt x="352" y="40"/>
                  </a:lnTo>
                  <a:lnTo>
                    <a:pt x="352" y="56"/>
                  </a:lnTo>
                  <a:lnTo>
                    <a:pt x="344" y="56"/>
                  </a:lnTo>
                  <a:lnTo>
                    <a:pt x="336" y="56"/>
                  </a:lnTo>
                  <a:lnTo>
                    <a:pt x="336" y="64"/>
                  </a:lnTo>
                  <a:lnTo>
                    <a:pt x="336" y="56"/>
                  </a:lnTo>
                  <a:lnTo>
                    <a:pt x="328" y="48"/>
                  </a:lnTo>
                  <a:lnTo>
                    <a:pt x="328" y="64"/>
                  </a:lnTo>
                  <a:lnTo>
                    <a:pt x="336" y="56"/>
                  </a:lnTo>
                  <a:lnTo>
                    <a:pt x="336" y="48"/>
                  </a:lnTo>
                  <a:lnTo>
                    <a:pt x="328" y="24"/>
                  </a:lnTo>
                  <a:lnTo>
                    <a:pt x="320" y="16"/>
                  </a:lnTo>
                  <a:lnTo>
                    <a:pt x="320" y="24"/>
                  </a:lnTo>
                  <a:lnTo>
                    <a:pt x="320" y="40"/>
                  </a:lnTo>
                  <a:lnTo>
                    <a:pt x="320" y="32"/>
                  </a:lnTo>
                  <a:lnTo>
                    <a:pt x="304" y="24"/>
                  </a:lnTo>
                  <a:lnTo>
                    <a:pt x="296" y="24"/>
                  </a:lnTo>
                  <a:lnTo>
                    <a:pt x="288" y="40"/>
                  </a:lnTo>
                  <a:lnTo>
                    <a:pt x="280" y="48"/>
                  </a:lnTo>
                  <a:lnTo>
                    <a:pt x="272" y="48"/>
                  </a:lnTo>
                  <a:lnTo>
                    <a:pt x="272" y="56"/>
                  </a:lnTo>
                  <a:lnTo>
                    <a:pt x="288" y="64"/>
                  </a:lnTo>
                  <a:lnTo>
                    <a:pt x="312" y="88"/>
                  </a:lnTo>
                  <a:lnTo>
                    <a:pt x="320" y="88"/>
                  </a:lnTo>
                  <a:lnTo>
                    <a:pt x="320" y="96"/>
                  </a:lnTo>
                  <a:lnTo>
                    <a:pt x="320" y="104"/>
                  </a:lnTo>
                  <a:lnTo>
                    <a:pt x="320" y="112"/>
                  </a:lnTo>
                  <a:lnTo>
                    <a:pt x="320" y="128"/>
                  </a:lnTo>
                  <a:lnTo>
                    <a:pt x="328" y="136"/>
                  </a:lnTo>
                  <a:lnTo>
                    <a:pt x="384" y="144"/>
                  </a:lnTo>
                  <a:lnTo>
                    <a:pt x="392" y="144"/>
                  </a:lnTo>
                  <a:lnTo>
                    <a:pt x="392" y="152"/>
                  </a:lnTo>
                  <a:lnTo>
                    <a:pt x="384" y="160"/>
                  </a:lnTo>
                  <a:lnTo>
                    <a:pt x="384" y="168"/>
                  </a:lnTo>
                  <a:lnTo>
                    <a:pt x="384" y="176"/>
                  </a:lnTo>
                  <a:lnTo>
                    <a:pt x="384" y="184"/>
                  </a:lnTo>
                  <a:lnTo>
                    <a:pt x="384" y="200"/>
                  </a:lnTo>
                  <a:lnTo>
                    <a:pt x="384" y="208"/>
                  </a:lnTo>
                  <a:lnTo>
                    <a:pt x="384" y="216"/>
                  </a:lnTo>
                  <a:lnTo>
                    <a:pt x="384" y="224"/>
                  </a:lnTo>
                  <a:lnTo>
                    <a:pt x="384" y="232"/>
                  </a:lnTo>
                  <a:lnTo>
                    <a:pt x="392" y="232"/>
                  </a:lnTo>
                  <a:lnTo>
                    <a:pt x="400" y="240"/>
                  </a:lnTo>
                  <a:lnTo>
                    <a:pt x="400" y="232"/>
                  </a:lnTo>
                  <a:lnTo>
                    <a:pt x="392" y="232"/>
                  </a:lnTo>
                  <a:lnTo>
                    <a:pt x="392" y="248"/>
                  </a:lnTo>
                  <a:lnTo>
                    <a:pt x="384" y="264"/>
                  </a:lnTo>
                  <a:lnTo>
                    <a:pt x="384" y="272"/>
                  </a:lnTo>
                  <a:lnTo>
                    <a:pt x="400" y="264"/>
                  </a:lnTo>
                  <a:lnTo>
                    <a:pt x="400" y="256"/>
                  </a:lnTo>
                  <a:lnTo>
                    <a:pt x="392" y="264"/>
                  </a:lnTo>
                  <a:lnTo>
                    <a:pt x="384" y="280"/>
                  </a:lnTo>
                  <a:lnTo>
                    <a:pt x="384" y="296"/>
                  </a:lnTo>
                  <a:lnTo>
                    <a:pt x="384" y="288"/>
                  </a:lnTo>
                  <a:lnTo>
                    <a:pt x="384" y="296"/>
                  </a:lnTo>
                  <a:lnTo>
                    <a:pt x="376" y="320"/>
                  </a:lnTo>
                  <a:lnTo>
                    <a:pt x="376" y="336"/>
                  </a:lnTo>
                  <a:lnTo>
                    <a:pt x="384" y="336"/>
                  </a:lnTo>
                  <a:lnTo>
                    <a:pt x="392" y="336"/>
                  </a:lnTo>
                  <a:lnTo>
                    <a:pt x="392" y="328"/>
                  </a:lnTo>
                  <a:lnTo>
                    <a:pt x="384" y="328"/>
                  </a:lnTo>
                  <a:lnTo>
                    <a:pt x="376" y="336"/>
                  </a:lnTo>
                  <a:lnTo>
                    <a:pt x="376" y="344"/>
                  </a:lnTo>
                  <a:lnTo>
                    <a:pt x="384" y="344"/>
                  </a:lnTo>
                  <a:lnTo>
                    <a:pt x="392" y="336"/>
                  </a:lnTo>
                  <a:lnTo>
                    <a:pt x="400" y="328"/>
                  </a:lnTo>
                  <a:lnTo>
                    <a:pt x="400" y="320"/>
                  </a:lnTo>
                  <a:lnTo>
                    <a:pt x="400" y="312"/>
                  </a:lnTo>
                  <a:lnTo>
                    <a:pt x="392" y="320"/>
                  </a:lnTo>
                  <a:lnTo>
                    <a:pt x="384" y="336"/>
                  </a:lnTo>
                  <a:lnTo>
                    <a:pt x="384" y="352"/>
                  </a:lnTo>
                  <a:lnTo>
                    <a:pt x="392" y="344"/>
                  </a:lnTo>
                  <a:lnTo>
                    <a:pt x="400" y="344"/>
                  </a:lnTo>
                  <a:lnTo>
                    <a:pt x="384" y="368"/>
                  </a:lnTo>
                  <a:lnTo>
                    <a:pt x="376" y="392"/>
                  </a:lnTo>
                  <a:lnTo>
                    <a:pt x="384" y="400"/>
                  </a:lnTo>
                  <a:lnTo>
                    <a:pt x="392" y="400"/>
                  </a:lnTo>
                  <a:lnTo>
                    <a:pt x="392" y="392"/>
                  </a:lnTo>
                  <a:lnTo>
                    <a:pt x="376" y="400"/>
                  </a:lnTo>
                  <a:lnTo>
                    <a:pt x="360" y="416"/>
                  </a:lnTo>
                  <a:lnTo>
                    <a:pt x="368" y="416"/>
                  </a:lnTo>
                  <a:lnTo>
                    <a:pt x="384" y="408"/>
                  </a:lnTo>
                  <a:lnTo>
                    <a:pt x="392" y="384"/>
                  </a:lnTo>
                  <a:lnTo>
                    <a:pt x="384" y="384"/>
                  </a:lnTo>
                  <a:lnTo>
                    <a:pt x="368" y="400"/>
                  </a:lnTo>
                  <a:lnTo>
                    <a:pt x="360" y="424"/>
                  </a:lnTo>
                  <a:lnTo>
                    <a:pt x="360" y="440"/>
                  </a:lnTo>
                  <a:lnTo>
                    <a:pt x="368" y="448"/>
                  </a:lnTo>
                  <a:lnTo>
                    <a:pt x="376" y="432"/>
                  </a:lnTo>
                  <a:lnTo>
                    <a:pt x="384" y="424"/>
                  </a:lnTo>
                  <a:lnTo>
                    <a:pt x="376" y="416"/>
                  </a:lnTo>
                  <a:lnTo>
                    <a:pt x="360" y="424"/>
                  </a:lnTo>
                  <a:lnTo>
                    <a:pt x="336" y="440"/>
                  </a:lnTo>
                  <a:lnTo>
                    <a:pt x="336" y="432"/>
                  </a:lnTo>
                  <a:lnTo>
                    <a:pt x="336" y="424"/>
                  </a:lnTo>
                  <a:lnTo>
                    <a:pt x="328" y="424"/>
                  </a:lnTo>
                  <a:lnTo>
                    <a:pt x="320" y="432"/>
                  </a:lnTo>
                  <a:lnTo>
                    <a:pt x="312" y="440"/>
                  </a:lnTo>
                  <a:lnTo>
                    <a:pt x="320" y="432"/>
                  </a:lnTo>
                  <a:lnTo>
                    <a:pt x="312" y="432"/>
                  </a:lnTo>
                  <a:lnTo>
                    <a:pt x="304" y="440"/>
                  </a:lnTo>
                  <a:lnTo>
                    <a:pt x="312" y="440"/>
                  </a:lnTo>
                  <a:lnTo>
                    <a:pt x="320" y="432"/>
                  </a:lnTo>
                  <a:lnTo>
                    <a:pt x="312" y="440"/>
                  </a:lnTo>
                  <a:lnTo>
                    <a:pt x="336" y="416"/>
                  </a:lnTo>
                  <a:lnTo>
                    <a:pt x="352" y="400"/>
                  </a:lnTo>
                  <a:lnTo>
                    <a:pt x="352" y="392"/>
                  </a:lnTo>
                  <a:lnTo>
                    <a:pt x="344" y="400"/>
                  </a:lnTo>
                  <a:lnTo>
                    <a:pt x="336" y="424"/>
                  </a:lnTo>
                  <a:lnTo>
                    <a:pt x="344" y="424"/>
                  </a:lnTo>
                  <a:lnTo>
                    <a:pt x="352" y="400"/>
                  </a:lnTo>
                  <a:lnTo>
                    <a:pt x="352" y="408"/>
                  </a:lnTo>
                  <a:lnTo>
                    <a:pt x="344" y="408"/>
                  </a:lnTo>
                  <a:lnTo>
                    <a:pt x="344" y="416"/>
                  </a:lnTo>
                  <a:lnTo>
                    <a:pt x="360" y="400"/>
                  </a:lnTo>
                  <a:lnTo>
                    <a:pt x="376" y="384"/>
                  </a:lnTo>
                  <a:lnTo>
                    <a:pt x="376" y="368"/>
                  </a:lnTo>
                  <a:lnTo>
                    <a:pt x="368" y="376"/>
                  </a:lnTo>
                  <a:lnTo>
                    <a:pt x="368" y="400"/>
                  </a:lnTo>
                  <a:lnTo>
                    <a:pt x="376" y="384"/>
                  </a:lnTo>
                  <a:lnTo>
                    <a:pt x="384" y="360"/>
                  </a:lnTo>
                  <a:lnTo>
                    <a:pt x="384" y="352"/>
                  </a:lnTo>
                  <a:lnTo>
                    <a:pt x="376" y="352"/>
                  </a:lnTo>
                  <a:lnTo>
                    <a:pt x="376" y="360"/>
                  </a:lnTo>
                  <a:lnTo>
                    <a:pt x="384" y="352"/>
                  </a:lnTo>
                  <a:lnTo>
                    <a:pt x="392" y="344"/>
                  </a:lnTo>
                  <a:lnTo>
                    <a:pt x="392" y="328"/>
                  </a:lnTo>
                  <a:lnTo>
                    <a:pt x="392" y="304"/>
                  </a:lnTo>
                  <a:lnTo>
                    <a:pt x="384" y="296"/>
                  </a:lnTo>
                  <a:lnTo>
                    <a:pt x="376" y="304"/>
                  </a:lnTo>
                  <a:lnTo>
                    <a:pt x="376" y="336"/>
                  </a:lnTo>
                  <a:lnTo>
                    <a:pt x="392" y="328"/>
                  </a:lnTo>
                  <a:lnTo>
                    <a:pt x="400" y="304"/>
                  </a:lnTo>
                  <a:lnTo>
                    <a:pt x="392" y="288"/>
                  </a:lnTo>
                  <a:lnTo>
                    <a:pt x="376" y="280"/>
                  </a:lnTo>
                  <a:lnTo>
                    <a:pt x="360" y="280"/>
                  </a:lnTo>
                  <a:lnTo>
                    <a:pt x="352" y="288"/>
                  </a:lnTo>
                  <a:lnTo>
                    <a:pt x="352" y="296"/>
                  </a:lnTo>
                  <a:lnTo>
                    <a:pt x="360" y="288"/>
                  </a:lnTo>
                  <a:lnTo>
                    <a:pt x="368" y="272"/>
                  </a:lnTo>
                  <a:lnTo>
                    <a:pt x="368" y="256"/>
                  </a:lnTo>
                  <a:lnTo>
                    <a:pt x="368" y="248"/>
                  </a:lnTo>
                  <a:lnTo>
                    <a:pt x="360" y="256"/>
                  </a:lnTo>
                  <a:lnTo>
                    <a:pt x="360" y="264"/>
                  </a:lnTo>
                  <a:lnTo>
                    <a:pt x="360" y="272"/>
                  </a:lnTo>
                  <a:lnTo>
                    <a:pt x="368" y="256"/>
                  </a:lnTo>
                  <a:lnTo>
                    <a:pt x="368" y="232"/>
                  </a:lnTo>
                  <a:lnTo>
                    <a:pt x="360" y="224"/>
                  </a:lnTo>
                  <a:lnTo>
                    <a:pt x="352" y="224"/>
                  </a:lnTo>
                  <a:lnTo>
                    <a:pt x="344" y="240"/>
                  </a:lnTo>
                  <a:lnTo>
                    <a:pt x="352" y="248"/>
                  </a:lnTo>
                  <a:lnTo>
                    <a:pt x="360" y="232"/>
                  </a:lnTo>
                  <a:lnTo>
                    <a:pt x="360" y="216"/>
                  </a:lnTo>
                  <a:lnTo>
                    <a:pt x="352" y="232"/>
                  </a:lnTo>
                  <a:lnTo>
                    <a:pt x="352" y="240"/>
                  </a:lnTo>
                  <a:lnTo>
                    <a:pt x="360" y="232"/>
                  </a:lnTo>
                  <a:lnTo>
                    <a:pt x="360" y="224"/>
                  </a:lnTo>
                  <a:lnTo>
                    <a:pt x="360" y="200"/>
                  </a:lnTo>
                  <a:lnTo>
                    <a:pt x="352" y="200"/>
                  </a:lnTo>
                  <a:lnTo>
                    <a:pt x="360" y="192"/>
                  </a:lnTo>
                  <a:lnTo>
                    <a:pt x="360" y="184"/>
                  </a:lnTo>
                  <a:lnTo>
                    <a:pt x="352" y="168"/>
                  </a:lnTo>
                  <a:lnTo>
                    <a:pt x="360" y="176"/>
                  </a:lnTo>
                  <a:lnTo>
                    <a:pt x="360" y="168"/>
                  </a:lnTo>
                  <a:lnTo>
                    <a:pt x="360" y="160"/>
                  </a:lnTo>
                  <a:lnTo>
                    <a:pt x="352" y="136"/>
                  </a:lnTo>
                  <a:lnTo>
                    <a:pt x="352" y="128"/>
                  </a:lnTo>
                  <a:lnTo>
                    <a:pt x="344" y="128"/>
                  </a:lnTo>
                </a:path>
              </a:pathLst>
            </a:custGeom>
            <a:noFill/>
            <a:ln w="19050">
              <a:solidFill>
                <a:srgbClr val="E8FF09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17" name="Line 60"/>
            <p:cNvSpPr>
              <a:spLocks noChangeShapeType="1"/>
            </p:cNvSpPr>
            <p:nvPr/>
          </p:nvSpPr>
          <p:spPr bwMode="auto">
            <a:xfrm flipH="1" flipV="1">
              <a:off x="1450" y="1152"/>
              <a:ext cx="8" cy="32"/>
            </a:xfrm>
            <a:prstGeom prst="line">
              <a:avLst/>
            </a:prstGeom>
            <a:noFill/>
            <a:ln w="19050">
              <a:solidFill>
                <a:srgbClr val="E8FF09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18" name="Line 61"/>
            <p:cNvSpPr>
              <a:spLocks noChangeShapeType="1"/>
            </p:cNvSpPr>
            <p:nvPr/>
          </p:nvSpPr>
          <p:spPr bwMode="auto">
            <a:xfrm flipV="1">
              <a:off x="1450" y="1176"/>
              <a:ext cx="8" cy="8"/>
            </a:xfrm>
            <a:prstGeom prst="line">
              <a:avLst/>
            </a:prstGeom>
            <a:noFill/>
            <a:ln w="19050">
              <a:solidFill>
                <a:srgbClr val="E8FF09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19" name="Line 62"/>
            <p:cNvSpPr>
              <a:spLocks noChangeShapeType="1"/>
            </p:cNvSpPr>
            <p:nvPr/>
          </p:nvSpPr>
          <p:spPr bwMode="auto">
            <a:xfrm flipH="1">
              <a:off x="1610" y="2480"/>
              <a:ext cx="40" cy="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20" name="Line 63"/>
            <p:cNvSpPr>
              <a:spLocks noChangeShapeType="1"/>
            </p:cNvSpPr>
            <p:nvPr/>
          </p:nvSpPr>
          <p:spPr bwMode="auto">
            <a:xfrm>
              <a:off x="1538" y="2071"/>
              <a:ext cx="56" cy="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21" name="Rectangle 106"/>
            <p:cNvSpPr>
              <a:spLocks noChangeArrowheads="1"/>
            </p:cNvSpPr>
            <p:nvPr/>
          </p:nvSpPr>
          <p:spPr bwMode="auto">
            <a:xfrm>
              <a:off x="336" y="703"/>
              <a:ext cx="621" cy="2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latin typeface="Helvetica" pitchFamily="-112" charset="0"/>
                </a:rPr>
                <a:t>TB man</a:t>
              </a:r>
            </a:p>
          </p:txBody>
        </p:sp>
        <p:sp>
          <p:nvSpPr>
            <p:cNvPr id="26722" name="Freeform 108"/>
            <p:cNvSpPr>
              <a:spLocks/>
            </p:cNvSpPr>
            <p:nvPr/>
          </p:nvSpPr>
          <p:spPr bwMode="auto">
            <a:xfrm>
              <a:off x="640" y="1535"/>
              <a:ext cx="8" cy="8"/>
            </a:xfrm>
            <a:custGeom>
              <a:avLst/>
              <a:gdLst>
                <a:gd name="T0" fmla="*/ 8 w 8"/>
                <a:gd name="T1" fmla="*/ 8 h 8"/>
                <a:gd name="T2" fmla="*/ 8 w 8"/>
                <a:gd name="T3" fmla="*/ 8 h 8"/>
                <a:gd name="T4" fmla="*/ 0 w 8"/>
                <a:gd name="T5" fmla="*/ 8 h 8"/>
                <a:gd name="T6" fmla="*/ 0 w 8"/>
                <a:gd name="T7" fmla="*/ 8 h 8"/>
                <a:gd name="T8" fmla="*/ 0 w 8"/>
                <a:gd name="T9" fmla="*/ 0 h 8"/>
                <a:gd name="T10" fmla="*/ 0 w 8"/>
                <a:gd name="T11" fmla="*/ 0 h 8"/>
                <a:gd name="T12" fmla="*/ 8 w 8"/>
                <a:gd name="T13" fmla="*/ 0 h 8"/>
                <a:gd name="T14" fmla="*/ 8 w 8"/>
                <a:gd name="T15" fmla="*/ 0 h 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"/>
                <a:gd name="T25" fmla="*/ 0 h 8"/>
                <a:gd name="T26" fmla="*/ 8 w 8"/>
                <a:gd name="T27" fmla="*/ 8 h 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" h="8">
                  <a:moveTo>
                    <a:pt x="8" y="8"/>
                  </a:moveTo>
                  <a:lnTo>
                    <a:pt x="8" y="8"/>
                  </a:lnTo>
                  <a:lnTo>
                    <a:pt x="0" y="8"/>
                  </a:ln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23" name="Freeform 109"/>
            <p:cNvSpPr>
              <a:spLocks/>
            </p:cNvSpPr>
            <p:nvPr/>
          </p:nvSpPr>
          <p:spPr bwMode="auto">
            <a:xfrm>
              <a:off x="640" y="1535"/>
              <a:ext cx="8" cy="8"/>
            </a:xfrm>
            <a:custGeom>
              <a:avLst/>
              <a:gdLst>
                <a:gd name="T0" fmla="*/ 8 w 8"/>
                <a:gd name="T1" fmla="*/ 8 h 8"/>
                <a:gd name="T2" fmla="*/ 8 w 8"/>
                <a:gd name="T3" fmla="*/ 8 h 8"/>
                <a:gd name="T4" fmla="*/ 0 w 8"/>
                <a:gd name="T5" fmla="*/ 8 h 8"/>
                <a:gd name="T6" fmla="*/ 0 w 8"/>
                <a:gd name="T7" fmla="*/ 0 h 8"/>
                <a:gd name="T8" fmla="*/ 0 w 8"/>
                <a:gd name="T9" fmla="*/ 0 h 8"/>
                <a:gd name="T10" fmla="*/ 8 w 8"/>
                <a:gd name="T11" fmla="*/ 0 h 8"/>
                <a:gd name="T12" fmla="*/ 8 w 8"/>
                <a:gd name="T13" fmla="*/ 0 h 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"/>
                <a:gd name="T22" fmla="*/ 0 h 8"/>
                <a:gd name="T23" fmla="*/ 8 w 8"/>
                <a:gd name="T24" fmla="*/ 8 h 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" h="8">
                  <a:moveTo>
                    <a:pt x="8" y="8"/>
                  </a:moveTo>
                  <a:lnTo>
                    <a:pt x="8" y="8"/>
                  </a:lnTo>
                  <a:lnTo>
                    <a:pt x="0" y="8"/>
                  </a:ln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24" name="Oval 110"/>
            <p:cNvSpPr>
              <a:spLocks noChangeArrowheads="1"/>
            </p:cNvSpPr>
            <p:nvPr/>
          </p:nvSpPr>
          <p:spPr bwMode="auto">
            <a:xfrm>
              <a:off x="1680" y="1272"/>
              <a:ext cx="32" cy="24"/>
            </a:xfrm>
            <a:prstGeom prst="ellipse">
              <a:avLst/>
            </a:prstGeom>
            <a:solidFill>
              <a:srgbClr val="FA0308"/>
            </a:solidFill>
            <a:ln w="19050">
              <a:solidFill>
                <a:srgbClr val="FA0308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25" name="Line 111"/>
            <p:cNvSpPr>
              <a:spLocks noChangeShapeType="1"/>
            </p:cNvSpPr>
            <p:nvPr/>
          </p:nvSpPr>
          <p:spPr bwMode="auto">
            <a:xfrm flipH="1">
              <a:off x="1714" y="2488"/>
              <a:ext cx="24" cy="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26" name="Line 112"/>
            <p:cNvSpPr>
              <a:spLocks noChangeShapeType="1"/>
            </p:cNvSpPr>
            <p:nvPr/>
          </p:nvSpPr>
          <p:spPr bwMode="auto">
            <a:xfrm flipV="1">
              <a:off x="792" y="2607"/>
              <a:ext cx="48" cy="1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27" name="Line 113"/>
            <p:cNvSpPr>
              <a:spLocks noChangeShapeType="1"/>
            </p:cNvSpPr>
            <p:nvPr/>
          </p:nvSpPr>
          <p:spPr bwMode="auto">
            <a:xfrm>
              <a:off x="536" y="2639"/>
              <a:ext cx="72" cy="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26728" name="AutoShape 116"/>
            <p:cNvCxnSpPr>
              <a:cxnSpLocks noChangeShapeType="1"/>
              <a:endCxn id="26724" idx="3"/>
            </p:cNvCxnSpPr>
            <p:nvPr/>
          </p:nvCxnSpPr>
          <p:spPr bwMode="auto">
            <a:xfrm>
              <a:off x="1080" y="1135"/>
              <a:ext cx="605" cy="163"/>
            </a:xfrm>
            <a:prstGeom prst="curvedConnector4">
              <a:avLst>
                <a:gd name="adj1" fmla="val 49588"/>
                <a:gd name="adj2" fmla="val 187116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26729" name="Freeform 127"/>
            <p:cNvSpPr>
              <a:spLocks/>
            </p:cNvSpPr>
            <p:nvPr/>
          </p:nvSpPr>
          <p:spPr bwMode="auto">
            <a:xfrm>
              <a:off x="1457" y="972"/>
              <a:ext cx="93" cy="85"/>
            </a:xfrm>
            <a:custGeom>
              <a:avLst/>
              <a:gdLst>
                <a:gd name="T0" fmla="*/ 101 w 101"/>
                <a:gd name="T1" fmla="*/ 76 h 76"/>
                <a:gd name="T2" fmla="*/ 24 w 101"/>
                <a:gd name="T3" fmla="*/ 34 h 76"/>
                <a:gd name="T4" fmla="*/ 7 w 101"/>
                <a:gd name="T5" fmla="*/ 8 h 76"/>
                <a:gd name="T6" fmla="*/ 32 w 101"/>
                <a:gd name="T7" fmla="*/ 25 h 76"/>
                <a:gd name="T8" fmla="*/ 75 w 101"/>
                <a:gd name="T9" fmla="*/ 34 h 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1"/>
                <a:gd name="T16" fmla="*/ 0 h 76"/>
                <a:gd name="T17" fmla="*/ 101 w 101"/>
                <a:gd name="T18" fmla="*/ 76 h 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1" h="76">
                  <a:moveTo>
                    <a:pt x="101" y="76"/>
                  </a:moveTo>
                  <a:cubicBezTo>
                    <a:pt x="89" y="70"/>
                    <a:pt x="39" y="49"/>
                    <a:pt x="24" y="34"/>
                  </a:cubicBezTo>
                  <a:cubicBezTo>
                    <a:pt x="16" y="26"/>
                    <a:pt x="0" y="15"/>
                    <a:pt x="7" y="8"/>
                  </a:cubicBezTo>
                  <a:cubicBezTo>
                    <a:pt x="13" y="0"/>
                    <a:pt x="23" y="20"/>
                    <a:pt x="32" y="25"/>
                  </a:cubicBezTo>
                  <a:cubicBezTo>
                    <a:pt x="53" y="35"/>
                    <a:pt x="55" y="34"/>
                    <a:pt x="75" y="34"/>
                  </a:cubicBezTo>
                </a:path>
              </a:pathLst>
            </a:custGeom>
            <a:noFill/>
            <a:ln w="9525">
              <a:solidFill>
                <a:srgbClr val="E8FF09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30" name="Freeform 128"/>
            <p:cNvSpPr>
              <a:spLocks/>
            </p:cNvSpPr>
            <p:nvPr/>
          </p:nvSpPr>
          <p:spPr bwMode="auto">
            <a:xfrm>
              <a:off x="1524" y="955"/>
              <a:ext cx="42" cy="8"/>
            </a:xfrm>
            <a:custGeom>
              <a:avLst/>
              <a:gdLst>
                <a:gd name="T0" fmla="*/ 42 w 42"/>
                <a:gd name="T1" fmla="*/ 0 h 8"/>
                <a:gd name="T2" fmla="*/ 0 w 42"/>
                <a:gd name="T3" fmla="*/ 8 h 8"/>
                <a:gd name="T4" fmla="*/ 42 w 42"/>
                <a:gd name="T5" fmla="*/ 0 h 8"/>
                <a:gd name="T6" fmla="*/ 0 60000 65536"/>
                <a:gd name="T7" fmla="*/ 0 60000 65536"/>
                <a:gd name="T8" fmla="*/ 0 60000 65536"/>
                <a:gd name="T9" fmla="*/ 0 w 42"/>
                <a:gd name="T10" fmla="*/ 0 h 8"/>
                <a:gd name="T11" fmla="*/ 42 w 42"/>
                <a:gd name="T12" fmla="*/ 8 h 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2" h="8">
                  <a:moveTo>
                    <a:pt x="42" y="0"/>
                  </a:moveTo>
                  <a:cubicBezTo>
                    <a:pt x="28" y="2"/>
                    <a:pt x="0" y="8"/>
                    <a:pt x="0" y="8"/>
                  </a:cubicBezTo>
                  <a:cubicBezTo>
                    <a:pt x="0" y="8"/>
                    <a:pt x="28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E8FF09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31" name="Freeform 129"/>
            <p:cNvSpPr>
              <a:spLocks/>
            </p:cNvSpPr>
            <p:nvPr/>
          </p:nvSpPr>
          <p:spPr bwMode="auto">
            <a:xfrm>
              <a:off x="352" y="819"/>
              <a:ext cx="82" cy="104"/>
            </a:xfrm>
            <a:custGeom>
              <a:avLst/>
              <a:gdLst>
                <a:gd name="T0" fmla="*/ 82 w 82"/>
                <a:gd name="T1" fmla="*/ 102 h 112"/>
                <a:gd name="T2" fmla="*/ 31 w 82"/>
                <a:gd name="T3" fmla="*/ 94 h 112"/>
                <a:gd name="T4" fmla="*/ 5 w 82"/>
                <a:gd name="T5" fmla="*/ 102 h 112"/>
                <a:gd name="T6" fmla="*/ 40 w 82"/>
                <a:gd name="T7" fmla="*/ 111 h 112"/>
                <a:gd name="T8" fmla="*/ 74 w 82"/>
                <a:gd name="T9" fmla="*/ 0 h 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2"/>
                <a:gd name="T16" fmla="*/ 0 h 112"/>
                <a:gd name="T17" fmla="*/ 82 w 82"/>
                <a:gd name="T18" fmla="*/ 112 h 1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2" h="112">
                  <a:moveTo>
                    <a:pt x="82" y="102"/>
                  </a:moveTo>
                  <a:cubicBezTo>
                    <a:pt x="65" y="99"/>
                    <a:pt x="48" y="94"/>
                    <a:pt x="31" y="94"/>
                  </a:cubicBezTo>
                  <a:cubicBezTo>
                    <a:pt x="21" y="94"/>
                    <a:pt x="0" y="93"/>
                    <a:pt x="5" y="102"/>
                  </a:cubicBezTo>
                  <a:cubicBezTo>
                    <a:pt x="10" y="112"/>
                    <a:pt x="28" y="108"/>
                    <a:pt x="40" y="111"/>
                  </a:cubicBezTo>
                  <a:cubicBezTo>
                    <a:pt x="46" y="88"/>
                    <a:pt x="74" y="25"/>
                    <a:pt x="74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32" name="AutoShape 134"/>
            <p:cNvSpPr>
              <a:spLocks noChangeArrowheads="1"/>
            </p:cNvSpPr>
            <p:nvPr/>
          </p:nvSpPr>
          <p:spPr bwMode="auto">
            <a:xfrm>
              <a:off x="768" y="807"/>
              <a:ext cx="624" cy="336"/>
            </a:xfrm>
            <a:prstGeom prst="cloudCallout">
              <a:avLst>
                <a:gd name="adj1" fmla="val -43750"/>
                <a:gd name="adj2" fmla="val 8422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2000"/>
            </a:p>
          </p:txBody>
        </p:sp>
        <p:sp>
          <p:nvSpPr>
            <p:cNvPr id="26733" name="Line 135"/>
            <p:cNvSpPr>
              <a:spLocks noChangeShapeType="1"/>
            </p:cNvSpPr>
            <p:nvPr/>
          </p:nvSpPr>
          <p:spPr bwMode="auto">
            <a:xfrm flipV="1">
              <a:off x="1056" y="1048"/>
              <a:ext cx="8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34" name="Text Box 136"/>
            <p:cNvSpPr txBox="1">
              <a:spLocks noChangeArrowheads="1"/>
            </p:cNvSpPr>
            <p:nvPr/>
          </p:nvSpPr>
          <p:spPr bwMode="auto">
            <a:xfrm>
              <a:off x="885" y="1308"/>
              <a:ext cx="531" cy="3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>
                  <a:solidFill>
                    <a:srgbClr val="FF4A01"/>
                  </a:solidFill>
                </a:rPr>
                <a:t>Mtb</a:t>
              </a:r>
            </a:p>
          </p:txBody>
        </p:sp>
      </p:grpSp>
      <p:sp>
        <p:nvSpPr>
          <p:cNvPr id="26657" name="Oval 138"/>
          <p:cNvSpPr>
            <a:spLocks noChangeArrowheads="1"/>
          </p:cNvSpPr>
          <p:nvPr/>
        </p:nvSpPr>
        <p:spPr bwMode="auto">
          <a:xfrm>
            <a:off x="4572000" y="2667000"/>
            <a:ext cx="2590800" cy="7620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58" name="AutoShape 139"/>
          <p:cNvSpPr>
            <a:spLocks noChangeArrowheads="1"/>
          </p:cNvSpPr>
          <p:nvPr/>
        </p:nvSpPr>
        <p:spPr bwMode="auto">
          <a:xfrm rot="-1676605">
            <a:off x="2324100" y="3721100"/>
            <a:ext cx="2362200" cy="320675"/>
          </a:xfrm>
          <a:prstGeom prst="leftArrow">
            <a:avLst>
              <a:gd name="adj1" fmla="val 50000"/>
              <a:gd name="adj2" fmla="val 184158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59" name="Text Box 140"/>
          <p:cNvSpPr txBox="1">
            <a:spLocks noChangeArrowheads="1"/>
          </p:cNvSpPr>
          <p:nvPr/>
        </p:nvSpPr>
        <p:spPr bwMode="auto">
          <a:xfrm>
            <a:off x="914400" y="4648200"/>
            <a:ext cx="233997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/>
              <a:t>2 BILLION PEOPLE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1157288" y="293688"/>
            <a:ext cx="66722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0808FF"/>
                </a:solidFill>
                <a:latin typeface="Helvetica" pitchFamily="-108" charset="0"/>
              </a:rPr>
              <a:t>Course  of Mycobacterium tuberculosis infection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533400" y="1793875"/>
            <a:ext cx="596900" cy="771525"/>
            <a:chOff x="641" y="1398"/>
            <a:chExt cx="376" cy="486"/>
          </a:xfrm>
        </p:grpSpPr>
        <p:sp>
          <p:nvSpPr>
            <p:cNvPr id="16531" name="Freeform 4" descr="Large confetti"/>
            <p:cNvSpPr>
              <a:spLocks/>
            </p:cNvSpPr>
            <p:nvPr/>
          </p:nvSpPr>
          <p:spPr bwMode="auto">
            <a:xfrm>
              <a:off x="641" y="1398"/>
              <a:ext cx="226" cy="486"/>
            </a:xfrm>
            <a:custGeom>
              <a:avLst/>
              <a:gdLst>
                <a:gd name="T0" fmla="*/ 159 w 226"/>
                <a:gd name="T1" fmla="*/ 83 h 486"/>
                <a:gd name="T2" fmla="*/ 77 w 226"/>
                <a:gd name="T3" fmla="*/ 0 h 486"/>
                <a:gd name="T4" fmla="*/ 32 w 226"/>
                <a:gd name="T5" fmla="*/ 53 h 486"/>
                <a:gd name="T6" fmla="*/ 137 w 226"/>
                <a:gd name="T7" fmla="*/ 486 h 486"/>
                <a:gd name="T8" fmla="*/ 167 w 226"/>
                <a:gd name="T9" fmla="*/ 389 h 486"/>
                <a:gd name="T10" fmla="*/ 204 w 226"/>
                <a:gd name="T11" fmla="*/ 352 h 486"/>
                <a:gd name="T12" fmla="*/ 226 w 226"/>
                <a:gd name="T13" fmla="*/ 329 h 48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26"/>
                <a:gd name="T22" fmla="*/ 0 h 486"/>
                <a:gd name="T23" fmla="*/ 226 w 226"/>
                <a:gd name="T24" fmla="*/ 486 h 48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26" h="486">
                  <a:moveTo>
                    <a:pt x="159" y="83"/>
                  </a:moveTo>
                  <a:cubicBezTo>
                    <a:pt x="143" y="31"/>
                    <a:pt x="127" y="18"/>
                    <a:pt x="77" y="0"/>
                  </a:cubicBezTo>
                  <a:cubicBezTo>
                    <a:pt x="46" y="10"/>
                    <a:pt x="41" y="22"/>
                    <a:pt x="32" y="53"/>
                  </a:cubicBezTo>
                  <a:cubicBezTo>
                    <a:pt x="24" y="190"/>
                    <a:pt x="0" y="396"/>
                    <a:pt x="137" y="486"/>
                  </a:cubicBezTo>
                  <a:cubicBezTo>
                    <a:pt x="143" y="465"/>
                    <a:pt x="153" y="406"/>
                    <a:pt x="167" y="389"/>
                  </a:cubicBezTo>
                  <a:cubicBezTo>
                    <a:pt x="177" y="375"/>
                    <a:pt x="192" y="365"/>
                    <a:pt x="204" y="352"/>
                  </a:cubicBezTo>
                  <a:cubicBezTo>
                    <a:pt x="225" y="327"/>
                    <a:pt x="208" y="329"/>
                    <a:pt x="226" y="329"/>
                  </a:cubicBezTo>
                </a:path>
              </a:pathLst>
            </a:custGeom>
            <a:pattFill prst="lgConfetti">
              <a:fgClr>
                <a:srgbClr val="FF9999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32" name="Freeform 5" descr="Large confetti"/>
            <p:cNvSpPr>
              <a:spLocks/>
            </p:cNvSpPr>
            <p:nvPr/>
          </p:nvSpPr>
          <p:spPr bwMode="auto">
            <a:xfrm>
              <a:off x="837" y="1428"/>
              <a:ext cx="180" cy="444"/>
            </a:xfrm>
            <a:custGeom>
              <a:avLst/>
              <a:gdLst>
                <a:gd name="T0" fmla="*/ 0 w 180"/>
                <a:gd name="T1" fmla="*/ 60 h 444"/>
                <a:gd name="T2" fmla="*/ 68 w 180"/>
                <a:gd name="T3" fmla="*/ 0 h 444"/>
                <a:gd name="T4" fmla="*/ 113 w 180"/>
                <a:gd name="T5" fmla="*/ 8 h 444"/>
                <a:gd name="T6" fmla="*/ 120 w 180"/>
                <a:gd name="T7" fmla="*/ 30 h 444"/>
                <a:gd name="T8" fmla="*/ 150 w 180"/>
                <a:gd name="T9" fmla="*/ 112 h 444"/>
                <a:gd name="T10" fmla="*/ 180 w 180"/>
                <a:gd name="T11" fmla="*/ 157 h 444"/>
                <a:gd name="T12" fmla="*/ 135 w 180"/>
                <a:gd name="T13" fmla="*/ 352 h 444"/>
                <a:gd name="T14" fmla="*/ 75 w 180"/>
                <a:gd name="T15" fmla="*/ 411 h 444"/>
                <a:gd name="T16" fmla="*/ 60 w 180"/>
                <a:gd name="T17" fmla="*/ 389 h 444"/>
                <a:gd name="T18" fmla="*/ 38 w 180"/>
                <a:gd name="T19" fmla="*/ 374 h 444"/>
                <a:gd name="T20" fmla="*/ 15 w 180"/>
                <a:gd name="T21" fmla="*/ 337 h 444"/>
                <a:gd name="T22" fmla="*/ 8 w 180"/>
                <a:gd name="T23" fmla="*/ 329 h 44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80"/>
                <a:gd name="T37" fmla="*/ 0 h 444"/>
                <a:gd name="T38" fmla="*/ 180 w 180"/>
                <a:gd name="T39" fmla="*/ 444 h 44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80" h="444">
                  <a:moveTo>
                    <a:pt x="0" y="60"/>
                  </a:moveTo>
                  <a:cubicBezTo>
                    <a:pt x="26" y="34"/>
                    <a:pt x="34" y="16"/>
                    <a:pt x="68" y="0"/>
                  </a:cubicBezTo>
                  <a:cubicBezTo>
                    <a:pt x="83" y="2"/>
                    <a:pt x="99" y="0"/>
                    <a:pt x="113" y="8"/>
                  </a:cubicBezTo>
                  <a:cubicBezTo>
                    <a:pt x="119" y="11"/>
                    <a:pt x="117" y="22"/>
                    <a:pt x="120" y="30"/>
                  </a:cubicBezTo>
                  <a:cubicBezTo>
                    <a:pt x="130" y="57"/>
                    <a:pt x="136" y="86"/>
                    <a:pt x="150" y="112"/>
                  </a:cubicBezTo>
                  <a:cubicBezTo>
                    <a:pt x="158" y="128"/>
                    <a:pt x="180" y="157"/>
                    <a:pt x="180" y="157"/>
                  </a:cubicBezTo>
                  <a:cubicBezTo>
                    <a:pt x="165" y="242"/>
                    <a:pt x="156" y="280"/>
                    <a:pt x="135" y="352"/>
                  </a:cubicBezTo>
                  <a:cubicBezTo>
                    <a:pt x="126" y="444"/>
                    <a:pt x="145" y="435"/>
                    <a:pt x="75" y="411"/>
                  </a:cubicBezTo>
                  <a:cubicBezTo>
                    <a:pt x="70" y="403"/>
                    <a:pt x="66" y="395"/>
                    <a:pt x="60" y="389"/>
                  </a:cubicBezTo>
                  <a:cubicBezTo>
                    <a:pt x="53" y="382"/>
                    <a:pt x="43" y="380"/>
                    <a:pt x="38" y="374"/>
                  </a:cubicBezTo>
                  <a:cubicBezTo>
                    <a:pt x="28" y="363"/>
                    <a:pt x="23" y="349"/>
                    <a:pt x="15" y="337"/>
                  </a:cubicBezTo>
                  <a:cubicBezTo>
                    <a:pt x="13" y="334"/>
                    <a:pt x="10" y="331"/>
                    <a:pt x="8" y="329"/>
                  </a:cubicBezTo>
                </a:path>
              </a:pathLst>
            </a:custGeom>
            <a:pattFill prst="lgConfetti">
              <a:fgClr>
                <a:srgbClr val="FF9999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6388" name="Line 6"/>
          <p:cNvSpPr>
            <a:spLocks noChangeShapeType="1"/>
          </p:cNvSpPr>
          <p:nvPr/>
        </p:nvSpPr>
        <p:spPr bwMode="auto">
          <a:xfrm>
            <a:off x="952500" y="1141413"/>
            <a:ext cx="9525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89" name="Line 7"/>
          <p:cNvSpPr>
            <a:spLocks noChangeShapeType="1"/>
          </p:cNvSpPr>
          <p:nvPr/>
        </p:nvSpPr>
        <p:spPr bwMode="auto">
          <a:xfrm>
            <a:off x="1104900" y="1293813"/>
            <a:ext cx="9525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0" name="Line 8"/>
          <p:cNvSpPr>
            <a:spLocks noChangeShapeType="1"/>
          </p:cNvSpPr>
          <p:nvPr/>
        </p:nvSpPr>
        <p:spPr bwMode="auto">
          <a:xfrm>
            <a:off x="944563" y="2320925"/>
            <a:ext cx="95250" cy="0"/>
          </a:xfrm>
          <a:prstGeom prst="line">
            <a:avLst/>
          </a:prstGeom>
          <a:noFill/>
          <a:ln w="38100">
            <a:solidFill>
              <a:srgbClr val="FF580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1" name="Line 9"/>
          <p:cNvSpPr>
            <a:spLocks noChangeShapeType="1"/>
          </p:cNvSpPr>
          <p:nvPr/>
        </p:nvSpPr>
        <p:spPr bwMode="auto">
          <a:xfrm flipH="1">
            <a:off x="846138" y="1319213"/>
            <a:ext cx="130175" cy="593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2" name="Line 10"/>
          <p:cNvSpPr>
            <a:spLocks noChangeShapeType="1"/>
          </p:cNvSpPr>
          <p:nvPr/>
        </p:nvSpPr>
        <p:spPr bwMode="auto">
          <a:xfrm>
            <a:off x="844550" y="1985963"/>
            <a:ext cx="95250" cy="284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3" name="Line 11"/>
          <p:cNvSpPr>
            <a:spLocks noChangeShapeType="1"/>
          </p:cNvSpPr>
          <p:nvPr/>
        </p:nvSpPr>
        <p:spPr bwMode="auto">
          <a:xfrm flipV="1">
            <a:off x="1023938" y="1735138"/>
            <a:ext cx="546100" cy="4746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4" name="Line 12"/>
          <p:cNvSpPr>
            <a:spLocks noChangeShapeType="1"/>
          </p:cNvSpPr>
          <p:nvPr/>
        </p:nvSpPr>
        <p:spPr bwMode="auto">
          <a:xfrm>
            <a:off x="1011238" y="2411413"/>
            <a:ext cx="582612" cy="4746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5" name="Freeform 13"/>
          <p:cNvSpPr>
            <a:spLocks/>
          </p:cNvSpPr>
          <p:nvPr/>
        </p:nvSpPr>
        <p:spPr bwMode="auto">
          <a:xfrm>
            <a:off x="1397000" y="2032000"/>
            <a:ext cx="1073150" cy="830263"/>
          </a:xfrm>
          <a:custGeom>
            <a:avLst/>
            <a:gdLst>
              <a:gd name="T0" fmla="*/ 2147483647 w 460"/>
              <a:gd name="T1" fmla="*/ 2147483647 h 329"/>
              <a:gd name="T2" fmla="*/ 2147483647 w 460"/>
              <a:gd name="T3" fmla="*/ 2147483647 h 329"/>
              <a:gd name="T4" fmla="*/ 2147483647 w 460"/>
              <a:gd name="T5" fmla="*/ 2147483647 h 329"/>
              <a:gd name="T6" fmla="*/ 2147483647 w 460"/>
              <a:gd name="T7" fmla="*/ 2147483647 h 329"/>
              <a:gd name="T8" fmla="*/ 2147483647 w 460"/>
              <a:gd name="T9" fmla="*/ 0 h 329"/>
              <a:gd name="T10" fmla="*/ 2147483647 w 460"/>
              <a:gd name="T11" fmla="*/ 2147483647 h 329"/>
              <a:gd name="T12" fmla="*/ 2147483647 w 460"/>
              <a:gd name="T13" fmla="*/ 2147483647 h 329"/>
              <a:gd name="T14" fmla="*/ 2147483647 w 460"/>
              <a:gd name="T15" fmla="*/ 2147483647 h 329"/>
              <a:gd name="T16" fmla="*/ 2147483647 w 460"/>
              <a:gd name="T17" fmla="*/ 2147483647 h 329"/>
              <a:gd name="T18" fmla="*/ 2147483647 w 460"/>
              <a:gd name="T19" fmla="*/ 2147483647 h 329"/>
              <a:gd name="T20" fmla="*/ 2147483647 w 460"/>
              <a:gd name="T21" fmla="*/ 2147483647 h 329"/>
              <a:gd name="T22" fmla="*/ 2147483647 w 460"/>
              <a:gd name="T23" fmla="*/ 2147483647 h 329"/>
              <a:gd name="T24" fmla="*/ 2147483647 w 460"/>
              <a:gd name="T25" fmla="*/ 2147483647 h 329"/>
              <a:gd name="T26" fmla="*/ 2147483647 w 460"/>
              <a:gd name="T27" fmla="*/ 2147483647 h 329"/>
              <a:gd name="T28" fmla="*/ 2147483647 w 460"/>
              <a:gd name="T29" fmla="*/ 2147483647 h 329"/>
              <a:gd name="T30" fmla="*/ 2147483647 w 460"/>
              <a:gd name="T31" fmla="*/ 2147483647 h 329"/>
              <a:gd name="T32" fmla="*/ 2147483647 w 460"/>
              <a:gd name="T33" fmla="*/ 2147483647 h 329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460"/>
              <a:gd name="T52" fmla="*/ 0 h 329"/>
              <a:gd name="T53" fmla="*/ 460 w 460"/>
              <a:gd name="T54" fmla="*/ 329 h 329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460" h="329">
                <a:moveTo>
                  <a:pt x="101" y="105"/>
                </a:moveTo>
                <a:cubicBezTo>
                  <a:pt x="111" y="101"/>
                  <a:pt x="140" y="93"/>
                  <a:pt x="146" y="82"/>
                </a:cubicBezTo>
                <a:cubicBezTo>
                  <a:pt x="168" y="36"/>
                  <a:pt x="135" y="27"/>
                  <a:pt x="191" y="7"/>
                </a:cubicBezTo>
                <a:cubicBezTo>
                  <a:pt x="244" y="24"/>
                  <a:pt x="222" y="13"/>
                  <a:pt x="258" y="37"/>
                </a:cubicBezTo>
                <a:cubicBezTo>
                  <a:pt x="298" y="29"/>
                  <a:pt x="311" y="28"/>
                  <a:pt x="341" y="0"/>
                </a:cubicBezTo>
                <a:cubicBezTo>
                  <a:pt x="356" y="2"/>
                  <a:pt x="372" y="0"/>
                  <a:pt x="386" y="7"/>
                </a:cubicBezTo>
                <a:cubicBezTo>
                  <a:pt x="402" y="15"/>
                  <a:pt x="398" y="40"/>
                  <a:pt x="408" y="52"/>
                </a:cubicBezTo>
                <a:cubicBezTo>
                  <a:pt x="413" y="58"/>
                  <a:pt x="422" y="62"/>
                  <a:pt x="430" y="67"/>
                </a:cubicBezTo>
                <a:cubicBezTo>
                  <a:pt x="458" y="111"/>
                  <a:pt x="424" y="126"/>
                  <a:pt x="460" y="179"/>
                </a:cubicBezTo>
                <a:cubicBezTo>
                  <a:pt x="457" y="191"/>
                  <a:pt x="460" y="206"/>
                  <a:pt x="453" y="217"/>
                </a:cubicBezTo>
                <a:cubicBezTo>
                  <a:pt x="429" y="250"/>
                  <a:pt x="359" y="314"/>
                  <a:pt x="318" y="329"/>
                </a:cubicBezTo>
                <a:cubicBezTo>
                  <a:pt x="284" y="295"/>
                  <a:pt x="258" y="255"/>
                  <a:pt x="214" y="239"/>
                </a:cubicBezTo>
                <a:cubicBezTo>
                  <a:pt x="183" y="247"/>
                  <a:pt x="153" y="251"/>
                  <a:pt x="124" y="262"/>
                </a:cubicBezTo>
                <a:cubicBezTo>
                  <a:pt x="76" y="255"/>
                  <a:pt x="56" y="256"/>
                  <a:pt x="19" y="232"/>
                </a:cubicBezTo>
                <a:cubicBezTo>
                  <a:pt x="6" y="189"/>
                  <a:pt x="0" y="155"/>
                  <a:pt x="19" y="112"/>
                </a:cubicBezTo>
                <a:cubicBezTo>
                  <a:pt x="28" y="90"/>
                  <a:pt x="79" y="75"/>
                  <a:pt x="79" y="75"/>
                </a:cubicBezTo>
                <a:cubicBezTo>
                  <a:pt x="89" y="78"/>
                  <a:pt x="142" y="105"/>
                  <a:pt x="101" y="105"/>
                </a:cubicBezTo>
                <a:close/>
              </a:path>
            </a:pathLst>
          </a:custGeom>
          <a:solidFill>
            <a:srgbClr val="FFCC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6" name="Line 14"/>
          <p:cNvSpPr>
            <a:spLocks noChangeShapeType="1"/>
          </p:cNvSpPr>
          <p:nvPr/>
        </p:nvSpPr>
        <p:spPr bwMode="auto">
          <a:xfrm>
            <a:off x="1104900" y="1293813"/>
            <a:ext cx="9525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7" name="Line 15"/>
          <p:cNvSpPr>
            <a:spLocks noChangeShapeType="1"/>
          </p:cNvSpPr>
          <p:nvPr/>
        </p:nvSpPr>
        <p:spPr bwMode="auto">
          <a:xfrm>
            <a:off x="1885950" y="2265363"/>
            <a:ext cx="9525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8" name="Oval 16"/>
          <p:cNvSpPr>
            <a:spLocks noChangeArrowheads="1"/>
          </p:cNvSpPr>
          <p:nvPr/>
        </p:nvSpPr>
        <p:spPr bwMode="auto">
          <a:xfrm>
            <a:off x="1770063" y="2198688"/>
            <a:ext cx="320675" cy="177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9" name="Line 17"/>
          <p:cNvSpPr>
            <a:spLocks noChangeShapeType="1"/>
          </p:cNvSpPr>
          <p:nvPr/>
        </p:nvSpPr>
        <p:spPr bwMode="auto">
          <a:xfrm>
            <a:off x="1878013" y="2994025"/>
            <a:ext cx="0" cy="273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00" name="Text Box 18"/>
          <p:cNvSpPr txBox="1">
            <a:spLocks noChangeArrowheads="1"/>
          </p:cNvSpPr>
          <p:nvPr/>
        </p:nvSpPr>
        <p:spPr bwMode="auto">
          <a:xfrm>
            <a:off x="1181100" y="3257550"/>
            <a:ext cx="1617663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Helvetica" pitchFamily="-108" charset="0"/>
              </a:rPr>
              <a:t>Activated MØ</a:t>
            </a:r>
          </a:p>
          <a:p>
            <a:r>
              <a:rPr lang="en-US" sz="1600">
                <a:latin typeface="Helvetica" pitchFamily="-108" charset="0"/>
              </a:rPr>
              <a:t>Destroy bacillus</a:t>
            </a:r>
          </a:p>
        </p:txBody>
      </p:sp>
      <p:sp>
        <p:nvSpPr>
          <p:cNvPr id="16401" name="Line 19"/>
          <p:cNvSpPr>
            <a:spLocks noChangeShapeType="1"/>
          </p:cNvSpPr>
          <p:nvPr/>
        </p:nvSpPr>
        <p:spPr bwMode="auto">
          <a:xfrm>
            <a:off x="1901825" y="3765550"/>
            <a:ext cx="1588" cy="320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02" name="Text Box 20"/>
          <p:cNvSpPr txBox="1">
            <a:spLocks noChangeArrowheads="1"/>
          </p:cNvSpPr>
          <p:nvPr/>
        </p:nvSpPr>
        <p:spPr bwMode="auto">
          <a:xfrm>
            <a:off x="1252538" y="4075113"/>
            <a:ext cx="16398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Helvetica" pitchFamily="-108" charset="0"/>
              </a:rPr>
              <a:t>NO INFECTION</a:t>
            </a:r>
          </a:p>
        </p:txBody>
      </p:sp>
      <p:sp>
        <p:nvSpPr>
          <p:cNvPr id="16403" name="Line 21"/>
          <p:cNvSpPr>
            <a:spLocks noChangeShapeType="1"/>
          </p:cNvSpPr>
          <p:nvPr/>
        </p:nvSpPr>
        <p:spPr bwMode="auto">
          <a:xfrm>
            <a:off x="2662238" y="2185988"/>
            <a:ext cx="9255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04" name="Text Box 22"/>
          <p:cNvSpPr txBox="1">
            <a:spLocks noChangeArrowheads="1"/>
          </p:cNvSpPr>
          <p:nvPr/>
        </p:nvSpPr>
        <p:spPr bwMode="auto">
          <a:xfrm>
            <a:off x="2319338" y="1524000"/>
            <a:ext cx="2014537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Helvetica" pitchFamily="-108" charset="0"/>
              </a:rPr>
              <a:t>No initial destruction</a:t>
            </a:r>
          </a:p>
          <a:p>
            <a:r>
              <a:rPr lang="en-US" sz="1600">
                <a:latin typeface="Helvetica" pitchFamily="-108" charset="0"/>
              </a:rPr>
              <a:t>Bacteria replicate</a:t>
            </a:r>
          </a:p>
        </p:txBody>
      </p:sp>
      <p:sp>
        <p:nvSpPr>
          <p:cNvPr id="16405" name="Freeform 23"/>
          <p:cNvSpPr>
            <a:spLocks/>
          </p:cNvSpPr>
          <p:nvPr/>
        </p:nvSpPr>
        <p:spPr bwMode="auto">
          <a:xfrm>
            <a:off x="4235450" y="1489075"/>
            <a:ext cx="635000" cy="400050"/>
          </a:xfrm>
          <a:custGeom>
            <a:avLst/>
            <a:gdLst>
              <a:gd name="T0" fmla="*/ 2147483647 w 400"/>
              <a:gd name="T1" fmla="*/ 2147483647 h 252"/>
              <a:gd name="T2" fmla="*/ 2147483647 w 400"/>
              <a:gd name="T3" fmla="*/ 2147483647 h 252"/>
              <a:gd name="T4" fmla="*/ 2147483647 w 400"/>
              <a:gd name="T5" fmla="*/ 2147483647 h 252"/>
              <a:gd name="T6" fmla="*/ 2147483647 w 400"/>
              <a:gd name="T7" fmla="*/ 2147483647 h 252"/>
              <a:gd name="T8" fmla="*/ 2147483647 w 400"/>
              <a:gd name="T9" fmla="*/ 2147483647 h 252"/>
              <a:gd name="T10" fmla="*/ 2147483647 w 400"/>
              <a:gd name="T11" fmla="*/ 2147483647 h 252"/>
              <a:gd name="T12" fmla="*/ 2147483647 w 400"/>
              <a:gd name="T13" fmla="*/ 2147483647 h 252"/>
              <a:gd name="T14" fmla="*/ 2147483647 w 400"/>
              <a:gd name="T15" fmla="*/ 2147483647 h 252"/>
              <a:gd name="T16" fmla="*/ 2147483647 w 400"/>
              <a:gd name="T17" fmla="*/ 2147483647 h 252"/>
              <a:gd name="T18" fmla="*/ 2147483647 w 400"/>
              <a:gd name="T19" fmla="*/ 2147483647 h 252"/>
              <a:gd name="T20" fmla="*/ 2147483647 w 400"/>
              <a:gd name="T21" fmla="*/ 2147483647 h 252"/>
              <a:gd name="T22" fmla="*/ 2147483647 w 400"/>
              <a:gd name="T23" fmla="*/ 2147483647 h 252"/>
              <a:gd name="T24" fmla="*/ 2147483647 w 400"/>
              <a:gd name="T25" fmla="*/ 2147483647 h 252"/>
              <a:gd name="T26" fmla="*/ 2147483647 w 400"/>
              <a:gd name="T27" fmla="*/ 2147483647 h 252"/>
              <a:gd name="T28" fmla="*/ 2147483647 w 400"/>
              <a:gd name="T29" fmla="*/ 2147483647 h 252"/>
              <a:gd name="T30" fmla="*/ 2147483647 w 400"/>
              <a:gd name="T31" fmla="*/ 2147483647 h 25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400"/>
              <a:gd name="T49" fmla="*/ 0 h 252"/>
              <a:gd name="T50" fmla="*/ 400 w 400"/>
              <a:gd name="T51" fmla="*/ 252 h 25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400" h="252">
                <a:moveTo>
                  <a:pt x="10" y="147"/>
                </a:moveTo>
                <a:cubicBezTo>
                  <a:pt x="38" y="129"/>
                  <a:pt x="52" y="121"/>
                  <a:pt x="40" y="88"/>
                </a:cubicBezTo>
                <a:cubicBezTo>
                  <a:pt x="62" y="54"/>
                  <a:pt x="91" y="40"/>
                  <a:pt x="130" y="28"/>
                </a:cubicBezTo>
                <a:cubicBezTo>
                  <a:pt x="150" y="30"/>
                  <a:pt x="170" y="31"/>
                  <a:pt x="190" y="35"/>
                </a:cubicBezTo>
                <a:cubicBezTo>
                  <a:pt x="197" y="36"/>
                  <a:pt x="204" y="45"/>
                  <a:pt x="212" y="43"/>
                </a:cubicBezTo>
                <a:cubicBezTo>
                  <a:pt x="220" y="39"/>
                  <a:pt x="219" y="25"/>
                  <a:pt x="227" y="20"/>
                </a:cubicBezTo>
                <a:cubicBezTo>
                  <a:pt x="256" y="0"/>
                  <a:pt x="296" y="8"/>
                  <a:pt x="332" y="5"/>
                </a:cubicBezTo>
                <a:cubicBezTo>
                  <a:pt x="400" y="29"/>
                  <a:pt x="325" y="106"/>
                  <a:pt x="302" y="140"/>
                </a:cubicBezTo>
                <a:cubicBezTo>
                  <a:pt x="314" y="147"/>
                  <a:pt x="325" y="156"/>
                  <a:pt x="339" y="162"/>
                </a:cubicBezTo>
                <a:cubicBezTo>
                  <a:pt x="348" y="166"/>
                  <a:pt x="364" y="160"/>
                  <a:pt x="369" y="170"/>
                </a:cubicBezTo>
                <a:cubicBezTo>
                  <a:pt x="391" y="213"/>
                  <a:pt x="315" y="243"/>
                  <a:pt x="287" y="252"/>
                </a:cubicBezTo>
                <a:cubicBezTo>
                  <a:pt x="251" y="240"/>
                  <a:pt x="242" y="205"/>
                  <a:pt x="205" y="192"/>
                </a:cubicBezTo>
                <a:cubicBezTo>
                  <a:pt x="173" y="215"/>
                  <a:pt x="145" y="240"/>
                  <a:pt x="108" y="252"/>
                </a:cubicBezTo>
                <a:cubicBezTo>
                  <a:pt x="76" y="231"/>
                  <a:pt x="57" y="231"/>
                  <a:pt x="70" y="192"/>
                </a:cubicBezTo>
                <a:cubicBezTo>
                  <a:pt x="65" y="190"/>
                  <a:pt x="10" y="176"/>
                  <a:pt x="3" y="162"/>
                </a:cubicBezTo>
                <a:cubicBezTo>
                  <a:pt x="0" y="157"/>
                  <a:pt x="7" y="152"/>
                  <a:pt x="10" y="147"/>
                </a:cubicBezTo>
                <a:close/>
              </a:path>
            </a:pathLst>
          </a:custGeom>
          <a:solidFill>
            <a:srgbClr val="FFCC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06" name="Freeform 24"/>
          <p:cNvSpPr>
            <a:spLocks/>
          </p:cNvSpPr>
          <p:nvPr/>
        </p:nvSpPr>
        <p:spPr bwMode="auto">
          <a:xfrm>
            <a:off x="3951288" y="2103438"/>
            <a:ext cx="628650" cy="403225"/>
          </a:xfrm>
          <a:custGeom>
            <a:avLst/>
            <a:gdLst>
              <a:gd name="T0" fmla="*/ 2147483647 w 396"/>
              <a:gd name="T1" fmla="*/ 2147483647 h 254"/>
              <a:gd name="T2" fmla="*/ 2147483647 w 396"/>
              <a:gd name="T3" fmla="*/ 0 h 254"/>
              <a:gd name="T4" fmla="*/ 2147483647 w 396"/>
              <a:gd name="T5" fmla="*/ 2147483647 h 254"/>
              <a:gd name="T6" fmla="*/ 2147483647 w 396"/>
              <a:gd name="T7" fmla="*/ 0 h 254"/>
              <a:gd name="T8" fmla="*/ 2147483647 w 396"/>
              <a:gd name="T9" fmla="*/ 2147483647 h 254"/>
              <a:gd name="T10" fmla="*/ 2147483647 w 396"/>
              <a:gd name="T11" fmla="*/ 2147483647 h 254"/>
              <a:gd name="T12" fmla="*/ 2147483647 w 396"/>
              <a:gd name="T13" fmla="*/ 2147483647 h 254"/>
              <a:gd name="T14" fmla="*/ 2147483647 w 396"/>
              <a:gd name="T15" fmla="*/ 2147483647 h 254"/>
              <a:gd name="T16" fmla="*/ 2147483647 w 396"/>
              <a:gd name="T17" fmla="*/ 2147483647 h 254"/>
              <a:gd name="T18" fmla="*/ 2147483647 w 396"/>
              <a:gd name="T19" fmla="*/ 2147483647 h 254"/>
              <a:gd name="T20" fmla="*/ 2147483647 w 396"/>
              <a:gd name="T21" fmla="*/ 2147483647 h 254"/>
              <a:gd name="T22" fmla="*/ 2147483647 w 396"/>
              <a:gd name="T23" fmla="*/ 2147483647 h 254"/>
              <a:gd name="T24" fmla="*/ 2147483647 w 396"/>
              <a:gd name="T25" fmla="*/ 2147483647 h 254"/>
              <a:gd name="T26" fmla="*/ 2147483647 w 396"/>
              <a:gd name="T27" fmla="*/ 2147483647 h 254"/>
              <a:gd name="T28" fmla="*/ 2147483647 w 396"/>
              <a:gd name="T29" fmla="*/ 2147483647 h 254"/>
              <a:gd name="T30" fmla="*/ 2147483647 w 396"/>
              <a:gd name="T31" fmla="*/ 2147483647 h 25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396"/>
              <a:gd name="T49" fmla="*/ 0 h 254"/>
              <a:gd name="T50" fmla="*/ 396 w 396"/>
              <a:gd name="T51" fmla="*/ 254 h 254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396" h="254">
                <a:moveTo>
                  <a:pt x="70" y="89"/>
                </a:moveTo>
                <a:cubicBezTo>
                  <a:pt x="32" y="53"/>
                  <a:pt x="42" y="39"/>
                  <a:pt x="70" y="0"/>
                </a:cubicBezTo>
                <a:cubicBezTo>
                  <a:pt x="99" y="9"/>
                  <a:pt x="112" y="14"/>
                  <a:pt x="122" y="45"/>
                </a:cubicBezTo>
                <a:cubicBezTo>
                  <a:pt x="162" y="36"/>
                  <a:pt x="174" y="33"/>
                  <a:pt x="197" y="0"/>
                </a:cubicBezTo>
                <a:cubicBezTo>
                  <a:pt x="213" y="8"/>
                  <a:pt x="233" y="11"/>
                  <a:pt x="249" y="22"/>
                </a:cubicBezTo>
                <a:cubicBezTo>
                  <a:pt x="265" y="32"/>
                  <a:pt x="277" y="48"/>
                  <a:pt x="294" y="60"/>
                </a:cubicBezTo>
                <a:cubicBezTo>
                  <a:pt x="334" y="45"/>
                  <a:pt x="345" y="59"/>
                  <a:pt x="376" y="89"/>
                </a:cubicBezTo>
                <a:cubicBezTo>
                  <a:pt x="396" y="147"/>
                  <a:pt x="366" y="152"/>
                  <a:pt x="317" y="164"/>
                </a:cubicBezTo>
                <a:cubicBezTo>
                  <a:pt x="281" y="140"/>
                  <a:pt x="263" y="150"/>
                  <a:pt x="234" y="179"/>
                </a:cubicBezTo>
                <a:cubicBezTo>
                  <a:pt x="225" y="207"/>
                  <a:pt x="234" y="223"/>
                  <a:pt x="227" y="254"/>
                </a:cubicBezTo>
                <a:cubicBezTo>
                  <a:pt x="181" y="241"/>
                  <a:pt x="145" y="212"/>
                  <a:pt x="100" y="202"/>
                </a:cubicBezTo>
                <a:cubicBezTo>
                  <a:pt x="59" y="209"/>
                  <a:pt x="48" y="204"/>
                  <a:pt x="10" y="194"/>
                </a:cubicBezTo>
                <a:cubicBezTo>
                  <a:pt x="7" y="186"/>
                  <a:pt x="0" y="179"/>
                  <a:pt x="3" y="172"/>
                </a:cubicBezTo>
                <a:cubicBezTo>
                  <a:pt x="10" y="150"/>
                  <a:pt x="29" y="147"/>
                  <a:pt x="47" y="142"/>
                </a:cubicBezTo>
                <a:cubicBezTo>
                  <a:pt x="56" y="139"/>
                  <a:pt x="72" y="143"/>
                  <a:pt x="77" y="134"/>
                </a:cubicBezTo>
                <a:cubicBezTo>
                  <a:pt x="83" y="120"/>
                  <a:pt x="72" y="104"/>
                  <a:pt x="70" y="89"/>
                </a:cubicBezTo>
                <a:close/>
              </a:path>
            </a:pathLst>
          </a:custGeom>
          <a:solidFill>
            <a:srgbClr val="FFCC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07" name="Freeform 25"/>
          <p:cNvSpPr>
            <a:spLocks/>
          </p:cNvSpPr>
          <p:nvPr/>
        </p:nvSpPr>
        <p:spPr bwMode="auto">
          <a:xfrm>
            <a:off x="4857750" y="1925638"/>
            <a:ext cx="582613" cy="485775"/>
          </a:xfrm>
          <a:custGeom>
            <a:avLst/>
            <a:gdLst>
              <a:gd name="T0" fmla="*/ 2147483647 w 367"/>
              <a:gd name="T1" fmla="*/ 2147483647 h 306"/>
              <a:gd name="T2" fmla="*/ 2147483647 w 367"/>
              <a:gd name="T3" fmla="*/ 2147483647 h 306"/>
              <a:gd name="T4" fmla="*/ 2147483647 w 367"/>
              <a:gd name="T5" fmla="*/ 2147483647 h 306"/>
              <a:gd name="T6" fmla="*/ 2147483647 w 367"/>
              <a:gd name="T7" fmla="*/ 2147483647 h 306"/>
              <a:gd name="T8" fmla="*/ 2147483647 w 367"/>
              <a:gd name="T9" fmla="*/ 2147483647 h 306"/>
              <a:gd name="T10" fmla="*/ 2147483647 w 367"/>
              <a:gd name="T11" fmla="*/ 0 h 306"/>
              <a:gd name="T12" fmla="*/ 2147483647 w 367"/>
              <a:gd name="T13" fmla="*/ 2147483647 h 306"/>
              <a:gd name="T14" fmla="*/ 2147483647 w 367"/>
              <a:gd name="T15" fmla="*/ 2147483647 h 306"/>
              <a:gd name="T16" fmla="*/ 2147483647 w 367"/>
              <a:gd name="T17" fmla="*/ 2147483647 h 306"/>
              <a:gd name="T18" fmla="*/ 2147483647 w 367"/>
              <a:gd name="T19" fmla="*/ 2147483647 h 306"/>
              <a:gd name="T20" fmla="*/ 2147483647 w 367"/>
              <a:gd name="T21" fmla="*/ 2147483647 h 306"/>
              <a:gd name="T22" fmla="*/ 2147483647 w 367"/>
              <a:gd name="T23" fmla="*/ 2147483647 h 306"/>
              <a:gd name="T24" fmla="*/ 2147483647 w 367"/>
              <a:gd name="T25" fmla="*/ 2147483647 h 306"/>
              <a:gd name="T26" fmla="*/ 2147483647 w 367"/>
              <a:gd name="T27" fmla="*/ 2147483647 h 306"/>
              <a:gd name="T28" fmla="*/ 0 w 367"/>
              <a:gd name="T29" fmla="*/ 2147483647 h 306"/>
              <a:gd name="T30" fmla="*/ 2147483647 w 367"/>
              <a:gd name="T31" fmla="*/ 2147483647 h 306"/>
              <a:gd name="T32" fmla="*/ 2147483647 w 367"/>
              <a:gd name="T33" fmla="*/ 2147483647 h 306"/>
              <a:gd name="T34" fmla="*/ 2147483647 w 367"/>
              <a:gd name="T35" fmla="*/ 2147483647 h 3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367"/>
              <a:gd name="T55" fmla="*/ 0 h 306"/>
              <a:gd name="T56" fmla="*/ 367 w 367"/>
              <a:gd name="T57" fmla="*/ 306 h 30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367" h="306">
                <a:moveTo>
                  <a:pt x="15" y="157"/>
                </a:moveTo>
                <a:cubicBezTo>
                  <a:pt x="25" y="113"/>
                  <a:pt x="14" y="107"/>
                  <a:pt x="60" y="97"/>
                </a:cubicBezTo>
                <a:cubicBezTo>
                  <a:pt x="72" y="99"/>
                  <a:pt x="84" y="100"/>
                  <a:pt x="97" y="104"/>
                </a:cubicBezTo>
                <a:cubicBezTo>
                  <a:pt x="104" y="105"/>
                  <a:pt x="114" y="118"/>
                  <a:pt x="119" y="112"/>
                </a:cubicBezTo>
                <a:cubicBezTo>
                  <a:pt x="163" y="52"/>
                  <a:pt x="118" y="32"/>
                  <a:pt x="179" y="7"/>
                </a:cubicBezTo>
                <a:cubicBezTo>
                  <a:pt x="186" y="3"/>
                  <a:pt x="194" y="2"/>
                  <a:pt x="202" y="0"/>
                </a:cubicBezTo>
                <a:cubicBezTo>
                  <a:pt x="244" y="13"/>
                  <a:pt x="225" y="35"/>
                  <a:pt x="254" y="59"/>
                </a:cubicBezTo>
                <a:cubicBezTo>
                  <a:pt x="270" y="72"/>
                  <a:pt x="310" y="79"/>
                  <a:pt x="329" y="89"/>
                </a:cubicBezTo>
                <a:cubicBezTo>
                  <a:pt x="350" y="118"/>
                  <a:pt x="367" y="128"/>
                  <a:pt x="359" y="164"/>
                </a:cubicBezTo>
                <a:cubicBezTo>
                  <a:pt x="355" y="176"/>
                  <a:pt x="358" y="190"/>
                  <a:pt x="351" y="201"/>
                </a:cubicBezTo>
                <a:cubicBezTo>
                  <a:pt x="344" y="210"/>
                  <a:pt x="331" y="211"/>
                  <a:pt x="321" y="216"/>
                </a:cubicBezTo>
                <a:cubicBezTo>
                  <a:pt x="279" y="206"/>
                  <a:pt x="261" y="208"/>
                  <a:pt x="232" y="239"/>
                </a:cubicBezTo>
                <a:cubicBezTo>
                  <a:pt x="218" y="275"/>
                  <a:pt x="235" y="293"/>
                  <a:pt x="194" y="306"/>
                </a:cubicBezTo>
                <a:cubicBezTo>
                  <a:pt x="140" y="288"/>
                  <a:pt x="157" y="304"/>
                  <a:pt x="134" y="269"/>
                </a:cubicBezTo>
                <a:cubicBezTo>
                  <a:pt x="118" y="219"/>
                  <a:pt x="43" y="221"/>
                  <a:pt x="0" y="216"/>
                </a:cubicBezTo>
                <a:cubicBezTo>
                  <a:pt x="2" y="203"/>
                  <a:pt x="2" y="190"/>
                  <a:pt x="7" y="179"/>
                </a:cubicBezTo>
                <a:cubicBezTo>
                  <a:pt x="10" y="170"/>
                  <a:pt x="18" y="165"/>
                  <a:pt x="22" y="157"/>
                </a:cubicBezTo>
                <a:cubicBezTo>
                  <a:pt x="22" y="154"/>
                  <a:pt x="17" y="157"/>
                  <a:pt x="15" y="157"/>
                </a:cubicBezTo>
                <a:close/>
              </a:path>
            </a:pathLst>
          </a:custGeom>
          <a:solidFill>
            <a:srgbClr val="FFCC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08" name="Line 26"/>
          <p:cNvSpPr>
            <a:spLocks noChangeShapeType="1"/>
          </p:cNvSpPr>
          <p:nvPr/>
        </p:nvSpPr>
        <p:spPr bwMode="auto">
          <a:xfrm>
            <a:off x="1409700" y="1598613"/>
            <a:ext cx="9525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09" name="Line 27"/>
          <p:cNvSpPr>
            <a:spLocks noChangeShapeType="1"/>
          </p:cNvSpPr>
          <p:nvPr/>
        </p:nvSpPr>
        <p:spPr bwMode="auto">
          <a:xfrm>
            <a:off x="4165600" y="2322513"/>
            <a:ext cx="47625" cy="0"/>
          </a:xfrm>
          <a:prstGeom prst="line">
            <a:avLst/>
          </a:prstGeom>
          <a:noFill/>
          <a:ln w="38100">
            <a:solidFill>
              <a:srgbClr val="FF0303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10" name="Line 28"/>
          <p:cNvSpPr>
            <a:spLocks noChangeShapeType="1"/>
          </p:cNvSpPr>
          <p:nvPr/>
        </p:nvSpPr>
        <p:spPr bwMode="auto">
          <a:xfrm>
            <a:off x="4292600" y="2357438"/>
            <a:ext cx="47625" cy="0"/>
          </a:xfrm>
          <a:prstGeom prst="line">
            <a:avLst/>
          </a:prstGeom>
          <a:noFill/>
          <a:ln w="38100">
            <a:solidFill>
              <a:srgbClr val="FF0303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11" name="Line 29"/>
          <p:cNvSpPr>
            <a:spLocks noChangeShapeType="1"/>
          </p:cNvSpPr>
          <p:nvPr/>
        </p:nvSpPr>
        <p:spPr bwMode="auto">
          <a:xfrm>
            <a:off x="4979988" y="2200275"/>
            <a:ext cx="47625" cy="0"/>
          </a:xfrm>
          <a:prstGeom prst="line">
            <a:avLst/>
          </a:prstGeom>
          <a:noFill/>
          <a:ln w="38100">
            <a:solidFill>
              <a:srgbClr val="FF0303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12" name="Line 30"/>
          <p:cNvSpPr>
            <a:spLocks noChangeShapeType="1"/>
          </p:cNvSpPr>
          <p:nvPr/>
        </p:nvSpPr>
        <p:spPr bwMode="auto">
          <a:xfrm>
            <a:off x="5073650" y="2268538"/>
            <a:ext cx="47625" cy="0"/>
          </a:xfrm>
          <a:prstGeom prst="line">
            <a:avLst/>
          </a:prstGeom>
          <a:noFill/>
          <a:ln w="38100">
            <a:solidFill>
              <a:srgbClr val="FF0303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13" name="Line 31"/>
          <p:cNvSpPr>
            <a:spLocks noChangeShapeType="1"/>
          </p:cNvSpPr>
          <p:nvPr/>
        </p:nvSpPr>
        <p:spPr bwMode="auto">
          <a:xfrm>
            <a:off x="4178300" y="2360613"/>
            <a:ext cx="47625" cy="0"/>
          </a:xfrm>
          <a:prstGeom prst="line">
            <a:avLst/>
          </a:prstGeom>
          <a:noFill/>
          <a:ln w="38100">
            <a:solidFill>
              <a:srgbClr val="FF0303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14" name="Line 32"/>
          <p:cNvSpPr>
            <a:spLocks noChangeShapeType="1"/>
          </p:cNvSpPr>
          <p:nvPr/>
        </p:nvSpPr>
        <p:spPr bwMode="auto">
          <a:xfrm>
            <a:off x="4359275" y="1638300"/>
            <a:ext cx="47625" cy="0"/>
          </a:xfrm>
          <a:prstGeom prst="line">
            <a:avLst/>
          </a:prstGeom>
          <a:noFill/>
          <a:ln w="38100">
            <a:solidFill>
              <a:srgbClr val="FF0303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15" name="Line 33"/>
          <p:cNvSpPr>
            <a:spLocks noChangeShapeType="1"/>
          </p:cNvSpPr>
          <p:nvPr/>
        </p:nvSpPr>
        <p:spPr bwMode="auto">
          <a:xfrm>
            <a:off x="4394200" y="1684338"/>
            <a:ext cx="47625" cy="0"/>
          </a:xfrm>
          <a:prstGeom prst="line">
            <a:avLst/>
          </a:prstGeom>
          <a:noFill/>
          <a:ln w="38100">
            <a:solidFill>
              <a:srgbClr val="FF0303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16" name="Line 34"/>
          <p:cNvSpPr>
            <a:spLocks noChangeShapeType="1"/>
          </p:cNvSpPr>
          <p:nvPr/>
        </p:nvSpPr>
        <p:spPr bwMode="auto">
          <a:xfrm>
            <a:off x="4332288" y="1763713"/>
            <a:ext cx="47625" cy="0"/>
          </a:xfrm>
          <a:prstGeom prst="line">
            <a:avLst/>
          </a:prstGeom>
          <a:noFill/>
          <a:ln w="38100">
            <a:solidFill>
              <a:srgbClr val="FF0303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17" name="Line 35"/>
          <p:cNvSpPr>
            <a:spLocks noChangeShapeType="1"/>
          </p:cNvSpPr>
          <p:nvPr/>
        </p:nvSpPr>
        <p:spPr bwMode="auto">
          <a:xfrm flipV="1">
            <a:off x="4999038" y="1366838"/>
            <a:ext cx="155575" cy="17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18" name="Line 36"/>
          <p:cNvSpPr>
            <a:spLocks noChangeShapeType="1"/>
          </p:cNvSpPr>
          <p:nvPr/>
        </p:nvSpPr>
        <p:spPr bwMode="auto">
          <a:xfrm>
            <a:off x="4430713" y="2435225"/>
            <a:ext cx="153987" cy="1666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19" name="Line 37"/>
          <p:cNvSpPr>
            <a:spLocks noChangeShapeType="1"/>
          </p:cNvSpPr>
          <p:nvPr/>
        </p:nvSpPr>
        <p:spPr bwMode="auto">
          <a:xfrm flipH="1">
            <a:off x="4999038" y="2482850"/>
            <a:ext cx="95250" cy="1539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20" name="Line 38"/>
          <p:cNvSpPr>
            <a:spLocks noChangeShapeType="1"/>
          </p:cNvSpPr>
          <p:nvPr/>
        </p:nvSpPr>
        <p:spPr bwMode="auto">
          <a:xfrm flipV="1">
            <a:off x="5118100" y="1663700"/>
            <a:ext cx="214313" cy="1539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21" name="Text Box 39"/>
          <p:cNvSpPr txBox="1">
            <a:spLocks noChangeArrowheads="1"/>
          </p:cNvSpPr>
          <p:nvPr/>
        </p:nvSpPr>
        <p:spPr bwMode="auto">
          <a:xfrm>
            <a:off x="5110163" y="1203325"/>
            <a:ext cx="5318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>
                <a:latin typeface="Helvetica" pitchFamily="-108" charset="0"/>
              </a:rPr>
              <a:t>IL-12</a:t>
            </a:r>
          </a:p>
        </p:txBody>
      </p:sp>
      <p:sp>
        <p:nvSpPr>
          <p:cNvPr id="16422" name="Text Box 40"/>
          <p:cNvSpPr txBox="1">
            <a:spLocks noChangeArrowheads="1"/>
          </p:cNvSpPr>
          <p:nvPr/>
        </p:nvSpPr>
        <p:spPr bwMode="auto">
          <a:xfrm>
            <a:off x="5381625" y="1533525"/>
            <a:ext cx="4460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>
                <a:latin typeface="Helvetica" pitchFamily="-108" charset="0"/>
              </a:rPr>
              <a:t>IL-1</a:t>
            </a:r>
          </a:p>
        </p:txBody>
      </p:sp>
      <p:sp>
        <p:nvSpPr>
          <p:cNvPr id="16423" name="Text Box 41"/>
          <p:cNvSpPr txBox="1">
            <a:spLocks noChangeArrowheads="1"/>
          </p:cNvSpPr>
          <p:nvPr/>
        </p:nvSpPr>
        <p:spPr bwMode="auto">
          <a:xfrm>
            <a:off x="4349750" y="1952625"/>
            <a:ext cx="4699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>
                <a:latin typeface="Helvetica" pitchFamily="-108" charset="0"/>
              </a:rPr>
              <a:t>MØ</a:t>
            </a:r>
          </a:p>
        </p:txBody>
      </p:sp>
      <p:sp>
        <p:nvSpPr>
          <p:cNvPr id="16424" name="Line 42"/>
          <p:cNvSpPr>
            <a:spLocks noChangeShapeType="1"/>
          </p:cNvSpPr>
          <p:nvPr/>
        </p:nvSpPr>
        <p:spPr bwMode="auto">
          <a:xfrm>
            <a:off x="5605463" y="1995488"/>
            <a:ext cx="3794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25" name="Freeform 43"/>
          <p:cNvSpPr>
            <a:spLocks/>
          </p:cNvSpPr>
          <p:nvPr/>
        </p:nvSpPr>
        <p:spPr bwMode="auto">
          <a:xfrm>
            <a:off x="6921500" y="1765300"/>
            <a:ext cx="330200" cy="482600"/>
          </a:xfrm>
          <a:custGeom>
            <a:avLst/>
            <a:gdLst>
              <a:gd name="T0" fmla="*/ 2147483647 w 208"/>
              <a:gd name="T1" fmla="*/ 0 h 304"/>
              <a:gd name="T2" fmla="*/ 2147483647 w 208"/>
              <a:gd name="T3" fmla="*/ 2147483647 h 304"/>
              <a:gd name="T4" fmla="*/ 0 w 208"/>
              <a:gd name="T5" fmla="*/ 2147483647 h 304"/>
              <a:gd name="T6" fmla="*/ 2147483647 w 208"/>
              <a:gd name="T7" fmla="*/ 2147483647 h 304"/>
              <a:gd name="T8" fmla="*/ 2147483647 w 208"/>
              <a:gd name="T9" fmla="*/ 2147483647 h 304"/>
              <a:gd name="T10" fmla="*/ 2147483647 w 208"/>
              <a:gd name="T11" fmla="*/ 2147483647 h 304"/>
              <a:gd name="T12" fmla="*/ 2147483647 w 208"/>
              <a:gd name="T13" fmla="*/ 2147483647 h 304"/>
              <a:gd name="T14" fmla="*/ 2147483647 w 208"/>
              <a:gd name="T15" fmla="*/ 2147483647 h 304"/>
              <a:gd name="T16" fmla="*/ 2147483647 w 208"/>
              <a:gd name="T17" fmla="*/ 2147483647 h 304"/>
              <a:gd name="T18" fmla="*/ 2147483647 w 208"/>
              <a:gd name="T19" fmla="*/ 2147483647 h 304"/>
              <a:gd name="T20" fmla="*/ 2147483647 w 208"/>
              <a:gd name="T21" fmla="*/ 2147483647 h 304"/>
              <a:gd name="T22" fmla="*/ 2147483647 w 208"/>
              <a:gd name="T23" fmla="*/ 2147483647 h 30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08"/>
              <a:gd name="T37" fmla="*/ 0 h 304"/>
              <a:gd name="T38" fmla="*/ 208 w 208"/>
              <a:gd name="T39" fmla="*/ 304 h 304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08" h="304">
                <a:moveTo>
                  <a:pt x="120" y="0"/>
                </a:moveTo>
                <a:cubicBezTo>
                  <a:pt x="104" y="62"/>
                  <a:pt x="110" y="56"/>
                  <a:pt x="48" y="72"/>
                </a:cubicBezTo>
                <a:cubicBezTo>
                  <a:pt x="8" y="98"/>
                  <a:pt x="8" y="111"/>
                  <a:pt x="0" y="160"/>
                </a:cubicBezTo>
                <a:cubicBezTo>
                  <a:pt x="5" y="176"/>
                  <a:pt x="14" y="191"/>
                  <a:pt x="16" y="208"/>
                </a:cubicBezTo>
                <a:cubicBezTo>
                  <a:pt x="18" y="232"/>
                  <a:pt x="14" y="258"/>
                  <a:pt x="24" y="280"/>
                </a:cubicBezTo>
                <a:cubicBezTo>
                  <a:pt x="29" y="291"/>
                  <a:pt x="78" y="301"/>
                  <a:pt x="88" y="304"/>
                </a:cubicBezTo>
                <a:cubicBezTo>
                  <a:pt x="148" y="295"/>
                  <a:pt x="172" y="298"/>
                  <a:pt x="192" y="240"/>
                </a:cubicBezTo>
                <a:cubicBezTo>
                  <a:pt x="171" y="208"/>
                  <a:pt x="171" y="196"/>
                  <a:pt x="208" y="184"/>
                </a:cubicBezTo>
                <a:cubicBezTo>
                  <a:pt x="205" y="168"/>
                  <a:pt x="205" y="151"/>
                  <a:pt x="200" y="136"/>
                </a:cubicBezTo>
                <a:cubicBezTo>
                  <a:pt x="196" y="126"/>
                  <a:pt x="185" y="121"/>
                  <a:pt x="184" y="112"/>
                </a:cubicBezTo>
                <a:cubicBezTo>
                  <a:pt x="182" y="101"/>
                  <a:pt x="190" y="90"/>
                  <a:pt x="192" y="80"/>
                </a:cubicBezTo>
                <a:cubicBezTo>
                  <a:pt x="193" y="66"/>
                  <a:pt x="192" y="53"/>
                  <a:pt x="192" y="40"/>
                </a:cubicBezTo>
              </a:path>
            </a:pathLst>
          </a:custGeom>
          <a:solidFill>
            <a:srgbClr val="FFCC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26" name="Freeform 44"/>
          <p:cNvSpPr>
            <a:spLocks/>
          </p:cNvSpPr>
          <p:nvPr/>
        </p:nvSpPr>
        <p:spPr bwMode="auto">
          <a:xfrm>
            <a:off x="6330950" y="2192338"/>
            <a:ext cx="582613" cy="485775"/>
          </a:xfrm>
          <a:custGeom>
            <a:avLst/>
            <a:gdLst>
              <a:gd name="T0" fmla="*/ 2147483647 w 367"/>
              <a:gd name="T1" fmla="*/ 2147483647 h 306"/>
              <a:gd name="T2" fmla="*/ 2147483647 w 367"/>
              <a:gd name="T3" fmla="*/ 2147483647 h 306"/>
              <a:gd name="T4" fmla="*/ 2147483647 w 367"/>
              <a:gd name="T5" fmla="*/ 2147483647 h 306"/>
              <a:gd name="T6" fmla="*/ 2147483647 w 367"/>
              <a:gd name="T7" fmla="*/ 2147483647 h 306"/>
              <a:gd name="T8" fmla="*/ 2147483647 w 367"/>
              <a:gd name="T9" fmla="*/ 2147483647 h 306"/>
              <a:gd name="T10" fmla="*/ 2147483647 w 367"/>
              <a:gd name="T11" fmla="*/ 0 h 306"/>
              <a:gd name="T12" fmla="*/ 2147483647 w 367"/>
              <a:gd name="T13" fmla="*/ 2147483647 h 306"/>
              <a:gd name="T14" fmla="*/ 2147483647 w 367"/>
              <a:gd name="T15" fmla="*/ 2147483647 h 306"/>
              <a:gd name="T16" fmla="*/ 2147483647 w 367"/>
              <a:gd name="T17" fmla="*/ 2147483647 h 306"/>
              <a:gd name="T18" fmla="*/ 2147483647 w 367"/>
              <a:gd name="T19" fmla="*/ 2147483647 h 306"/>
              <a:gd name="T20" fmla="*/ 2147483647 w 367"/>
              <a:gd name="T21" fmla="*/ 2147483647 h 306"/>
              <a:gd name="T22" fmla="*/ 2147483647 w 367"/>
              <a:gd name="T23" fmla="*/ 2147483647 h 306"/>
              <a:gd name="T24" fmla="*/ 2147483647 w 367"/>
              <a:gd name="T25" fmla="*/ 2147483647 h 306"/>
              <a:gd name="T26" fmla="*/ 2147483647 w 367"/>
              <a:gd name="T27" fmla="*/ 2147483647 h 306"/>
              <a:gd name="T28" fmla="*/ 0 w 367"/>
              <a:gd name="T29" fmla="*/ 2147483647 h 306"/>
              <a:gd name="T30" fmla="*/ 2147483647 w 367"/>
              <a:gd name="T31" fmla="*/ 2147483647 h 306"/>
              <a:gd name="T32" fmla="*/ 2147483647 w 367"/>
              <a:gd name="T33" fmla="*/ 2147483647 h 306"/>
              <a:gd name="T34" fmla="*/ 2147483647 w 367"/>
              <a:gd name="T35" fmla="*/ 2147483647 h 3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367"/>
              <a:gd name="T55" fmla="*/ 0 h 306"/>
              <a:gd name="T56" fmla="*/ 367 w 367"/>
              <a:gd name="T57" fmla="*/ 306 h 30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367" h="306">
                <a:moveTo>
                  <a:pt x="15" y="157"/>
                </a:moveTo>
                <a:cubicBezTo>
                  <a:pt x="25" y="113"/>
                  <a:pt x="14" y="107"/>
                  <a:pt x="60" y="97"/>
                </a:cubicBezTo>
                <a:cubicBezTo>
                  <a:pt x="72" y="99"/>
                  <a:pt x="84" y="100"/>
                  <a:pt x="97" y="104"/>
                </a:cubicBezTo>
                <a:cubicBezTo>
                  <a:pt x="104" y="105"/>
                  <a:pt x="114" y="118"/>
                  <a:pt x="119" y="112"/>
                </a:cubicBezTo>
                <a:cubicBezTo>
                  <a:pt x="163" y="52"/>
                  <a:pt x="118" y="32"/>
                  <a:pt x="179" y="7"/>
                </a:cubicBezTo>
                <a:cubicBezTo>
                  <a:pt x="186" y="3"/>
                  <a:pt x="194" y="2"/>
                  <a:pt x="202" y="0"/>
                </a:cubicBezTo>
                <a:cubicBezTo>
                  <a:pt x="244" y="13"/>
                  <a:pt x="225" y="35"/>
                  <a:pt x="254" y="59"/>
                </a:cubicBezTo>
                <a:cubicBezTo>
                  <a:pt x="270" y="72"/>
                  <a:pt x="310" y="79"/>
                  <a:pt x="329" y="89"/>
                </a:cubicBezTo>
                <a:cubicBezTo>
                  <a:pt x="350" y="118"/>
                  <a:pt x="367" y="128"/>
                  <a:pt x="359" y="164"/>
                </a:cubicBezTo>
                <a:cubicBezTo>
                  <a:pt x="355" y="176"/>
                  <a:pt x="358" y="190"/>
                  <a:pt x="351" y="201"/>
                </a:cubicBezTo>
                <a:cubicBezTo>
                  <a:pt x="344" y="210"/>
                  <a:pt x="331" y="211"/>
                  <a:pt x="321" y="216"/>
                </a:cubicBezTo>
                <a:cubicBezTo>
                  <a:pt x="279" y="206"/>
                  <a:pt x="261" y="208"/>
                  <a:pt x="232" y="239"/>
                </a:cubicBezTo>
                <a:cubicBezTo>
                  <a:pt x="218" y="275"/>
                  <a:pt x="235" y="293"/>
                  <a:pt x="194" y="306"/>
                </a:cubicBezTo>
                <a:cubicBezTo>
                  <a:pt x="140" y="288"/>
                  <a:pt x="157" y="304"/>
                  <a:pt x="134" y="269"/>
                </a:cubicBezTo>
                <a:cubicBezTo>
                  <a:pt x="118" y="219"/>
                  <a:pt x="43" y="221"/>
                  <a:pt x="0" y="216"/>
                </a:cubicBezTo>
                <a:cubicBezTo>
                  <a:pt x="2" y="203"/>
                  <a:pt x="2" y="190"/>
                  <a:pt x="7" y="179"/>
                </a:cubicBezTo>
                <a:cubicBezTo>
                  <a:pt x="10" y="170"/>
                  <a:pt x="18" y="165"/>
                  <a:pt x="22" y="157"/>
                </a:cubicBezTo>
                <a:cubicBezTo>
                  <a:pt x="22" y="154"/>
                  <a:pt x="17" y="157"/>
                  <a:pt x="15" y="157"/>
                </a:cubicBezTo>
                <a:close/>
              </a:path>
            </a:pathLst>
          </a:custGeom>
          <a:solidFill>
            <a:srgbClr val="FFCC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27" name="Freeform 45"/>
          <p:cNvSpPr>
            <a:spLocks/>
          </p:cNvSpPr>
          <p:nvPr/>
        </p:nvSpPr>
        <p:spPr bwMode="auto">
          <a:xfrm>
            <a:off x="6183313" y="1206500"/>
            <a:ext cx="668337" cy="538163"/>
          </a:xfrm>
          <a:custGeom>
            <a:avLst/>
            <a:gdLst>
              <a:gd name="T0" fmla="*/ 2147483647 w 421"/>
              <a:gd name="T1" fmla="*/ 0 h 339"/>
              <a:gd name="T2" fmla="*/ 2147483647 w 421"/>
              <a:gd name="T3" fmla="*/ 2147483647 h 339"/>
              <a:gd name="T4" fmla="*/ 2147483647 w 421"/>
              <a:gd name="T5" fmla="*/ 2147483647 h 339"/>
              <a:gd name="T6" fmla="*/ 2147483647 w 421"/>
              <a:gd name="T7" fmla="*/ 2147483647 h 339"/>
              <a:gd name="T8" fmla="*/ 2147483647 w 421"/>
              <a:gd name="T9" fmla="*/ 2147483647 h 339"/>
              <a:gd name="T10" fmla="*/ 2147483647 w 421"/>
              <a:gd name="T11" fmla="*/ 2147483647 h 339"/>
              <a:gd name="T12" fmla="*/ 2147483647 w 421"/>
              <a:gd name="T13" fmla="*/ 2147483647 h 339"/>
              <a:gd name="T14" fmla="*/ 2147483647 w 421"/>
              <a:gd name="T15" fmla="*/ 2147483647 h 339"/>
              <a:gd name="T16" fmla="*/ 2147483647 w 421"/>
              <a:gd name="T17" fmla="*/ 2147483647 h 339"/>
              <a:gd name="T18" fmla="*/ 2147483647 w 421"/>
              <a:gd name="T19" fmla="*/ 2147483647 h 339"/>
              <a:gd name="T20" fmla="*/ 2147483647 w 421"/>
              <a:gd name="T21" fmla="*/ 2147483647 h 339"/>
              <a:gd name="T22" fmla="*/ 2147483647 w 421"/>
              <a:gd name="T23" fmla="*/ 2147483647 h 339"/>
              <a:gd name="T24" fmla="*/ 2147483647 w 421"/>
              <a:gd name="T25" fmla="*/ 2147483647 h 339"/>
              <a:gd name="T26" fmla="*/ 2147483647 w 421"/>
              <a:gd name="T27" fmla="*/ 2147483647 h 339"/>
              <a:gd name="T28" fmla="*/ 2147483647 w 421"/>
              <a:gd name="T29" fmla="*/ 2147483647 h 339"/>
              <a:gd name="T30" fmla="*/ 2147483647 w 421"/>
              <a:gd name="T31" fmla="*/ 2147483647 h 339"/>
              <a:gd name="T32" fmla="*/ 2147483647 w 421"/>
              <a:gd name="T33" fmla="*/ 2147483647 h 339"/>
              <a:gd name="T34" fmla="*/ 2147483647 w 421"/>
              <a:gd name="T35" fmla="*/ 2147483647 h 339"/>
              <a:gd name="T36" fmla="*/ 2147483647 w 421"/>
              <a:gd name="T37" fmla="*/ 2147483647 h 339"/>
              <a:gd name="T38" fmla="*/ 2147483647 w 421"/>
              <a:gd name="T39" fmla="*/ 2147483647 h 339"/>
              <a:gd name="T40" fmla="*/ 2147483647 w 421"/>
              <a:gd name="T41" fmla="*/ 0 h 33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421"/>
              <a:gd name="T64" fmla="*/ 0 h 339"/>
              <a:gd name="T65" fmla="*/ 421 w 421"/>
              <a:gd name="T66" fmla="*/ 339 h 339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421" h="339">
                <a:moveTo>
                  <a:pt x="81" y="0"/>
                </a:moveTo>
                <a:cubicBezTo>
                  <a:pt x="126" y="9"/>
                  <a:pt x="130" y="13"/>
                  <a:pt x="145" y="56"/>
                </a:cubicBezTo>
                <a:cubicBezTo>
                  <a:pt x="108" y="80"/>
                  <a:pt x="97" y="78"/>
                  <a:pt x="81" y="112"/>
                </a:cubicBezTo>
                <a:cubicBezTo>
                  <a:pt x="77" y="119"/>
                  <a:pt x="78" y="130"/>
                  <a:pt x="73" y="136"/>
                </a:cubicBezTo>
                <a:cubicBezTo>
                  <a:pt x="59" y="149"/>
                  <a:pt x="25" y="168"/>
                  <a:pt x="25" y="168"/>
                </a:cubicBezTo>
                <a:cubicBezTo>
                  <a:pt x="0" y="241"/>
                  <a:pt x="23" y="241"/>
                  <a:pt x="81" y="256"/>
                </a:cubicBezTo>
                <a:cubicBezTo>
                  <a:pt x="97" y="266"/>
                  <a:pt x="125" y="269"/>
                  <a:pt x="129" y="288"/>
                </a:cubicBezTo>
                <a:cubicBezTo>
                  <a:pt x="131" y="301"/>
                  <a:pt x="126" y="319"/>
                  <a:pt x="137" y="328"/>
                </a:cubicBezTo>
                <a:cubicBezTo>
                  <a:pt x="152" y="339"/>
                  <a:pt x="174" y="333"/>
                  <a:pt x="193" y="336"/>
                </a:cubicBezTo>
                <a:cubicBezTo>
                  <a:pt x="211" y="333"/>
                  <a:pt x="234" y="339"/>
                  <a:pt x="249" y="328"/>
                </a:cubicBezTo>
                <a:cubicBezTo>
                  <a:pt x="278" y="305"/>
                  <a:pt x="246" y="267"/>
                  <a:pt x="289" y="256"/>
                </a:cubicBezTo>
                <a:cubicBezTo>
                  <a:pt x="327" y="245"/>
                  <a:pt x="369" y="245"/>
                  <a:pt x="409" y="240"/>
                </a:cubicBezTo>
                <a:cubicBezTo>
                  <a:pt x="420" y="204"/>
                  <a:pt x="421" y="220"/>
                  <a:pt x="401" y="176"/>
                </a:cubicBezTo>
                <a:cubicBezTo>
                  <a:pt x="391" y="154"/>
                  <a:pt x="369" y="112"/>
                  <a:pt x="369" y="112"/>
                </a:cubicBezTo>
                <a:cubicBezTo>
                  <a:pt x="371" y="104"/>
                  <a:pt x="371" y="94"/>
                  <a:pt x="377" y="88"/>
                </a:cubicBezTo>
                <a:cubicBezTo>
                  <a:pt x="383" y="80"/>
                  <a:pt x="409" y="76"/>
                  <a:pt x="401" y="72"/>
                </a:cubicBezTo>
                <a:cubicBezTo>
                  <a:pt x="372" y="55"/>
                  <a:pt x="305" y="48"/>
                  <a:pt x="305" y="48"/>
                </a:cubicBezTo>
                <a:cubicBezTo>
                  <a:pt x="289" y="53"/>
                  <a:pt x="272" y="57"/>
                  <a:pt x="257" y="64"/>
                </a:cubicBezTo>
                <a:cubicBezTo>
                  <a:pt x="245" y="68"/>
                  <a:pt x="234" y="87"/>
                  <a:pt x="225" y="80"/>
                </a:cubicBezTo>
                <a:cubicBezTo>
                  <a:pt x="210" y="67"/>
                  <a:pt x="214" y="42"/>
                  <a:pt x="209" y="24"/>
                </a:cubicBezTo>
                <a:cubicBezTo>
                  <a:pt x="162" y="35"/>
                  <a:pt x="125" y="14"/>
                  <a:pt x="81" y="0"/>
                </a:cubicBezTo>
                <a:close/>
              </a:path>
            </a:pathLst>
          </a:custGeom>
          <a:solidFill>
            <a:srgbClr val="FFCC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28" name="Line 46"/>
          <p:cNvSpPr>
            <a:spLocks noChangeShapeType="1"/>
          </p:cNvSpPr>
          <p:nvPr/>
        </p:nvSpPr>
        <p:spPr bwMode="auto">
          <a:xfrm>
            <a:off x="5132388" y="2352675"/>
            <a:ext cx="47625" cy="0"/>
          </a:xfrm>
          <a:prstGeom prst="line">
            <a:avLst/>
          </a:prstGeom>
          <a:noFill/>
          <a:ln w="38100">
            <a:solidFill>
              <a:srgbClr val="FF0303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29" name="Line 47"/>
          <p:cNvSpPr>
            <a:spLocks noChangeShapeType="1"/>
          </p:cNvSpPr>
          <p:nvPr/>
        </p:nvSpPr>
        <p:spPr bwMode="auto">
          <a:xfrm>
            <a:off x="6643688" y="1260475"/>
            <a:ext cx="47625" cy="0"/>
          </a:xfrm>
          <a:prstGeom prst="line">
            <a:avLst/>
          </a:prstGeom>
          <a:noFill/>
          <a:ln w="38100">
            <a:solidFill>
              <a:srgbClr val="FF580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30" name="Line 48"/>
          <p:cNvSpPr>
            <a:spLocks noChangeShapeType="1"/>
          </p:cNvSpPr>
          <p:nvPr/>
        </p:nvSpPr>
        <p:spPr bwMode="auto">
          <a:xfrm>
            <a:off x="6567488" y="1476375"/>
            <a:ext cx="47625" cy="0"/>
          </a:xfrm>
          <a:prstGeom prst="line">
            <a:avLst/>
          </a:prstGeom>
          <a:noFill/>
          <a:ln w="38100">
            <a:solidFill>
              <a:srgbClr val="FF580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31" name="Line 49"/>
          <p:cNvSpPr>
            <a:spLocks noChangeShapeType="1"/>
          </p:cNvSpPr>
          <p:nvPr/>
        </p:nvSpPr>
        <p:spPr bwMode="auto">
          <a:xfrm>
            <a:off x="7297738" y="1603375"/>
            <a:ext cx="63500" cy="15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32" name="Line 50"/>
          <p:cNvSpPr>
            <a:spLocks noChangeShapeType="1"/>
          </p:cNvSpPr>
          <p:nvPr/>
        </p:nvSpPr>
        <p:spPr bwMode="auto">
          <a:xfrm>
            <a:off x="7202488" y="1819275"/>
            <a:ext cx="476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33" name="Line 51"/>
          <p:cNvSpPr>
            <a:spLocks noChangeShapeType="1"/>
          </p:cNvSpPr>
          <p:nvPr/>
        </p:nvSpPr>
        <p:spPr bwMode="auto">
          <a:xfrm>
            <a:off x="7024688" y="1958975"/>
            <a:ext cx="476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34" name="Line 52"/>
          <p:cNvSpPr>
            <a:spLocks noChangeShapeType="1"/>
          </p:cNvSpPr>
          <p:nvPr/>
        </p:nvSpPr>
        <p:spPr bwMode="auto">
          <a:xfrm>
            <a:off x="7126288" y="2035175"/>
            <a:ext cx="476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35" name="Line 53"/>
          <p:cNvSpPr>
            <a:spLocks noChangeShapeType="1"/>
          </p:cNvSpPr>
          <p:nvPr/>
        </p:nvSpPr>
        <p:spPr bwMode="auto">
          <a:xfrm>
            <a:off x="6643688" y="1577975"/>
            <a:ext cx="47625" cy="0"/>
          </a:xfrm>
          <a:prstGeom prst="line">
            <a:avLst/>
          </a:prstGeom>
          <a:noFill/>
          <a:ln w="38100">
            <a:solidFill>
              <a:srgbClr val="FF580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36" name="Line 54"/>
          <p:cNvSpPr>
            <a:spLocks noChangeShapeType="1"/>
          </p:cNvSpPr>
          <p:nvPr/>
        </p:nvSpPr>
        <p:spPr bwMode="auto">
          <a:xfrm>
            <a:off x="6681788" y="1552575"/>
            <a:ext cx="47625" cy="0"/>
          </a:xfrm>
          <a:prstGeom prst="line">
            <a:avLst/>
          </a:prstGeom>
          <a:noFill/>
          <a:ln w="38100">
            <a:solidFill>
              <a:srgbClr val="FF580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37" name="Line 55"/>
          <p:cNvSpPr>
            <a:spLocks noChangeShapeType="1"/>
          </p:cNvSpPr>
          <p:nvPr/>
        </p:nvSpPr>
        <p:spPr bwMode="auto">
          <a:xfrm>
            <a:off x="7024688" y="1933575"/>
            <a:ext cx="476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38" name="Line 56"/>
          <p:cNvSpPr>
            <a:spLocks noChangeShapeType="1"/>
          </p:cNvSpPr>
          <p:nvPr/>
        </p:nvSpPr>
        <p:spPr bwMode="auto">
          <a:xfrm>
            <a:off x="6618288" y="2428875"/>
            <a:ext cx="47625" cy="0"/>
          </a:xfrm>
          <a:prstGeom prst="line">
            <a:avLst/>
          </a:prstGeom>
          <a:noFill/>
          <a:ln w="38100">
            <a:solidFill>
              <a:srgbClr val="FF580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39" name="Line 57"/>
          <p:cNvSpPr>
            <a:spLocks noChangeShapeType="1"/>
          </p:cNvSpPr>
          <p:nvPr/>
        </p:nvSpPr>
        <p:spPr bwMode="auto">
          <a:xfrm>
            <a:off x="6719888" y="1476375"/>
            <a:ext cx="47625" cy="0"/>
          </a:xfrm>
          <a:prstGeom prst="line">
            <a:avLst/>
          </a:prstGeom>
          <a:noFill/>
          <a:ln w="38100">
            <a:solidFill>
              <a:srgbClr val="FF580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40" name="Line 58"/>
          <p:cNvSpPr>
            <a:spLocks noChangeShapeType="1"/>
          </p:cNvSpPr>
          <p:nvPr/>
        </p:nvSpPr>
        <p:spPr bwMode="auto">
          <a:xfrm>
            <a:off x="6580188" y="1222375"/>
            <a:ext cx="47625" cy="0"/>
          </a:xfrm>
          <a:prstGeom prst="line">
            <a:avLst/>
          </a:prstGeom>
          <a:noFill/>
          <a:ln w="38100">
            <a:solidFill>
              <a:srgbClr val="FF580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41" name="Text Box 59"/>
          <p:cNvSpPr txBox="1">
            <a:spLocks noChangeArrowheads="1"/>
          </p:cNvSpPr>
          <p:nvPr/>
        </p:nvSpPr>
        <p:spPr bwMode="auto">
          <a:xfrm>
            <a:off x="7566025" y="1289050"/>
            <a:ext cx="1425575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Helvetica" pitchFamily="-108" charset="0"/>
              </a:rPr>
              <a:t>Bacterial replication</a:t>
            </a:r>
          </a:p>
          <a:p>
            <a:r>
              <a:rPr lang="en-US" sz="1600">
                <a:latin typeface="Helvetica" pitchFamily="-108" charset="0"/>
              </a:rPr>
              <a:t> and spread</a:t>
            </a:r>
          </a:p>
          <a:p>
            <a:endParaRPr lang="en-US" sz="1600">
              <a:latin typeface="Helvetica" pitchFamily="-108" charset="0"/>
            </a:endParaRPr>
          </a:p>
        </p:txBody>
      </p:sp>
      <p:sp>
        <p:nvSpPr>
          <p:cNvPr id="16442" name="Line 60"/>
          <p:cNvSpPr>
            <a:spLocks noChangeShapeType="1"/>
          </p:cNvSpPr>
          <p:nvPr/>
        </p:nvSpPr>
        <p:spPr bwMode="auto">
          <a:xfrm>
            <a:off x="6083300" y="2336800"/>
            <a:ext cx="0" cy="7874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43" name="Text Box 61"/>
          <p:cNvSpPr txBox="1">
            <a:spLocks noChangeArrowheads="1"/>
          </p:cNvSpPr>
          <p:nvPr/>
        </p:nvSpPr>
        <p:spPr bwMode="auto">
          <a:xfrm>
            <a:off x="3413125" y="5835650"/>
            <a:ext cx="15621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Helvetica" pitchFamily="-108" charset="0"/>
              </a:rPr>
              <a:t>Recruitment of </a:t>
            </a:r>
          </a:p>
          <a:p>
            <a:r>
              <a:rPr lang="en-US" sz="1600">
                <a:latin typeface="Helvetica" pitchFamily="-108" charset="0"/>
              </a:rPr>
              <a:t>T cells and MØ</a:t>
            </a:r>
          </a:p>
        </p:txBody>
      </p:sp>
      <p:sp>
        <p:nvSpPr>
          <p:cNvPr id="16444" name="Freeform 62"/>
          <p:cNvSpPr>
            <a:spLocks/>
          </p:cNvSpPr>
          <p:nvPr/>
        </p:nvSpPr>
        <p:spPr bwMode="auto">
          <a:xfrm>
            <a:off x="6413500" y="4229100"/>
            <a:ext cx="463550" cy="439738"/>
          </a:xfrm>
          <a:custGeom>
            <a:avLst/>
            <a:gdLst>
              <a:gd name="T0" fmla="*/ 2147483647 w 292"/>
              <a:gd name="T1" fmla="*/ 2147483647 h 277"/>
              <a:gd name="T2" fmla="*/ 2147483647 w 292"/>
              <a:gd name="T3" fmla="*/ 0 h 277"/>
              <a:gd name="T4" fmla="*/ 2147483647 w 292"/>
              <a:gd name="T5" fmla="*/ 2147483647 h 277"/>
              <a:gd name="T6" fmla="*/ 2147483647 w 292"/>
              <a:gd name="T7" fmla="*/ 2147483647 h 277"/>
              <a:gd name="T8" fmla="*/ 2147483647 w 292"/>
              <a:gd name="T9" fmla="*/ 2147483647 h 277"/>
              <a:gd name="T10" fmla="*/ 2147483647 w 292"/>
              <a:gd name="T11" fmla="*/ 2147483647 h 277"/>
              <a:gd name="T12" fmla="*/ 0 w 292"/>
              <a:gd name="T13" fmla="*/ 2147483647 h 277"/>
              <a:gd name="T14" fmla="*/ 2147483647 w 292"/>
              <a:gd name="T15" fmla="*/ 2147483647 h 277"/>
              <a:gd name="T16" fmla="*/ 2147483647 w 292"/>
              <a:gd name="T17" fmla="*/ 2147483647 h 277"/>
              <a:gd name="T18" fmla="*/ 2147483647 w 292"/>
              <a:gd name="T19" fmla="*/ 2147483647 h 277"/>
              <a:gd name="T20" fmla="*/ 2147483647 w 292"/>
              <a:gd name="T21" fmla="*/ 2147483647 h 277"/>
              <a:gd name="T22" fmla="*/ 2147483647 w 292"/>
              <a:gd name="T23" fmla="*/ 2147483647 h 277"/>
              <a:gd name="T24" fmla="*/ 2147483647 w 292"/>
              <a:gd name="T25" fmla="*/ 2147483647 h 277"/>
              <a:gd name="T26" fmla="*/ 2147483647 w 292"/>
              <a:gd name="T27" fmla="*/ 2147483647 h 277"/>
              <a:gd name="T28" fmla="*/ 2147483647 w 292"/>
              <a:gd name="T29" fmla="*/ 2147483647 h 277"/>
              <a:gd name="T30" fmla="*/ 2147483647 w 292"/>
              <a:gd name="T31" fmla="*/ 2147483647 h 277"/>
              <a:gd name="T32" fmla="*/ 2147483647 w 292"/>
              <a:gd name="T33" fmla="*/ 2147483647 h 277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292"/>
              <a:gd name="T52" fmla="*/ 0 h 277"/>
              <a:gd name="T53" fmla="*/ 292 w 292"/>
              <a:gd name="T54" fmla="*/ 277 h 277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292" h="277">
                <a:moveTo>
                  <a:pt x="216" y="28"/>
                </a:moveTo>
                <a:cubicBezTo>
                  <a:pt x="193" y="12"/>
                  <a:pt x="169" y="8"/>
                  <a:pt x="144" y="0"/>
                </a:cubicBezTo>
                <a:cubicBezTo>
                  <a:pt x="125" y="4"/>
                  <a:pt x="117" y="6"/>
                  <a:pt x="104" y="20"/>
                </a:cubicBezTo>
                <a:cubicBezTo>
                  <a:pt x="97" y="39"/>
                  <a:pt x="82" y="52"/>
                  <a:pt x="76" y="72"/>
                </a:cubicBezTo>
                <a:cubicBezTo>
                  <a:pt x="72" y="120"/>
                  <a:pt x="80" y="122"/>
                  <a:pt x="48" y="144"/>
                </a:cubicBezTo>
                <a:cubicBezTo>
                  <a:pt x="38" y="157"/>
                  <a:pt x="25" y="162"/>
                  <a:pt x="16" y="176"/>
                </a:cubicBezTo>
                <a:cubicBezTo>
                  <a:pt x="10" y="183"/>
                  <a:pt x="2" y="204"/>
                  <a:pt x="0" y="212"/>
                </a:cubicBezTo>
                <a:cubicBezTo>
                  <a:pt x="9" y="241"/>
                  <a:pt x="32" y="242"/>
                  <a:pt x="60" y="252"/>
                </a:cubicBezTo>
                <a:cubicBezTo>
                  <a:pt x="84" y="247"/>
                  <a:pt x="92" y="241"/>
                  <a:pt x="112" y="228"/>
                </a:cubicBezTo>
                <a:cubicBezTo>
                  <a:pt x="123" y="232"/>
                  <a:pt x="141" y="238"/>
                  <a:pt x="152" y="248"/>
                </a:cubicBezTo>
                <a:cubicBezTo>
                  <a:pt x="184" y="277"/>
                  <a:pt x="162" y="268"/>
                  <a:pt x="192" y="276"/>
                </a:cubicBezTo>
                <a:cubicBezTo>
                  <a:pt x="239" y="265"/>
                  <a:pt x="275" y="254"/>
                  <a:pt x="292" y="204"/>
                </a:cubicBezTo>
                <a:cubicBezTo>
                  <a:pt x="287" y="175"/>
                  <a:pt x="283" y="167"/>
                  <a:pt x="268" y="144"/>
                </a:cubicBezTo>
                <a:cubicBezTo>
                  <a:pt x="262" y="135"/>
                  <a:pt x="257" y="128"/>
                  <a:pt x="252" y="120"/>
                </a:cubicBezTo>
                <a:cubicBezTo>
                  <a:pt x="249" y="116"/>
                  <a:pt x="244" y="108"/>
                  <a:pt x="244" y="108"/>
                </a:cubicBezTo>
                <a:cubicBezTo>
                  <a:pt x="263" y="79"/>
                  <a:pt x="257" y="93"/>
                  <a:pt x="264" y="68"/>
                </a:cubicBezTo>
                <a:cubicBezTo>
                  <a:pt x="256" y="39"/>
                  <a:pt x="234" y="46"/>
                  <a:pt x="216" y="28"/>
                </a:cubicBezTo>
                <a:close/>
              </a:path>
            </a:pathLst>
          </a:custGeom>
          <a:solidFill>
            <a:srgbClr val="FFCCCC"/>
          </a:solidFill>
          <a:ln w="9525">
            <a:solidFill>
              <a:srgbClr val="FFCCC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45" name="Freeform 63"/>
          <p:cNvSpPr>
            <a:spLocks/>
          </p:cNvSpPr>
          <p:nvPr/>
        </p:nvSpPr>
        <p:spPr bwMode="auto">
          <a:xfrm>
            <a:off x="6540500" y="4294188"/>
            <a:ext cx="730250" cy="747712"/>
          </a:xfrm>
          <a:custGeom>
            <a:avLst/>
            <a:gdLst>
              <a:gd name="T0" fmla="*/ 2147483647 w 460"/>
              <a:gd name="T1" fmla="*/ 2147483647 h 471"/>
              <a:gd name="T2" fmla="*/ 2147483647 w 460"/>
              <a:gd name="T3" fmla="*/ 2147483647 h 471"/>
              <a:gd name="T4" fmla="*/ 2147483647 w 460"/>
              <a:gd name="T5" fmla="*/ 2147483647 h 471"/>
              <a:gd name="T6" fmla="*/ 2147483647 w 460"/>
              <a:gd name="T7" fmla="*/ 2147483647 h 471"/>
              <a:gd name="T8" fmla="*/ 2147483647 w 460"/>
              <a:gd name="T9" fmla="*/ 2147483647 h 471"/>
              <a:gd name="T10" fmla="*/ 0 w 460"/>
              <a:gd name="T11" fmla="*/ 2147483647 h 471"/>
              <a:gd name="T12" fmla="*/ 2147483647 w 460"/>
              <a:gd name="T13" fmla="*/ 2147483647 h 471"/>
              <a:gd name="T14" fmla="*/ 2147483647 w 460"/>
              <a:gd name="T15" fmla="*/ 2147483647 h 471"/>
              <a:gd name="T16" fmla="*/ 2147483647 w 460"/>
              <a:gd name="T17" fmla="*/ 2147483647 h 471"/>
              <a:gd name="T18" fmla="*/ 2147483647 w 460"/>
              <a:gd name="T19" fmla="*/ 2147483647 h 471"/>
              <a:gd name="T20" fmla="*/ 2147483647 w 460"/>
              <a:gd name="T21" fmla="*/ 2147483647 h 471"/>
              <a:gd name="T22" fmla="*/ 2147483647 w 460"/>
              <a:gd name="T23" fmla="*/ 2147483647 h 471"/>
              <a:gd name="T24" fmla="*/ 2147483647 w 460"/>
              <a:gd name="T25" fmla="*/ 2147483647 h 471"/>
              <a:gd name="T26" fmla="*/ 2147483647 w 460"/>
              <a:gd name="T27" fmla="*/ 2147483647 h 471"/>
              <a:gd name="T28" fmla="*/ 2147483647 w 460"/>
              <a:gd name="T29" fmla="*/ 2147483647 h 471"/>
              <a:gd name="T30" fmla="*/ 2147483647 w 460"/>
              <a:gd name="T31" fmla="*/ 2147483647 h 471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460"/>
              <a:gd name="T49" fmla="*/ 0 h 471"/>
              <a:gd name="T50" fmla="*/ 460 w 460"/>
              <a:gd name="T51" fmla="*/ 471 h 471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460" h="471">
                <a:moveTo>
                  <a:pt x="252" y="55"/>
                </a:moveTo>
                <a:cubicBezTo>
                  <a:pt x="234" y="90"/>
                  <a:pt x="255" y="128"/>
                  <a:pt x="276" y="159"/>
                </a:cubicBezTo>
                <a:cubicBezTo>
                  <a:pt x="298" y="248"/>
                  <a:pt x="176" y="248"/>
                  <a:pt x="124" y="251"/>
                </a:cubicBezTo>
                <a:cubicBezTo>
                  <a:pt x="111" y="259"/>
                  <a:pt x="100" y="270"/>
                  <a:pt x="88" y="279"/>
                </a:cubicBezTo>
                <a:cubicBezTo>
                  <a:pt x="65" y="275"/>
                  <a:pt x="53" y="275"/>
                  <a:pt x="32" y="283"/>
                </a:cubicBezTo>
                <a:cubicBezTo>
                  <a:pt x="11" y="313"/>
                  <a:pt x="5" y="343"/>
                  <a:pt x="0" y="379"/>
                </a:cubicBezTo>
                <a:cubicBezTo>
                  <a:pt x="9" y="426"/>
                  <a:pt x="25" y="440"/>
                  <a:pt x="72" y="447"/>
                </a:cubicBezTo>
                <a:cubicBezTo>
                  <a:pt x="131" y="432"/>
                  <a:pt x="199" y="450"/>
                  <a:pt x="260" y="455"/>
                </a:cubicBezTo>
                <a:cubicBezTo>
                  <a:pt x="280" y="458"/>
                  <a:pt x="294" y="459"/>
                  <a:pt x="312" y="471"/>
                </a:cubicBezTo>
                <a:cubicBezTo>
                  <a:pt x="435" y="446"/>
                  <a:pt x="426" y="326"/>
                  <a:pt x="460" y="227"/>
                </a:cubicBezTo>
                <a:cubicBezTo>
                  <a:pt x="445" y="153"/>
                  <a:pt x="415" y="148"/>
                  <a:pt x="364" y="107"/>
                </a:cubicBezTo>
                <a:cubicBezTo>
                  <a:pt x="357" y="86"/>
                  <a:pt x="359" y="102"/>
                  <a:pt x="368" y="83"/>
                </a:cubicBezTo>
                <a:cubicBezTo>
                  <a:pt x="371" y="75"/>
                  <a:pt x="376" y="59"/>
                  <a:pt x="376" y="59"/>
                </a:cubicBezTo>
                <a:cubicBezTo>
                  <a:pt x="374" y="41"/>
                  <a:pt x="380" y="12"/>
                  <a:pt x="364" y="7"/>
                </a:cubicBezTo>
                <a:cubicBezTo>
                  <a:pt x="343" y="0"/>
                  <a:pt x="292" y="32"/>
                  <a:pt x="272" y="39"/>
                </a:cubicBezTo>
                <a:cubicBezTo>
                  <a:pt x="257" y="53"/>
                  <a:pt x="265" y="48"/>
                  <a:pt x="252" y="55"/>
                </a:cubicBezTo>
                <a:close/>
              </a:path>
            </a:pathLst>
          </a:custGeom>
          <a:solidFill>
            <a:srgbClr val="FFCCCC"/>
          </a:solidFill>
          <a:ln w="9525">
            <a:solidFill>
              <a:srgbClr val="FFCCC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46" name="Freeform 64"/>
          <p:cNvSpPr>
            <a:spLocks/>
          </p:cNvSpPr>
          <p:nvPr/>
        </p:nvSpPr>
        <p:spPr bwMode="auto">
          <a:xfrm>
            <a:off x="6178550" y="4591050"/>
            <a:ext cx="277813" cy="422275"/>
          </a:xfrm>
          <a:custGeom>
            <a:avLst/>
            <a:gdLst>
              <a:gd name="T0" fmla="*/ 2147483647 w 175"/>
              <a:gd name="T1" fmla="*/ 0 h 266"/>
              <a:gd name="T2" fmla="*/ 2147483647 w 175"/>
              <a:gd name="T3" fmla="*/ 2147483647 h 266"/>
              <a:gd name="T4" fmla="*/ 2147483647 w 175"/>
              <a:gd name="T5" fmla="*/ 2147483647 h 266"/>
              <a:gd name="T6" fmla="*/ 2147483647 w 175"/>
              <a:gd name="T7" fmla="*/ 2147483647 h 266"/>
              <a:gd name="T8" fmla="*/ 2147483647 w 175"/>
              <a:gd name="T9" fmla="*/ 2147483647 h 266"/>
              <a:gd name="T10" fmla="*/ 2147483647 w 175"/>
              <a:gd name="T11" fmla="*/ 2147483647 h 266"/>
              <a:gd name="T12" fmla="*/ 2147483647 w 175"/>
              <a:gd name="T13" fmla="*/ 2147483647 h 266"/>
              <a:gd name="T14" fmla="*/ 2147483647 w 175"/>
              <a:gd name="T15" fmla="*/ 2147483647 h 266"/>
              <a:gd name="T16" fmla="*/ 2147483647 w 175"/>
              <a:gd name="T17" fmla="*/ 2147483647 h 266"/>
              <a:gd name="T18" fmla="*/ 2147483647 w 175"/>
              <a:gd name="T19" fmla="*/ 2147483647 h 266"/>
              <a:gd name="T20" fmla="*/ 0 w 175"/>
              <a:gd name="T21" fmla="*/ 2147483647 h 266"/>
              <a:gd name="T22" fmla="*/ 2147483647 w 175"/>
              <a:gd name="T23" fmla="*/ 0 h 26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75"/>
              <a:gd name="T37" fmla="*/ 0 h 266"/>
              <a:gd name="T38" fmla="*/ 175 w 175"/>
              <a:gd name="T39" fmla="*/ 266 h 26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75" h="266">
                <a:moveTo>
                  <a:pt x="40" y="0"/>
                </a:moveTo>
                <a:cubicBezTo>
                  <a:pt x="62" y="22"/>
                  <a:pt x="96" y="29"/>
                  <a:pt x="124" y="48"/>
                </a:cubicBezTo>
                <a:cubicBezTo>
                  <a:pt x="129" y="75"/>
                  <a:pt x="138" y="73"/>
                  <a:pt x="164" y="84"/>
                </a:cubicBezTo>
                <a:cubicBezTo>
                  <a:pt x="175" y="101"/>
                  <a:pt x="166" y="116"/>
                  <a:pt x="160" y="136"/>
                </a:cubicBezTo>
                <a:cubicBezTo>
                  <a:pt x="168" y="162"/>
                  <a:pt x="175" y="204"/>
                  <a:pt x="156" y="228"/>
                </a:cubicBezTo>
                <a:cubicBezTo>
                  <a:pt x="147" y="239"/>
                  <a:pt x="120" y="241"/>
                  <a:pt x="112" y="244"/>
                </a:cubicBezTo>
                <a:cubicBezTo>
                  <a:pt x="106" y="245"/>
                  <a:pt x="96" y="248"/>
                  <a:pt x="96" y="248"/>
                </a:cubicBezTo>
                <a:cubicBezTo>
                  <a:pt x="93" y="252"/>
                  <a:pt x="92" y="258"/>
                  <a:pt x="88" y="260"/>
                </a:cubicBezTo>
                <a:cubicBezTo>
                  <a:pt x="72" y="266"/>
                  <a:pt x="22" y="211"/>
                  <a:pt x="12" y="196"/>
                </a:cubicBezTo>
                <a:cubicBezTo>
                  <a:pt x="30" y="168"/>
                  <a:pt x="24" y="181"/>
                  <a:pt x="32" y="160"/>
                </a:cubicBezTo>
                <a:cubicBezTo>
                  <a:pt x="25" y="133"/>
                  <a:pt x="14" y="110"/>
                  <a:pt x="0" y="88"/>
                </a:cubicBezTo>
                <a:cubicBezTo>
                  <a:pt x="5" y="56"/>
                  <a:pt x="17" y="22"/>
                  <a:pt x="40" y="0"/>
                </a:cubicBezTo>
                <a:close/>
              </a:path>
            </a:pathLst>
          </a:custGeom>
          <a:solidFill>
            <a:srgbClr val="FFCCCC"/>
          </a:solidFill>
          <a:ln w="9525">
            <a:solidFill>
              <a:srgbClr val="FFCCC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47" name="Freeform 65"/>
          <p:cNvSpPr>
            <a:spLocks/>
          </p:cNvSpPr>
          <p:nvPr/>
        </p:nvSpPr>
        <p:spPr bwMode="auto">
          <a:xfrm>
            <a:off x="6159500" y="4070350"/>
            <a:ext cx="431800" cy="412750"/>
          </a:xfrm>
          <a:custGeom>
            <a:avLst/>
            <a:gdLst>
              <a:gd name="T0" fmla="*/ 2147483647 w 272"/>
              <a:gd name="T1" fmla="*/ 0 h 260"/>
              <a:gd name="T2" fmla="*/ 2147483647 w 272"/>
              <a:gd name="T3" fmla="*/ 2147483647 h 260"/>
              <a:gd name="T4" fmla="*/ 2147483647 w 272"/>
              <a:gd name="T5" fmla="*/ 2147483647 h 260"/>
              <a:gd name="T6" fmla="*/ 0 w 272"/>
              <a:gd name="T7" fmla="*/ 2147483647 h 260"/>
              <a:gd name="T8" fmla="*/ 2147483647 w 272"/>
              <a:gd name="T9" fmla="*/ 2147483647 h 260"/>
              <a:gd name="T10" fmla="*/ 2147483647 w 272"/>
              <a:gd name="T11" fmla="*/ 2147483647 h 260"/>
              <a:gd name="T12" fmla="*/ 2147483647 w 272"/>
              <a:gd name="T13" fmla="*/ 2147483647 h 260"/>
              <a:gd name="T14" fmla="*/ 2147483647 w 272"/>
              <a:gd name="T15" fmla="*/ 2147483647 h 260"/>
              <a:gd name="T16" fmla="*/ 2147483647 w 272"/>
              <a:gd name="T17" fmla="*/ 2147483647 h 260"/>
              <a:gd name="T18" fmla="*/ 2147483647 w 272"/>
              <a:gd name="T19" fmla="*/ 2147483647 h 260"/>
              <a:gd name="T20" fmla="*/ 2147483647 w 272"/>
              <a:gd name="T21" fmla="*/ 2147483647 h 260"/>
              <a:gd name="T22" fmla="*/ 2147483647 w 272"/>
              <a:gd name="T23" fmla="*/ 0 h 26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72"/>
              <a:gd name="T37" fmla="*/ 0 h 260"/>
              <a:gd name="T38" fmla="*/ 272 w 272"/>
              <a:gd name="T39" fmla="*/ 260 h 26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72" h="260">
                <a:moveTo>
                  <a:pt x="176" y="0"/>
                </a:moveTo>
                <a:cubicBezTo>
                  <a:pt x="121" y="3"/>
                  <a:pt x="62" y="7"/>
                  <a:pt x="40" y="68"/>
                </a:cubicBezTo>
                <a:cubicBezTo>
                  <a:pt x="32" y="88"/>
                  <a:pt x="36" y="112"/>
                  <a:pt x="28" y="132"/>
                </a:cubicBezTo>
                <a:cubicBezTo>
                  <a:pt x="19" y="150"/>
                  <a:pt x="6" y="161"/>
                  <a:pt x="0" y="180"/>
                </a:cubicBezTo>
                <a:cubicBezTo>
                  <a:pt x="6" y="190"/>
                  <a:pt x="9" y="202"/>
                  <a:pt x="16" y="212"/>
                </a:cubicBezTo>
                <a:cubicBezTo>
                  <a:pt x="35" y="239"/>
                  <a:pt x="71" y="245"/>
                  <a:pt x="100" y="260"/>
                </a:cubicBezTo>
                <a:cubicBezTo>
                  <a:pt x="123" y="252"/>
                  <a:pt x="147" y="252"/>
                  <a:pt x="172" y="248"/>
                </a:cubicBezTo>
                <a:cubicBezTo>
                  <a:pt x="184" y="229"/>
                  <a:pt x="190" y="215"/>
                  <a:pt x="208" y="204"/>
                </a:cubicBezTo>
                <a:cubicBezTo>
                  <a:pt x="212" y="185"/>
                  <a:pt x="210" y="165"/>
                  <a:pt x="216" y="148"/>
                </a:cubicBezTo>
                <a:cubicBezTo>
                  <a:pt x="223" y="122"/>
                  <a:pt x="241" y="120"/>
                  <a:pt x="260" y="108"/>
                </a:cubicBezTo>
                <a:cubicBezTo>
                  <a:pt x="264" y="94"/>
                  <a:pt x="267" y="81"/>
                  <a:pt x="272" y="68"/>
                </a:cubicBezTo>
                <a:cubicBezTo>
                  <a:pt x="258" y="27"/>
                  <a:pt x="219" y="0"/>
                  <a:pt x="176" y="0"/>
                </a:cubicBezTo>
                <a:close/>
              </a:path>
            </a:pathLst>
          </a:custGeom>
          <a:solidFill>
            <a:srgbClr val="FFCCCC"/>
          </a:solidFill>
          <a:ln w="9525">
            <a:solidFill>
              <a:srgbClr val="FFCCC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48" name="Oval 66"/>
          <p:cNvSpPr>
            <a:spLocks noChangeArrowheads="1"/>
          </p:cNvSpPr>
          <p:nvPr/>
        </p:nvSpPr>
        <p:spPr bwMode="auto">
          <a:xfrm>
            <a:off x="6019800" y="4921250"/>
            <a:ext cx="203200" cy="2032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66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49" name="Oval 67"/>
          <p:cNvSpPr>
            <a:spLocks noChangeArrowheads="1"/>
          </p:cNvSpPr>
          <p:nvPr/>
        </p:nvSpPr>
        <p:spPr bwMode="auto">
          <a:xfrm>
            <a:off x="6375400" y="5016500"/>
            <a:ext cx="203200" cy="2032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66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50" name="Oval 68"/>
          <p:cNvSpPr>
            <a:spLocks noChangeArrowheads="1"/>
          </p:cNvSpPr>
          <p:nvPr/>
        </p:nvSpPr>
        <p:spPr bwMode="auto">
          <a:xfrm>
            <a:off x="6604000" y="5054600"/>
            <a:ext cx="203200" cy="2032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66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51" name="Oval 69"/>
          <p:cNvSpPr>
            <a:spLocks noChangeArrowheads="1"/>
          </p:cNvSpPr>
          <p:nvPr/>
        </p:nvSpPr>
        <p:spPr bwMode="auto">
          <a:xfrm>
            <a:off x="6851650" y="5086350"/>
            <a:ext cx="203200" cy="2032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66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52" name="Oval 70"/>
          <p:cNvSpPr>
            <a:spLocks noChangeArrowheads="1"/>
          </p:cNvSpPr>
          <p:nvPr/>
        </p:nvSpPr>
        <p:spPr bwMode="auto">
          <a:xfrm>
            <a:off x="7181850" y="4330700"/>
            <a:ext cx="203200" cy="2032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66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53" name="Oval 71"/>
          <p:cNvSpPr>
            <a:spLocks noChangeArrowheads="1"/>
          </p:cNvSpPr>
          <p:nvPr/>
        </p:nvSpPr>
        <p:spPr bwMode="auto">
          <a:xfrm>
            <a:off x="7188200" y="4876800"/>
            <a:ext cx="203200" cy="2032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66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54" name="Oval 72"/>
          <p:cNvSpPr>
            <a:spLocks noChangeArrowheads="1"/>
          </p:cNvSpPr>
          <p:nvPr/>
        </p:nvSpPr>
        <p:spPr bwMode="auto">
          <a:xfrm>
            <a:off x="6851650" y="4083050"/>
            <a:ext cx="203200" cy="2032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66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55" name="Oval 73"/>
          <p:cNvSpPr>
            <a:spLocks noChangeArrowheads="1"/>
          </p:cNvSpPr>
          <p:nvPr/>
        </p:nvSpPr>
        <p:spPr bwMode="auto">
          <a:xfrm>
            <a:off x="7505700" y="4356100"/>
            <a:ext cx="203200" cy="2032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66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56" name="Oval 74"/>
          <p:cNvSpPr>
            <a:spLocks noChangeArrowheads="1"/>
          </p:cNvSpPr>
          <p:nvPr/>
        </p:nvSpPr>
        <p:spPr bwMode="auto">
          <a:xfrm>
            <a:off x="6464300" y="5270500"/>
            <a:ext cx="203200" cy="2032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66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57" name="Oval 75"/>
          <p:cNvSpPr>
            <a:spLocks noChangeArrowheads="1"/>
          </p:cNvSpPr>
          <p:nvPr/>
        </p:nvSpPr>
        <p:spPr bwMode="auto">
          <a:xfrm>
            <a:off x="6184900" y="5245100"/>
            <a:ext cx="203200" cy="2032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66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58" name="Oval 76"/>
          <p:cNvSpPr>
            <a:spLocks noChangeArrowheads="1"/>
          </p:cNvSpPr>
          <p:nvPr/>
        </p:nvSpPr>
        <p:spPr bwMode="auto">
          <a:xfrm>
            <a:off x="6692900" y="5314950"/>
            <a:ext cx="203200" cy="2032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66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59" name="Oval 77"/>
          <p:cNvSpPr>
            <a:spLocks noChangeArrowheads="1"/>
          </p:cNvSpPr>
          <p:nvPr/>
        </p:nvSpPr>
        <p:spPr bwMode="auto">
          <a:xfrm>
            <a:off x="5949950" y="4705350"/>
            <a:ext cx="203200" cy="2032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66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60" name="Oval 78"/>
          <p:cNvSpPr>
            <a:spLocks noChangeArrowheads="1"/>
          </p:cNvSpPr>
          <p:nvPr/>
        </p:nvSpPr>
        <p:spPr bwMode="auto">
          <a:xfrm>
            <a:off x="7340600" y="4635500"/>
            <a:ext cx="203200" cy="2032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66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61" name="Oval 79"/>
          <p:cNvSpPr>
            <a:spLocks noChangeArrowheads="1"/>
          </p:cNvSpPr>
          <p:nvPr/>
        </p:nvSpPr>
        <p:spPr bwMode="auto">
          <a:xfrm>
            <a:off x="6953250" y="3860800"/>
            <a:ext cx="203200" cy="2032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66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62" name="Oval 80"/>
          <p:cNvSpPr>
            <a:spLocks noChangeArrowheads="1"/>
          </p:cNvSpPr>
          <p:nvPr/>
        </p:nvSpPr>
        <p:spPr bwMode="auto">
          <a:xfrm>
            <a:off x="6343650" y="3860800"/>
            <a:ext cx="203200" cy="2032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66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63" name="Oval 81"/>
          <p:cNvSpPr>
            <a:spLocks noChangeArrowheads="1"/>
          </p:cNvSpPr>
          <p:nvPr/>
        </p:nvSpPr>
        <p:spPr bwMode="auto">
          <a:xfrm>
            <a:off x="7467600" y="4851400"/>
            <a:ext cx="203200" cy="2032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66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64" name="Oval 82"/>
          <p:cNvSpPr>
            <a:spLocks noChangeArrowheads="1"/>
          </p:cNvSpPr>
          <p:nvPr/>
        </p:nvSpPr>
        <p:spPr bwMode="auto">
          <a:xfrm>
            <a:off x="7366000" y="5041900"/>
            <a:ext cx="203200" cy="2032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66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65" name="Oval 83"/>
          <p:cNvSpPr>
            <a:spLocks noChangeArrowheads="1"/>
          </p:cNvSpPr>
          <p:nvPr/>
        </p:nvSpPr>
        <p:spPr bwMode="auto">
          <a:xfrm>
            <a:off x="6121400" y="3879850"/>
            <a:ext cx="203200" cy="2032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66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66" name="Oval 84"/>
          <p:cNvSpPr>
            <a:spLocks noChangeArrowheads="1"/>
          </p:cNvSpPr>
          <p:nvPr/>
        </p:nvSpPr>
        <p:spPr bwMode="auto">
          <a:xfrm>
            <a:off x="7346950" y="4203700"/>
            <a:ext cx="203200" cy="2032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66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67" name="Oval 85"/>
          <p:cNvSpPr>
            <a:spLocks noChangeArrowheads="1"/>
          </p:cNvSpPr>
          <p:nvPr/>
        </p:nvSpPr>
        <p:spPr bwMode="auto">
          <a:xfrm>
            <a:off x="7651750" y="4794250"/>
            <a:ext cx="203200" cy="2032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66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68" name="Oval 86"/>
          <p:cNvSpPr>
            <a:spLocks noChangeArrowheads="1"/>
          </p:cNvSpPr>
          <p:nvPr/>
        </p:nvSpPr>
        <p:spPr bwMode="auto">
          <a:xfrm>
            <a:off x="6559550" y="5473700"/>
            <a:ext cx="203200" cy="2032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66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69" name="Oval 87"/>
          <p:cNvSpPr>
            <a:spLocks noChangeArrowheads="1"/>
          </p:cNvSpPr>
          <p:nvPr/>
        </p:nvSpPr>
        <p:spPr bwMode="auto">
          <a:xfrm>
            <a:off x="6330950" y="3644900"/>
            <a:ext cx="203200" cy="2032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66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70" name="Oval 88"/>
          <p:cNvSpPr>
            <a:spLocks noChangeArrowheads="1"/>
          </p:cNvSpPr>
          <p:nvPr/>
        </p:nvSpPr>
        <p:spPr bwMode="auto">
          <a:xfrm>
            <a:off x="5803900" y="4114800"/>
            <a:ext cx="203200" cy="2032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66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71" name="Oval 89"/>
          <p:cNvSpPr>
            <a:spLocks noChangeArrowheads="1"/>
          </p:cNvSpPr>
          <p:nvPr/>
        </p:nvSpPr>
        <p:spPr bwMode="auto">
          <a:xfrm>
            <a:off x="5721350" y="4305300"/>
            <a:ext cx="203200" cy="2032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66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72" name="Oval 90"/>
          <p:cNvSpPr>
            <a:spLocks noChangeArrowheads="1"/>
          </p:cNvSpPr>
          <p:nvPr/>
        </p:nvSpPr>
        <p:spPr bwMode="auto">
          <a:xfrm>
            <a:off x="6115050" y="3657600"/>
            <a:ext cx="203200" cy="203200"/>
          </a:xfrm>
          <a:prstGeom prst="ellipse">
            <a:avLst/>
          </a:prstGeom>
          <a:solidFill>
            <a:srgbClr val="66FFCC"/>
          </a:solidFill>
          <a:ln w="9525">
            <a:solidFill>
              <a:srgbClr val="66FFC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73" name="Oval 91"/>
          <p:cNvSpPr>
            <a:spLocks noChangeArrowheads="1"/>
          </p:cNvSpPr>
          <p:nvPr/>
        </p:nvSpPr>
        <p:spPr bwMode="auto">
          <a:xfrm>
            <a:off x="6026150" y="4476750"/>
            <a:ext cx="203200" cy="203200"/>
          </a:xfrm>
          <a:prstGeom prst="ellipse">
            <a:avLst/>
          </a:prstGeom>
          <a:solidFill>
            <a:srgbClr val="66FFCC"/>
          </a:solidFill>
          <a:ln w="9525">
            <a:solidFill>
              <a:srgbClr val="66FFC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74" name="Oval 92"/>
          <p:cNvSpPr>
            <a:spLocks noChangeArrowheads="1"/>
          </p:cNvSpPr>
          <p:nvPr/>
        </p:nvSpPr>
        <p:spPr bwMode="auto">
          <a:xfrm>
            <a:off x="5924550" y="4248150"/>
            <a:ext cx="203200" cy="203200"/>
          </a:xfrm>
          <a:prstGeom prst="ellipse">
            <a:avLst/>
          </a:prstGeom>
          <a:solidFill>
            <a:srgbClr val="66FFCC"/>
          </a:solidFill>
          <a:ln w="9525">
            <a:solidFill>
              <a:srgbClr val="66FFC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75" name="Oval 93"/>
          <p:cNvSpPr>
            <a:spLocks noChangeArrowheads="1"/>
          </p:cNvSpPr>
          <p:nvPr/>
        </p:nvSpPr>
        <p:spPr bwMode="auto">
          <a:xfrm>
            <a:off x="7054850" y="5048250"/>
            <a:ext cx="203200" cy="203200"/>
          </a:xfrm>
          <a:prstGeom prst="ellipse">
            <a:avLst/>
          </a:prstGeom>
          <a:solidFill>
            <a:srgbClr val="66FFCC"/>
          </a:solidFill>
          <a:ln w="9525">
            <a:solidFill>
              <a:srgbClr val="66FFC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76" name="Oval 94"/>
          <p:cNvSpPr>
            <a:spLocks noChangeArrowheads="1"/>
          </p:cNvSpPr>
          <p:nvPr/>
        </p:nvSpPr>
        <p:spPr bwMode="auto">
          <a:xfrm>
            <a:off x="7092950" y="5257800"/>
            <a:ext cx="203200" cy="203200"/>
          </a:xfrm>
          <a:prstGeom prst="ellipse">
            <a:avLst/>
          </a:prstGeom>
          <a:solidFill>
            <a:srgbClr val="66FFCC"/>
          </a:solidFill>
          <a:ln w="9525">
            <a:solidFill>
              <a:srgbClr val="66FFC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77" name="Oval 95"/>
          <p:cNvSpPr>
            <a:spLocks noChangeArrowheads="1"/>
          </p:cNvSpPr>
          <p:nvPr/>
        </p:nvSpPr>
        <p:spPr bwMode="auto">
          <a:xfrm>
            <a:off x="6915150" y="5295900"/>
            <a:ext cx="203200" cy="203200"/>
          </a:xfrm>
          <a:prstGeom prst="ellipse">
            <a:avLst/>
          </a:prstGeom>
          <a:solidFill>
            <a:srgbClr val="66FFCC"/>
          </a:solidFill>
          <a:ln w="9525">
            <a:solidFill>
              <a:srgbClr val="66FFC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78" name="Oval 96"/>
          <p:cNvSpPr>
            <a:spLocks noChangeArrowheads="1"/>
          </p:cNvSpPr>
          <p:nvPr/>
        </p:nvSpPr>
        <p:spPr bwMode="auto">
          <a:xfrm>
            <a:off x="7118350" y="4140200"/>
            <a:ext cx="203200" cy="203200"/>
          </a:xfrm>
          <a:prstGeom prst="ellipse">
            <a:avLst/>
          </a:prstGeom>
          <a:solidFill>
            <a:srgbClr val="66FFCC"/>
          </a:solidFill>
          <a:ln w="9525">
            <a:solidFill>
              <a:srgbClr val="66FFC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79" name="Oval 97"/>
          <p:cNvSpPr>
            <a:spLocks noChangeArrowheads="1"/>
          </p:cNvSpPr>
          <p:nvPr/>
        </p:nvSpPr>
        <p:spPr bwMode="auto">
          <a:xfrm>
            <a:off x="5816600" y="4502150"/>
            <a:ext cx="203200" cy="203200"/>
          </a:xfrm>
          <a:prstGeom prst="ellipse">
            <a:avLst/>
          </a:prstGeom>
          <a:solidFill>
            <a:srgbClr val="66FFCC"/>
          </a:solidFill>
          <a:ln w="9525">
            <a:solidFill>
              <a:srgbClr val="66FFC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80" name="Oval 98"/>
          <p:cNvSpPr>
            <a:spLocks noChangeArrowheads="1"/>
          </p:cNvSpPr>
          <p:nvPr/>
        </p:nvSpPr>
        <p:spPr bwMode="auto">
          <a:xfrm>
            <a:off x="7334250" y="4438650"/>
            <a:ext cx="203200" cy="203200"/>
          </a:xfrm>
          <a:prstGeom prst="ellipse">
            <a:avLst/>
          </a:prstGeom>
          <a:solidFill>
            <a:srgbClr val="66FFCC"/>
          </a:solidFill>
          <a:ln w="9525">
            <a:solidFill>
              <a:srgbClr val="66FFC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81" name="Oval 99"/>
          <p:cNvSpPr>
            <a:spLocks noChangeArrowheads="1"/>
          </p:cNvSpPr>
          <p:nvPr/>
        </p:nvSpPr>
        <p:spPr bwMode="auto">
          <a:xfrm>
            <a:off x="6534150" y="3765550"/>
            <a:ext cx="203200" cy="203200"/>
          </a:xfrm>
          <a:prstGeom prst="ellipse">
            <a:avLst/>
          </a:prstGeom>
          <a:solidFill>
            <a:srgbClr val="66FFCC"/>
          </a:solidFill>
          <a:ln w="9525">
            <a:solidFill>
              <a:srgbClr val="66FFC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82" name="Oval 100"/>
          <p:cNvSpPr>
            <a:spLocks noChangeArrowheads="1"/>
          </p:cNvSpPr>
          <p:nvPr/>
        </p:nvSpPr>
        <p:spPr bwMode="auto">
          <a:xfrm>
            <a:off x="5988050" y="4051300"/>
            <a:ext cx="203200" cy="203200"/>
          </a:xfrm>
          <a:prstGeom prst="ellipse">
            <a:avLst/>
          </a:prstGeom>
          <a:solidFill>
            <a:srgbClr val="66FFCC"/>
          </a:solidFill>
          <a:ln w="9525">
            <a:solidFill>
              <a:srgbClr val="66FFC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83" name="Oval 101"/>
          <p:cNvSpPr>
            <a:spLocks noChangeArrowheads="1"/>
          </p:cNvSpPr>
          <p:nvPr/>
        </p:nvSpPr>
        <p:spPr bwMode="auto">
          <a:xfrm>
            <a:off x="5740400" y="4730750"/>
            <a:ext cx="203200" cy="203200"/>
          </a:xfrm>
          <a:prstGeom prst="ellipse">
            <a:avLst/>
          </a:prstGeom>
          <a:solidFill>
            <a:srgbClr val="66FFCC"/>
          </a:solidFill>
          <a:ln w="9525">
            <a:solidFill>
              <a:srgbClr val="66FFC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84" name="Oval 102"/>
          <p:cNvSpPr>
            <a:spLocks noChangeArrowheads="1"/>
          </p:cNvSpPr>
          <p:nvPr/>
        </p:nvSpPr>
        <p:spPr bwMode="auto">
          <a:xfrm>
            <a:off x="5975350" y="5340350"/>
            <a:ext cx="203200" cy="203200"/>
          </a:xfrm>
          <a:prstGeom prst="ellipse">
            <a:avLst/>
          </a:prstGeom>
          <a:solidFill>
            <a:srgbClr val="66FFCC"/>
          </a:solidFill>
          <a:ln w="9525">
            <a:solidFill>
              <a:srgbClr val="66FFC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85" name="Oval 103"/>
          <p:cNvSpPr>
            <a:spLocks noChangeArrowheads="1"/>
          </p:cNvSpPr>
          <p:nvPr/>
        </p:nvSpPr>
        <p:spPr bwMode="auto">
          <a:xfrm>
            <a:off x="7543800" y="4584700"/>
            <a:ext cx="203200" cy="203200"/>
          </a:xfrm>
          <a:prstGeom prst="ellipse">
            <a:avLst/>
          </a:prstGeom>
          <a:solidFill>
            <a:srgbClr val="66FFCC"/>
          </a:solidFill>
          <a:ln w="9525">
            <a:solidFill>
              <a:srgbClr val="66FFC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86" name="Oval 104"/>
          <p:cNvSpPr>
            <a:spLocks noChangeArrowheads="1"/>
          </p:cNvSpPr>
          <p:nvPr/>
        </p:nvSpPr>
        <p:spPr bwMode="auto">
          <a:xfrm>
            <a:off x="6610350" y="4025900"/>
            <a:ext cx="203200" cy="203200"/>
          </a:xfrm>
          <a:prstGeom prst="ellipse">
            <a:avLst/>
          </a:prstGeom>
          <a:solidFill>
            <a:srgbClr val="66FFCC"/>
          </a:solidFill>
          <a:ln w="9525">
            <a:solidFill>
              <a:srgbClr val="66FFC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87" name="Oval 105"/>
          <p:cNvSpPr>
            <a:spLocks noChangeArrowheads="1"/>
          </p:cNvSpPr>
          <p:nvPr/>
        </p:nvSpPr>
        <p:spPr bwMode="auto">
          <a:xfrm>
            <a:off x="7181850" y="3924300"/>
            <a:ext cx="203200" cy="203200"/>
          </a:xfrm>
          <a:prstGeom prst="ellipse">
            <a:avLst/>
          </a:prstGeom>
          <a:solidFill>
            <a:srgbClr val="66FFCC"/>
          </a:solidFill>
          <a:ln w="9525">
            <a:solidFill>
              <a:srgbClr val="66FFC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88" name="Oval 106"/>
          <p:cNvSpPr>
            <a:spLocks noChangeArrowheads="1"/>
          </p:cNvSpPr>
          <p:nvPr/>
        </p:nvSpPr>
        <p:spPr bwMode="auto">
          <a:xfrm>
            <a:off x="6889750" y="5511800"/>
            <a:ext cx="203200" cy="203200"/>
          </a:xfrm>
          <a:prstGeom prst="ellipse">
            <a:avLst/>
          </a:prstGeom>
          <a:solidFill>
            <a:srgbClr val="66FFCC"/>
          </a:solidFill>
          <a:ln w="9525">
            <a:solidFill>
              <a:srgbClr val="66FFC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89" name="Oval 107"/>
          <p:cNvSpPr>
            <a:spLocks noChangeArrowheads="1"/>
          </p:cNvSpPr>
          <p:nvPr/>
        </p:nvSpPr>
        <p:spPr bwMode="auto">
          <a:xfrm>
            <a:off x="6731000" y="3822700"/>
            <a:ext cx="203200" cy="203200"/>
          </a:xfrm>
          <a:prstGeom prst="ellipse">
            <a:avLst/>
          </a:prstGeom>
          <a:solidFill>
            <a:srgbClr val="66FFCC"/>
          </a:solidFill>
          <a:ln w="9525">
            <a:solidFill>
              <a:srgbClr val="66FFC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90" name="Oval 108"/>
          <p:cNvSpPr>
            <a:spLocks noChangeArrowheads="1"/>
          </p:cNvSpPr>
          <p:nvPr/>
        </p:nvSpPr>
        <p:spPr bwMode="auto">
          <a:xfrm>
            <a:off x="5822950" y="4946650"/>
            <a:ext cx="203200" cy="203200"/>
          </a:xfrm>
          <a:prstGeom prst="ellipse">
            <a:avLst/>
          </a:prstGeom>
          <a:solidFill>
            <a:srgbClr val="66FFCC"/>
          </a:solidFill>
          <a:ln w="9525">
            <a:solidFill>
              <a:srgbClr val="66FFC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91" name="Oval 109"/>
          <p:cNvSpPr>
            <a:spLocks noChangeArrowheads="1"/>
          </p:cNvSpPr>
          <p:nvPr/>
        </p:nvSpPr>
        <p:spPr bwMode="auto">
          <a:xfrm>
            <a:off x="5880100" y="5137150"/>
            <a:ext cx="203200" cy="203200"/>
          </a:xfrm>
          <a:prstGeom prst="ellipse">
            <a:avLst/>
          </a:prstGeom>
          <a:solidFill>
            <a:srgbClr val="66FFCC"/>
          </a:solidFill>
          <a:ln w="9525">
            <a:solidFill>
              <a:srgbClr val="66FFC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92" name="Oval 110"/>
          <p:cNvSpPr>
            <a:spLocks noChangeArrowheads="1"/>
          </p:cNvSpPr>
          <p:nvPr/>
        </p:nvSpPr>
        <p:spPr bwMode="auto">
          <a:xfrm>
            <a:off x="6159500" y="5073650"/>
            <a:ext cx="203200" cy="203200"/>
          </a:xfrm>
          <a:prstGeom prst="ellipse">
            <a:avLst/>
          </a:prstGeom>
          <a:solidFill>
            <a:srgbClr val="66FFCC"/>
          </a:solidFill>
          <a:ln w="9525">
            <a:solidFill>
              <a:srgbClr val="66FFC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93" name="Oval 111"/>
          <p:cNvSpPr>
            <a:spLocks noChangeArrowheads="1"/>
          </p:cNvSpPr>
          <p:nvPr/>
        </p:nvSpPr>
        <p:spPr bwMode="auto">
          <a:xfrm>
            <a:off x="6515100" y="3575050"/>
            <a:ext cx="203200" cy="203200"/>
          </a:xfrm>
          <a:prstGeom prst="ellipse">
            <a:avLst/>
          </a:prstGeom>
          <a:solidFill>
            <a:srgbClr val="66FFCC"/>
          </a:solidFill>
          <a:ln w="9525">
            <a:solidFill>
              <a:srgbClr val="66FFC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94" name="Oval 112"/>
          <p:cNvSpPr>
            <a:spLocks noChangeArrowheads="1"/>
          </p:cNvSpPr>
          <p:nvPr/>
        </p:nvSpPr>
        <p:spPr bwMode="auto">
          <a:xfrm>
            <a:off x="6318250" y="5441950"/>
            <a:ext cx="203200" cy="203200"/>
          </a:xfrm>
          <a:prstGeom prst="ellipse">
            <a:avLst/>
          </a:prstGeom>
          <a:solidFill>
            <a:srgbClr val="66FFCC"/>
          </a:solidFill>
          <a:ln w="9525">
            <a:solidFill>
              <a:srgbClr val="66FFC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95" name="Oval 113"/>
          <p:cNvSpPr>
            <a:spLocks noChangeArrowheads="1"/>
          </p:cNvSpPr>
          <p:nvPr/>
        </p:nvSpPr>
        <p:spPr bwMode="auto">
          <a:xfrm>
            <a:off x="7397750" y="4000500"/>
            <a:ext cx="203200" cy="203200"/>
          </a:xfrm>
          <a:prstGeom prst="ellipse">
            <a:avLst/>
          </a:prstGeom>
          <a:solidFill>
            <a:srgbClr val="66FFCC"/>
          </a:solidFill>
          <a:ln w="9525">
            <a:solidFill>
              <a:srgbClr val="66FFC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96" name="Oval 114"/>
          <p:cNvSpPr>
            <a:spLocks noChangeArrowheads="1"/>
          </p:cNvSpPr>
          <p:nvPr/>
        </p:nvSpPr>
        <p:spPr bwMode="auto">
          <a:xfrm>
            <a:off x="5924550" y="3873500"/>
            <a:ext cx="203200" cy="203200"/>
          </a:xfrm>
          <a:prstGeom prst="ellipse">
            <a:avLst/>
          </a:prstGeom>
          <a:solidFill>
            <a:srgbClr val="66FFCC"/>
          </a:solidFill>
          <a:ln w="9525">
            <a:solidFill>
              <a:srgbClr val="66FFC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97" name="Oval 115"/>
          <p:cNvSpPr>
            <a:spLocks noChangeArrowheads="1"/>
          </p:cNvSpPr>
          <p:nvPr/>
        </p:nvSpPr>
        <p:spPr bwMode="auto">
          <a:xfrm>
            <a:off x="7486650" y="5207000"/>
            <a:ext cx="203200" cy="203200"/>
          </a:xfrm>
          <a:prstGeom prst="ellipse">
            <a:avLst/>
          </a:prstGeom>
          <a:solidFill>
            <a:srgbClr val="66FFCC"/>
          </a:solidFill>
          <a:ln w="9525">
            <a:solidFill>
              <a:srgbClr val="66FFC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98" name="Oval 116"/>
          <p:cNvSpPr>
            <a:spLocks noChangeArrowheads="1"/>
          </p:cNvSpPr>
          <p:nvPr/>
        </p:nvSpPr>
        <p:spPr bwMode="auto">
          <a:xfrm>
            <a:off x="6115050" y="5492750"/>
            <a:ext cx="203200" cy="203200"/>
          </a:xfrm>
          <a:prstGeom prst="ellipse">
            <a:avLst/>
          </a:prstGeom>
          <a:solidFill>
            <a:srgbClr val="66FFCC"/>
          </a:solidFill>
          <a:ln w="9525">
            <a:solidFill>
              <a:srgbClr val="66FFC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99" name="Oval 117"/>
          <p:cNvSpPr>
            <a:spLocks noChangeArrowheads="1"/>
          </p:cNvSpPr>
          <p:nvPr/>
        </p:nvSpPr>
        <p:spPr bwMode="auto">
          <a:xfrm>
            <a:off x="7626350" y="5029200"/>
            <a:ext cx="203200" cy="203200"/>
          </a:xfrm>
          <a:prstGeom prst="ellipse">
            <a:avLst/>
          </a:prstGeom>
          <a:solidFill>
            <a:srgbClr val="66FFCC"/>
          </a:solidFill>
          <a:ln w="9525">
            <a:solidFill>
              <a:srgbClr val="66FFC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00" name="Oval 118"/>
          <p:cNvSpPr>
            <a:spLocks noChangeArrowheads="1"/>
          </p:cNvSpPr>
          <p:nvPr/>
        </p:nvSpPr>
        <p:spPr bwMode="auto">
          <a:xfrm>
            <a:off x="6946900" y="3695700"/>
            <a:ext cx="203200" cy="203200"/>
          </a:xfrm>
          <a:prstGeom prst="ellipse">
            <a:avLst/>
          </a:prstGeom>
          <a:solidFill>
            <a:srgbClr val="66FFCC"/>
          </a:solidFill>
          <a:ln w="9525">
            <a:solidFill>
              <a:srgbClr val="66FFC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01" name="Oval 119"/>
          <p:cNvSpPr>
            <a:spLocks noChangeArrowheads="1"/>
          </p:cNvSpPr>
          <p:nvPr/>
        </p:nvSpPr>
        <p:spPr bwMode="auto">
          <a:xfrm>
            <a:off x="6711950" y="5626100"/>
            <a:ext cx="203200" cy="2032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66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02" name="Oval 120"/>
          <p:cNvSpPr>
            <a:spLocks noChangeArrowheads="1"/>
          </p:cNvSpPr>
          <p:nvPr/>
        </p:nvSpPr>
        <p:spPr bwMode="auto">
          <a:xfrm>
            <a:off x="6743700" y="3632200"/>
            <a:ext cx="203200" cy="2032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66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03" name="Oval 121"/>
          <p:cNvSpPr>
            <a:spLocks noChangeArrowheads="1"/>
          </p:cNvSpPr>
          <p:nvPr/>
        </p:nvSpPr>
        <p:spPr bwMode="auto">
          <a:xfrm>
            <a:off x="7270750" y="5270500"/>
            <a:ext cx="203200" cy="2032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66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04" name="Oval 122"/>
          <p:cNvSpPr>
            <a:spLocks noChangeArrowheads="1"/>
          </p:cNvSpPr>
          <p:nvPr/>
        </p:nvSpPr>
        <p:spPr bwMode="auto">
          <a:xfrm>
            <a:off x="7092950" y="5473700"/>
            <a:ext cx="203200" cy="2032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66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05" name="Line 123"/>
          <p:cNvSpPr>
            <a:spLocks noChangeShapeType="1"/>
          </p:cNvSpPr>
          <p:nvPr/>
        </p:nvSpPr>
        <p:spPr bwMode="auto">
          <a:xfrm>
            <a:off x="6618288" y="4479925"/>
            <a:ext cx="476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06" name="Line 124"/>
          <p:cNvSpPr>
            <a:spLocks noChangeShapeType="1"/>
          </p:cNvSpPr>
          <p:nvPr/>
        </p:nvSpPr>
        <p:spPr bwMode="auto">
          <a:xfrm>
            <a:off x="6719888" y="4537075"/>
            <a:ext cx="476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07" name="Line 125"/>
          <p:cNvSpPr>
            <a:spLocks noChangeShapeType="1"/>
          </p:cNvSpPr>
          <p:nvPr/>
        </p:nvSpPr>
        <p:spPr bwMode="auto">
          <a:xfrm>
            <a:off x="6662738" y="4422775"/>
            <a:ext cx="476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08" name="Line 126"/>
          <p:cNvSpPr>
            <a:spLocks noChangeShapeType="1"/>
          </p:cNvSpPr>
          <p:nvPr/>
        </p:nvSpPr>
        <p:spPr bwMode="auto">
          <a:xfrm>
            <a:off x="6732588" y="4594225"/>
            <a:ext cx="476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09" name="Line 127"/>
          <p:cNvSpPr>
            <a:spLocks noChangeShapeType="1"/>
          </p:cNvSpPr>
          <p:nvPr/>
        </p:nvSpPr>
        <p:spPr bwMode="auto">
          <a:xfrm>
            <a:off x="6923088" y="4784725"/>
            <a:ext cx="476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10" name="Text Box 128"/>
          <p:cNvSpPr txBox="1">
            <a:spLocks noChangeArrowheads="1"/>
          </p:cNvSpPr>
          <p:nvPr/>
        </p:nvSpPr>
        <p:spPr bwMode="auto">
          <a:xfrm>
            <a:off x="6365875" y="5873750"/>
            <a:ext cx="14938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Helvetica" pitchFamily="-108" charset="0"/>
              </a:rPr>
              <a:t>GRANULOMA</a:t>
            </a:r>
          </a:p>
        </p:txBody>
      </p:sp>
      <p:sp>
        <p:nvSpPr>
          <p:cNvPr id="16511" name="Line 129"/>
          <p:cNvSpPr>
            <a:spLocks noChangeShapeType="1"/>
          </p:cNvSpPr>
          <p:nvPr/>
        </p:nvSpPr>
        <p:spPr bwMode="auto">
          <a:xfrm flipH="1" flipV="1">
            <a:off x="7118350" y="4749800"/>
            <a:ext cx="1117600" cy="5905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12" name="Text Box 130"/>
          <p:cNvSpPr txBox="1">
            <a:spLocks noChangeArrowheads="1"/>
          </p:cNvSpPr>
          <p:nvPr/>
        </p:nvSpPr>
        <p:spPr bwMode="auto">
          <a:xfrm>
            <a:off x="7829550" y="5289550"/>
            <a:ext cx="13144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Helvetica" pitchFamily="-108" charset="0"/>
              </a:rPr>
              <a:t>macrophage</a:t>
            </a:r>
          </a:p>
        </p:txBody>
      </p:sp>
      <p:sp>
        <p:nvSpPr>
          <p:cNvPr id="16513" name="Text Box 131"/>
          <p:cNvSpPr txBox="1">
            <a:spLocks noChangeArrowheads="1"/>
          </p:cNvSpPr>
          <p:nvPr/>
        </p:nvSpPr>
        <p:spPr bwMode="auto">
          <a:xfrm>
            <a:off x="7978775" y="5708650"/>
            <a:ext cx="6699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Helvetica" pitchFamily="-108" charset="0"/>
              </a:rPr>
              <a:t>T cell</a:t>
            </a:r>
          </a:p>
        </p:txBody>
      </p:sp>
      <p:sp>
        <p:nvSpPr>
          <p:cNvPr id="16514" name="Line 132"/>
          <p:cNvSpPr>
            <a:spLocks noChangeShapeType="1"/>
          </p:cNvSpPr>
          <p:nvPr/>
        </p:nvSpPr>
        <p:spPr bwMode="auto">
          <a:xfrm flipH="1" flipV="1">
            <a:off x="7270750" y="5630863"/>
            <a:ext cx="765175" cy="20002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15" name="Line 133"/>
          <p:cNvSpPr>
            <a:spLocks noChangeShapeType="1"/>
          </p:cNvSpPr>
          <p:nvPr/>
        </p:nvSpPr>
        <p:spPr bwMode="auto">
          <a:xfrm flipH="1" flipV="1">
            <a:off x="7632700" y="5359400"/>
            <a:ext cx="37465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16" name="Text Box 134"/>
          <p:cNvSpPr txBox="1">
            <a:spLocks noChangeArrowheads="1"/>
          </p:cNvSpPr>
          <p:nvPr/>
        </p:nvSpPr>
        <p:spPr bwMode="auto">
          <a:xfrm>
            <a:off x="174625" y="2520950"/>
            <a:ext cx="8842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Helvetica" pitchFamily="-108" charset="0"/>
              </a:rPr>
              <a:t>LUNGS</a:t>
            </a:r>
          </a:p>
        </p:txBody>
      </p:sp>
      <p:sp>
        <p:nvSpPr>
          <p:cNvPr id="16517" name="Text Box 135"/>
          <p:cNvSpPr txBox="1">
            <a:spLocks noChangeArrowheads="1"/>
          </p:cNvSpPr>
          <p:nvPr/>
        </p:nvSpPr>
        <p:spPr bwMode="auto">
          <a:xfrm>
            <a:off x="2025650" y="2447925"/>
            <a:ext cx="4699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>
                <a:latin typeface="Helvetica" pitchFamily="-108" charset="0"/>
              </a:rPr>
              <a:t>MØ</a:t>
            </a:r>
          </a:p>
        </p:txBody>
      </p:sp>
      <p:sp>
        <p:nvSpPr>
          <p:cNvPr id="16518" name="Text Box 136"/>
          <p:cNvSpPr txBox="1">
            <a:spLocks noChangeArrowheads="1"/>
          </p:cNvSpPr>
          <p:nvPr/>
        </p:nvSpPr>
        <p:spPr bwMode="auto">
          <a:xfrm>
            <a:off x="4562475" y="2573338"/>
            <a:ext cx="4810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latin typeface="Helvetica" pitchFamily="-108" charset="0"/>
              </a:rPr>
              <a:t>TNF</a:t>
            </a:r>
          </a:p>
        </p:txBody>
      </p:sp>
      <p:sp>
        <p:nvSpPr>
          <p:cNvPr id="16519" name="Oval 137"/>
          <p:cNvSpPr>
            <a:spLocks noChangeArrowheads="1"/>
          </p:cNvSpPr>
          <p:nvPr/>
        </p:nvSpPr>
        <p:spPr bwMode="auto">
          <a:xfrm>
            <a:off x="5962650" y="4152900"/>
            <a:ext cx="203200" cy="203200"/>
          </a:xfrm>
          <a:prstGeom prst="ellipse">
            <a:avLst/>
          </a:prstGeom>
          <a:solidFill>
            <a:srgbClr val="66FFCC"/>
          </a:solidFill>
          <a:ln w="9525">
            <a:solidFill>
              <a:srgbClr val="66FFC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20" name="Text Box 138"/>
          <p:cNvSpPr txBox="1">
            <a:spLocks noChangeArrowheads="1"/>
          </p:cNvSpPr>
          <p:nvPr/>
        </p:nvSpPr>
        <p:spPr bwMode="auto">
          <a:xfrm>
            <a:off x="4001811" y="3848100"/>
            <a:ext cx="117212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rgbClr val="FF3300"/>
                </a:solidFill>
                <a:latin typeface="Helvetica" pitchFamily="-108" charset="0"/>
              </a:rPr>
              <a:t>PRIMING </a:t>
            </a:r>
            <a:br>
              <a:rPr lang="en-US" dirty="0">
                <a:solidFill>
                  <a:srgbClr val="FF3300"/>
                </a:solidFill>
                <a:latin typeface="Helvetica" pitchFamily="-108" charset="0"/>
              </a:rPr>
            </a:br>
            <a:r>
              <a:rPr lang="en-US" dirty="0">
                <a:solidFill>
                  <a:srgbClr val="FF3300"/>
                </a:solidFill>
                <a:latin typeface="Helvetica" pitchFamily="-108" charset="0"/>
              </a:rPr>
              <a:t>T </a:t>
            </a:r>
            <a:r>
              <a:rPr lang="en-US" dirty="0" smtClean="0">
                <a:solidFill>
                  <a:srgbClr val="FF3300"/>
                </a:solidFill>
                <a:latin typeface="Helvetica" pitchFamily="-108" charset="0"/>
              </a:rPr>
              <a:t>CELLS</a:t>
            </a:r>
          </a:p>
        </p:txBody>
      </p:sp>
      <p:sp>
        <p:nvSpPr>
          <p:cNvPr id="16521" name="AutoShape 139"/>
          <p:cNvSpPr>
            <a:spLocks noChangeArrowheads="1"/>
          </p:cNvSpPr>
          <p:nvPr/>
        </p:nvSpPr>
        <p:spPr bwMode="auto">
          <a:xfrm rot="7667221" flipV="1">
            <a:off x="4451350" y="3116263"/>
            <a:ext cx="911225" cy="447675"/>
          </a:xfrm>
          <a:prstGeom prst="curvedDownArrow">
            <a:avLst>
              <a:gd name="adj1" fmla="val 9744"/>
              <a:gd name="adj2" fmla="val 50453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22" name="Oval 140"/>
          <p:cNvSpPr>
            <a:spLocks noChangeArrowheads="1"/>
          </p:cNvSpPr>
          <p:nvPr/>
        </p:nvSpPr>
        <p:spPr bwMode="auto">
          <a:xfrm>
            <a:off x="3911600" y="3632200"/>
            <a:ext cx="1320800" cy="1320800"/>
          </a:xfrm>
          <a:prstGeom prst="ellipse">
            <a:avLst/>
          </a:prstGeom>
          <a:noFill/>
          <a:ln w="9525">
            <a:solidFill>
              <a:srgbClr val="FF0514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23" name="Freeform 141"/>
          <p:cNvSpPr>
            <a:spLocks/>
          </p:cNvSpPr>
          <p:nvPr/>
        </p:nvSpPr>
        <p:spPr bwMode="auto">
          <a:xfrm>
            <a:off x="5295900" y="2676525"/>
            <a:ext cx="889000" cy="841375"/>
          </a:xfrm>
          <a:custGeom>
            <a:avLst/>
            <a:gdLst>
              <a:gd name="T0" fmla="*/ 2147483647 w 560"/>
              <a:gd name="T1" fmla="*/ 2147483647 h 530"/>
              <a:gd name="T2" fmla="*/ 2147483647 w 560"/>
              <a:gd name="T3" fmla="*/ 2147483647 h 530"/>
              <a:gd name="T4" fmla="*/ 2147483647 w 560"/>
              <a:gd name="T5" fmla="*/ 2147483647 h 530"/>
              <a:gd name="T6" fmla="*/ 2147483647 w 560"/>
              <a:gd name="T7" fmla="*/ 2147483647 h 530"/>
              <a:gd name="T8" fmla="*/ 2147483647 w 560"/>
              <a:gd name="T9" fmla="*/ 2147483647 h 530"/>
              <a:gd name="T10" fmla="*/ 2147483647 w 560"/>
              <a:gd name="T11" fmla="*/ 2147483647 h 530"/>
              <a:gd name="T12" fmla="*/ 2147483647 w 560"/>
              <a:gd name="T13" fmla="*/ 2147483647 h 530"/>
              <a:gd name="T14" fmla="*/ 2147483647 w 560"/>
              <a:gd name="T15" fmla="*/ 2147483647 h 530"/>
              <a:gd name="T16" fmla="*/ 2147483647 w 560"/>
              <a:gd name="T17" fmla="*/ 2147483647 h 530"/>
              <a:gd name="T18" fmla="*/ 2147483647 w 560"/>
              <a:gd name="T19" fmla="*/ 2147483647 h 530"/>
              <a:gd name="T20" fmla="*/ 2147483647 w 560"/>
              <a:gd name="T21" fmla="*/ 2147483647 h 530"/>
              <a:gd name="T22" fmla="*/ 2147483647 w 560"/>
              <a:gd name="T23" fmla="*/ 2147483647 h 530"/>
              <a:gd name="T24" fmla="*/ 2147483647 w 560"/>
              <a:gd name="T25" fmla="*/ 2147483647 h 530"/>
              <a:gd name="T26" fmla="*/ 2147483647 w 560"/>
              <a:gd name="T27" fmla="*/ 2147483647 h 530"/>
              <a:gd name="T28" fmla="*/ 2147483647 w 560"/>
              <a:gd name="T29" fmla="*/ 2147483647 h 530"/>
              <a:gd name="T30" fmla="*/ 2147483647 w 560"/>
              <a:gd name="T31" fmla="*/ 2147483647 h 530"/>
              <a:gd name="T32" fmla="*/ 2147483647 w 560"/>
              <a:gd name="T33" fmla="*/ 2147483647 h 530"/>
              <a:gd name="T34" fmla="*/ 2147483647 w 560"/>
              <a:gd name="T35" fmla="*/ 2147483647 h 530"/>
              <a:gd name="T36" fmla="*/ 2147483647 w 560"/>
              <a:gd name="T37" fmla="*/ 2147483647 h 530"/>
              <a:gd name="T38" fmla="*/ 2147483647 w 560"/>
              <a:gd name="T39" fmla="*/ 2147483647 h 530"/>
              <a:gd name="T40" fmla="*/ 2147483647 w 560"/>
              <a:gd name="T41" fmla="*/ 2147483647 h 530"/>
              <a:gd name="T42" fmla="*/ 2147483647 w 560"/>
              <a:gd name="T43" fmla="*/ 2147483647 h 530"/>
              <a:gd name="T44" fmla="*/ 2147483647 w 560"/>
              <a:gd name="T45" fmla="*/ 2147483647 h 530"/>
              <a:gd name="T46" fmla="*/ 2147483647 w 560"/>
              <a:gd name="T47" fmla="*/ 2147483647 h 530"/>
              <a:gd name="T48" fmla="*/ 2147483647 w 560"/>
              <a:gd name="T49" fmla="*/ 2147483647 h 530"/>
              <a:gd name="T50" fmla="*/ 2147483647 w 560"/>
              <a:gd name="T51" fmla="*/ 2147483647 h 530"/>
              <a:gd name="T52" fmla="*/ 2147483647 w 560"/>
              <a:gd name="T53" fmla="*/ 2147483647 h 530"/>
              <a:gd name="T54" fmla="*/ 2147483647 w 560"/>
              <a:gd name="T55" fmla="*/ 2147483647 h 530"/>
              <a:gd name="T56" fmla="*/ 2147483647 w 560"/>
              <a:gd name="T57" fmla="*/ 2147483647 h 530"/>
              <a:gd name="T58" fmla="*/ 2147483647 w 560"/>
              <a:gd name="T59" fmla="*/ 2147483647 h 530"/>
              <a:gd name="T60" fmla="*/ 2147483647 w 560"/>
              <a:gd name="T61" fmla="*/ 2147483647 h 530"/>
              <a:gd name="T62" fmla="*/ 2147483647 w 560"/>
              <a:gd name="T63" fmla="*/ 2147483647 h 530"/>
              <a:gd name="T64" fmla="*/ 2147483647 w 560"/>
              <a:gd name="T65" fmla="*/ 2147483647 h 530"/>
              <a:gd name="T66" fmla="*/ 2147483647 w 560"/>
              <a:gd name="T67" fmla="*/ 2147483647 h 530"/>
              <a:gd name="T68" fmla="*/ 2147483647 w 560"/>
              <a:gd name="T69" fmla="*/ 2147483647 h 530"/>
              <a:gd name="T70" fmla="*/ 2147483647 w 560"/>
              <a:gd name="T71" fmla="*/ 2147483647 h 530"/>
              <a:gd name="T72" fmla="*/ 2147483647 w 560"/>
              <a:gd name="T73" fmla="*/ 2147483647 h 530"/>
              <a:gd name="T74" fmla="*/ 2147483647 w 560"/>
              <a:gd name="T75" fmla="*/ 2147483647 h 530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560"/>
              <a:gd name="T115" fmla="*/ 0 h 530"/>
              <a:gd name="T116" fmla="*/ 560 w 560"/>
              <a:gd name="T117" fmla="*/ 530 h 530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560" h="530">
                <a:moveTo>
                  <a:pt x="248" y="210"/>
                </a:moveTo>
                <a:cubicBezTo>
                  <a:pt x="238" y="142"/>
                  <a:pt x="206" y="45"/>
                  <a:pt x="272" y="2"/>
                </a:cubicBezTo>
                <a:cubicBezTo>
                  <a:pt x="282" y="4"/>
                  <a:pt x="299" y="0"/>
                  <a:pt x="304" y="10"/>
                </a:cubicBezTo>
                <a:cubicBezTo>
                  <a:pt x="310" y="22"/>
                  <a:pt x="299" y="36"/>
                  <a:pt x="296" y="50"/>
                </a:cubicBezTo>
                <a:cubicBezTo>
                  <a:pt x="291" y="66"/>
                  <a:pt x="280" y="98"/>
                  <a:pt x="280" y="98"/>
                </a:cubicBezTo>
                <a:cubicBezTo>
                  <a:pt x="288" y="130"/>
                  <a:pt x="293" y="162"/>
                  <a:pt x="304" y="194"/>
                </a:cubicBezTo>
                <a:cubicBezTo>
                  <a:pt x="312" y="188"/>
                  <a:pt x="323" y="186"/>
                  <a:pt x="328" y="178"/>
                </a:cubicBezTo>
                <a:cubicBezTo>
                  <a:pt x="334" y="166"/>
                  <a:pt x="332" y="151"/>
                  <a:pt x="336" y="138"/>
                </a:cubicBezTo>
                <a:cubicBezTo>
                  <a:pt x="349" y="89"/>
                  <a:pt x="345" y="99"/>
                  <a:pt x="368" y="66"/>
                </a:cubicBezTo>
                <a:cubicBezTo>
                  <a:pt x="404" y="75"/>
                  <a:pt x="418" y="74"/>
                  <a:pt x="440" y="106"/>
                </a:cubicBezTo>
                <a:cubicBezTo>
                  <a:pt x="416" y="129"/>
                  <a:pt x="407" y="151"/>
                  <a:pt x="376" y="162"/>
                </a:cubicBezTo>
                <a:cubicBezTo>
                  <a:pt x="366" y="189"/>
                  <a:pt x="348" y="233"/>
                  <a:pt x="376" y="258"/>
                </a:cubicBezTo>
                <a:cubicBezTo>
                  <a:pt x="392" y="272"/>
                  <a:pt x="418" y="252"/>
                  <a:pt x="440" y="250"/>
                </a:cubicBezTo>
                <a:cubicBezTo>
                  <a:pt x="465" y="198"/>
                  <a:pt x="477" y="209"/>
                  <a:pt x="536" y="218"/>
                </a:cubicBezTo>
                <a:cubicBezTo>
                  <a:pt x="544" y="244"/>
                  <a:pt x="551" y="271"/>
                  <a:pt x="560" y="298"/>
                </a:cubicBezTo>
                <a:cubicBezTo>
                  <a:pt x="535" y="335"/>
                  <a:pt x="550" y="328"/>
                  <a:pt x="488" y="314"/>
                </a:cubicBezTo>
                <a:cubicBezTo>
                  <a:pt x="471" y="310"/>
                  <a:pt x="440" y="298"/>
                  <a:pt x="440" y="298"/>
                </a:cubicBezTo>
                <a:cubicBezTo>
                  <a:pt x="421" y="300"/>
                  <a:pt x="402" y="302"/>
                  <a:pt x="384" y="306"/>
                </a:cubicBezTo>
                <a:cubicBezTo>
                  <a:pt x="375" y="307"/>
                  <a:pt x="361" y="305"/>
                  <a:pt x="360" y="314"/>
                </a:cubicBezTo>
                <a:cubicBezTo>
                  <a:pt x="345" y="394"/>
                  <a:pt x="349" y="387"/>
                  <a:pt x="392" y="402"/>
                </a:cubicBezTo>
                <a:cubicBezTo>
                  <a:pt x="432" y="393"/>
                  <a:pt x="448" y="384"/>
                  <a:pt x="488" y="394"/>
                </a:cubicBezTo>
                <a:cubicBezTo>
                  <a:pt x="480" y="439"/>
                  <a:pt x="470" y="483"/>
                  <a:pt x="464" y="530"/>
                </a:cubicBezTo>
                <a:cubicBezTo>
                  <a:pt x="453" y="519"/>
                  <a:pt x="443" y="507"/>
                  <a:pt x="432" y="498"/>
                </a:cubicBezTo>
                <a:cubicBezTo>
                  <a:pt x="414" y="483"/>
                  <a:pt x="393" y="473"/>
                  <a:pt x="376" y="458"/>
                </a:cubicBezTo>
                <a:cubicBezTo>
                  <a:pt x="345" y="431"/>
                  <a:pt x="336" y="391"/>
                  <a:pt x="296" y="378"/>
                </a:cubicBezTo>
                <a:cubicBezTo>
                  <a:pt x="259" y="433"/>
                  <a:pt x="286" y="483"/>
                  <a:pt x="240" y="530"/>
                </a:cubicBezTo>
                <a:cubicBezTo>
                  <a:pt x="186" y="512"/>
                  <a:pt x="217" y="486"/>
                  <a:pt x="248" y="466"/>
                </a:cubicBezTo>
                <a:cubicBezTo>
                  <a:pt x="233" y="377"/>
                  <a:pt x="238" y="381"/>
                  <a:pt x="144" y="370"/>
                </a:cubicBezTo>
                <a:cubicBezTo>
                  <a:pt x="125" y="371"/>
                  <a:pt x="34" y="387"/>
                  <a:pt x="8" y="370"/>
                </a:cubicBezTo>
                <a:cubicBezTo>
                  <a:pt x="0" y="365"/>
                  <a:pt x="9" y="350"/>
                  <a:pt x="16" y="346"/>
                </a:cubicBezTo>
                <a:cubicBezTo>
                  <a:pt x="26" y="338"/>
                  <a:pt x="94" y="311"/>
                  <a:pt x="112" y="306"/>
                </a:cubicBezTo>
                <a:cubicBezTo>
                  <a:pt x="143" y="312"/>
                  <a:pt x="194" y="326"/>
                  <a:pt x="224" y="306"/>
                </a:cubicBezTo>
                <a:cubicBezTo>
                  <a:pt x="233" y="299"/>
                  <a:pt x="214" y="283"/>
                  <a:pt x="208" y="274"/>
                </a:cubicBezTo>
                <a:cubicBezTo>
                  <a:pt x="189" y="248"/>
                  <a:pt x="164" y="235"/>
                  <a:pt x="136" y="226"/>
                </a:cubicBezTo>
                <a:cubicBezTo>
                  <a:pt x="83" y="173"/>
                  <a:pt x="76" y="85"/>
                  <a:pt x="160" y="58"/>
                </a:cubicBezTo>
                <a:cubicBezTo>
                  <a:pt x="204" y="72"/>
                  <a:pt x="180" y="85"/>
                  <a:pt x="168" y="122"/>
                </a:cubicBezTo>
                <a:cubicBezTo>
                  <a:pt x="187" y="179"/>
                  <a:pt x="169" y="160"/>
                  <a:pt x="208" y="186"/>
                </a:cubicBezTo>
                <a:cubicBezTo>
                  <a:pt x="214" y="205"/>
                  <a:pt x="227" y="251"/>
                  <a:pt x="248" y="21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24" name="Text Box 142"/>
          <p:cNvSpPr txBox="1">
            <a:spLocks noChangeArrowheads="1"/>
          </p:cNvSpPr>
          <p:nvPr/>
        </p:nvSpPr>
        <p:spPr bwMode="auto">
          <a:xfrm>
            <a:off x="5559425" y="2976563"/>
            <a:ext cx="514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ea typeface="ＭＳ Ｐゴシック" pitchFamily="-108" charset="-128"/>
                <a:cs typeface="ＭＳ Ｐゴシック" pitchFamily="-108" charset="-128"/>
              </a:rPr>
              <a:t>DC</a:t>
            </a:r>
          </a:p>
        </p:txBody>
      </p:sp>
      <p:sp>
        <p:nvSpPr>
          <p:cNvPr id="16525" name="Line 143"/>
          <p:cNvSpPr>
            <a:spLocks noChangeShapeType="1"/>
          </p:cNvSpPr>
          <p:nvPr/>
        </p:nvSpPr>
        <p:spPr bwMode="auto">
          <a:xfrm>
            <a:off x="5132388" y="2352675"/>
            <a:ext cx="47625" cy="0"/>
          </a:xfrm>
          <a:prstGeom prst="line">
            <a:avLst/>
          </a:prstGeom>
          <a:noFill/>
          <a:ln w="38100">
            <a:solidFill>
              <a:srgbClr val="FF0303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26" name="Line 144"/>
          <p:cNvSpPr>
            <a:spLocks noChangeShapeType="1"/>
          </p:cNvSpPr>
          <p:nvPr/>
        </p:nvSpPr>
        <p:spPr bwMode="auto">
          <a:xfrm>
            <a:off x="5734050" y="3043238"/>
            <a:ext cx="47625" cy="12700"/>
          </a:xfrm>
          <a:prstGeom prst="line">
            <a:avLst/>
          </a:prstGeom>
          <a:noFill/>
          <a:ln w="38100">
            <a:solidFill>
              <a:srgbClr val="FF0303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27" name="Line 145"/>
          <p:cNvSpPr>
            <a:spLocks noChangeShapeType="1"/>
          </p:cNvSpPr>
          <p:nvPr/>
        </p:nvSpPr>
        <p:spPr bwMode="auto">
          <a:xfrm>
            <a:off x="5792788" y="3140075"/>
            <a:ext cx="98425" cy="12700"/>
          </a:xfrm>
          <a:prstGeom prst="line">
            <a:avLst/>
          </a:prstGeom>
          <a:noFill/>
          <a:ln w="38100">
            <a:solidFill>
              <a:srgbClr val="FF0303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28" name="AutoShape 146"/>
          <p:cNvSpPr>
            <a:spLocks noChangeArrowheads="1"/>
          </p:cNvSpPr>
          <p:nvPr/>
        </p:nvSpPr>
        <p:spPr bwMode="auto">
          <a:xfrm rot="1000256" flipV="1">
            <a:off x="4486275" y="5172075"/>
            <a:ext cx="1279525" cy="706438"/>
          </a:xfrm>
          <a:prstGeom prst="curvedDownArrow">
            <a:avLst>
              <a:gd name="adj1" fmla="val 8670"/>
              <a:gd name="adj2" fmla="val 44895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29" name="Text Box 147"/>
          <p:cNvSpPr txBox="1">
            <a:spLocks noChangeArrowheads="1"/>
          </p:cNvSpPr>
          <p:nvPr/>
        </p:nvSpPr>
        <p:spPr bwMode="auto">
          <a:xfrm>
            <a:off x="5521325" y="6245225"/>
            <a:ext cx="1030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FF6600"/>
                </a:solidFill>
                <a:ea typeface="ＭＳ Ｐゴシック" pitchFamily="-108" charset="-128"/>
                <a:cs typeface="ＭＳ Ｐゴシック" pitchFamily="-108" charset="-128"/>
              </a:rPr>
              <a:t>LUNG</a:t>
            </a:r>
          </a:p>
        </p:txBody>
      </p:sp>
      <p:sp>
        <p:nvSpPr>
          <p:cNvPr id="16530" name="Text Box 148"/>
          <p:cNvSpPr txBox="1">
            <a:spLocks noChangeArrowheads="1"/>
          </p:cNvSpPr>
          <p:nvPr/>
        </p:nvSpPr>
        <p:spPr bwMode="auto">
          <a:xfrm>
            <a:off x="5203825" y="2249488"/>
            <a:ext cx="11334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>
                <a:ea typeface="ＭＳ Ｐゴシック" pitchFamily="-108" charset="-128"/>
                <a:cs typeface="ＭＳ Ｐゴシック" pitchFamily="-108" charset="-128"/>
              </a:rPr>
              <a:t>chemokines</a:t>
            </a:r>
          </a:p>
        </p:txBody>
      </p:sp>
      <p:sp>
        <p:nvSpPr>
          <p:cNvPr id="149" name="TextBox 148"/>
          <p:cNvSpPr txBox="1"/>
          <p:nvPr/>
        </p:nvSpPr>
        <p:spPr>
          <a:xfrm>
            <a:off x="1574800" y="1270000"/>
            <a:ext cx="967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airways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150" name="TextBox 149"/>
          <p:cNvSpPr txBox="1"/>
          <p:nvPr/>
        </p:nvSpPr>
        <p:spPr>
          <a:xfrm>
            <a:off x="4889500" y="889000"/>
            <a:ext cx="1454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parenchyma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151" name="TextBox 150"/>
          <p:cNvSpPr txBox="1"/>
          <p:nvPr/>
        </p:nvSpPr>
        <p:spPr>
          <a:xfrm>
            <a:off x="2959100" y="4584700"/>
            <a:ext cx="144658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Lymph node</a:t>
            </a:r>
            <a:endParaRPr lang="en-US" dirty="0">
              <a:solidFill>
                <a:srgbClr val="FF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87" descr="caseous granulom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685800"/>
            <a:ext cx="3600450" cy="239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ext Box 188"/>
          <p:cNvSpPr txBox="1">
            <a:spLocks noChangeArrowheads="1"/>
          </p:cNvSpPr>
          <p:nvPr/>
        </p:nvSpPr>
        <p:spPr bwMode="auto">
          <a:xfrm>
            <a:off x="747713" y="412750"/>
            <a:ext cx="145341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 err="1">
                <a:latin typeface="Helvetica" pitchFamily="-108" charset="0"/>
              </a:rPr>
              <a:t>Granuloma</a:t>
            </a:r>
            <a:r>
              <a:rPr lang="en-US" sz="2000" dirty="0">
                <a:latin typeface="Helvetica" pitchFamily="-108" charset="0"/>
              </a:rPr>
              <a:t> </a:t>
            </a:r>
          </a:p>
        </p:txBody>
      </p:sp>
      <p:sp>
        <p:nvSpPr>
          <p:cNvPr id="18436" name="Line 189"/>
          <p:cNvSpPr>
            <a:spLocks noChangeShapeType="1"/>
          </p:cNvSpPr>
          <p:nvPr/>
        </p:nvSpPr>
        <p:spPr bwMode="auto">
          <a:xfrm flipV="1">
            <a:off x="3068638" y="1600200"/>
            <a:ext cx="203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37" name="Text Box 190"/>
          <p:cNvSpPr txBox="1">
            <a:spLocks noChangeArrowheads="1"/>
          </p:cNvSpPr>
          <p:nvPr/>
        </p:nvSpPr>
        <p:spPr bwMode="auto">
          <a:xfrm>
            <a:off x="2963863" y="1123950"/>
            <a:ext cx="253694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latin typeface="Helvetica" pitchFamily="-108" charset="0"/>
              </a:rPr>
              <a:t>Control of replication</a:t>
            </a:r>
          </a:p>
        </p:txBody>
      </p:sp>
      <p:sp>
        <p:nvSpPr>
          <p:cNvPr id="18438" name="Text Box 191"/>
          <p:cNvSpPr txBox="1">
            <a:spLocks noChangeArrowheads="1"/>
          </p:cNvSpPr>
          <p:nvPr/>
        </p:nvSpPr>
        <p:spPr bwMode="auto">
          <a:xfrm>
            <a:off x="5410200" y="3048000"/>
            <a:ext cx="1295400" cy="406400"/>
          </a:xfrm>
          <a:prstGeom prst="rect">
            <a:avLst/>
          </a:prstGeom>
          <a:noFill/>
          <a:ln w="9525">
            <a:solidFill>
              <a:srgbClr val="0808FF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Helvetica" pitchFamily="-108" charset="0"/>
              </a:rPr>
              <a:t>Latent TB</a:t>
            </a:r>
          </a:p>
        </p:txBody>
      </p:sp>
      <p:sp>
        <p:nvSpPr>
          <p:cNvPr id="18439" name="Freeform 192"/>
          <p:cNvSpPr>
            <a:spLocks/>
          </p:cNvSpPr>
          <p:nvPr/>
        </p:nvSpPr>
        <p:spPr bwMode="auto">
          <a:xfrm>
            <a:off x="1136650" y="4424363"/>
            <a:ext cx="411163" cy="400050"/>
          </a:xfrm>
          <a:custGeom>
            <a:avLst/>
            <a:gdLst>
              <a:gd name="T0" fmla="*/ 2147483647 w 292"/>
              <a:gd name="T1" fmla="*/ 2147483647 h 277"/>
              <a:gd name="T2" fmla="*/ 2147483647 w 292"/>
              <a:gd name="T3" fmla="*/ 0 h 277"/>
              <a:gd name="T4" fmla="*/ 2147483647 w 292"/>
              <a:gd name="T5" fmla="*/ 2147483647 h 277"/>
              <a:gd name="T6" fmla="*/ 2147483647 w 292"/>
              <a:gd name="T7" fmla="*/ 2147483647 h 277"/>
              <a:gd name="T8" fmla="*/ 2147483647 w 292"/>
              <a:gd name="T9" fmla="*/ 2147483647 h 277"/>
              <a:gd name="T10" fmla="*/ 2147483647 w 292"/>
              <a:gd name="T11" fmla="*/ 2147483647 h 277"/>
              <a:gd name="T12" fmla="*/ 0 w 292"/>
              <a:gd name="T13" fmla="*/ 2147483647 h 277"/>
              <a:gd name="T14" fmla="*/ 2147483647 w 292"/>
              <a:gd name="T15" fmla="*/ 2147483647 h 277"/>
              <a:gd name="T16" fmla="*/ 2147483647 w 292"/>
              <a:gd name="T17" fmla="*/ 2147483647 h 277"/>
              <a:gd name="T18" fmla="*/ 2147483647 w 292"/>
              <a:gd name="T19" fmla="*/ 2147483647 h 277"/>
              <a:gd name="T20" fmla="*/ 2147483647 w 292"/>
              <a:gd name="T21" fmla="*/ 2147483647 h 277"/>
              <a:gd name="T22" fmla="*/ 2147483647 w 292"/>
              <a:gd name="T23" fmla="*/ 2147483647 h 277"/>
              <a:gd name="T24" fmla="*/ 2147483647 w 292"/>
              <a:gd name="T25" fmla="*/ 2147483647 h 277"/>
              <a:gd name="T26" fmla="*/ 2147483647 w 292"/>
              <a:gd name="T27" fmla="*/ 2147483647 h 277"/>
              <a:gd name="T28" fmla="*/ 2147483647 w 292"/>
              <a:gd name="T29" fmla="*/ 2147483647 h 277"/>
              <a:gd name="T30" fmla="*/ 2147483647 w 292"/>
              <a:gd name="T31" fmla="*/ 2147483647 h 277"/>
              <a:gd name="T32" fmla="*/ 2147483647 w 292"/>
              <a:gd name="T33" fmla="*/ 2147483647 h 277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292"/>
              <a:gd name="T52" fmla="*/ 0 h 277"/>
              <a:gd name="T53" fmla="*/ 292 w 292"/>
              <a:gd name="T54" fmla="*/ 277 h 277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292" h="277">
                <a:moveTo>
                  <a:pt x="216" y="28"/>
                </a:moveTo>
                <a:cubicBezTo>
                  <a:pt x="193" y="12"/>
                  <a:pt x="169" y="8"/>
                  <a:pt x="144" y="0"/>
                </a:cubicBezTo>
                <a:cubicBezTo>
                  <a:pt x="125" y="4"/>
                  <a:pt x="117" y="6"/>
                  <a:pt x="104" y="20"/>
                </a:cubicBezTo>
                <a:cubicBezTo>
                  <a:pt x="97" y="39"/>
                  <a:pt x="82" y="52"/>
                  <a:pt x="76" y="72"/>
                </a:cubicBezTo>
                <a:cubicBezTo>
                  <a:pt x="72" y="120"/>
                  <a:pt x="80" y="122"/>
                  <a:pt x="48" y="144"/>
                </a:cubicBezTo>
                <a:cubicBezTo>
                  <a:pt x="38" y="157"/>
                  <a:pt x="25" y="162"/>
                  <a:pt x="16" y="176"/>
                </a:cubicBezTo>
                <a:cubicBezTo>
                  <a:pt x="10" y="183"/>
                  <a:pt x="2" y="204"/>
                  <a:pt x="0" y="212"/>
                </a:cubicBezTo>
                <a:cubicBezTo>
                  <a:pt x="9" y="241"/>
                  <a:pt x="32" y="242"/>
                  <a:pt x="60" y="252"/>
                </a:cubicBezTo>
                <a:cubicBezTo>
                  <a:pt x="84" y="247"/>
                  <a:pt x="92" y="241"/>
                  <a:pt x="112" y="228"/>
                </a:cubicBezTo>
                <a:cubicBezTo>
                  <a:pt x="123" y="232"/>
                  <a:pt x="141" y="238"/>
                  <a:pt x="152" y="248"/>
                </a:cubicBezTo>
                <a:cubicBezTo>
                  <a:pt x="184" y="277"/>
                  <a:pt x="162" y="268"/>
                  <a:pt x="192" y="276"/>
                </a:cubicBezTo>
                <a:cubicBezTo>
                  <a:pt x="239" y="265"/>
                  <a:pt x="275" y="254"/>
                  <a:pt x="292" y="204"/>
                </a:cubicBezTo>
                <a:cubicBezTo>
                  <a:pt x="287" y="175"/>
                  <a:pt x="283" y="167"/>
                  <a:pt x="268" y="144"/>
                </a:cubicBezTo>
                <a:cubicBezTo>
                  <a:pt x="262" y="135"/>
                  <a:pt x="257" y="128"/>
                  <a:pt x="252" y="120"/>
                </a:cubicBezTo>
                <a:cubicBezTo>
                  <a:pt x="249" y="116"/>
                  <a:pt x="244" y="108"/>
                  <a:pt x="244" y="108"/>
                </a:cubicBezTo>
                <a:cubicBezTo>
                  <a:pt x="263" y="79"/>
                  <a:pt x="257" y="93"/>
                  <a:pt x="264" y="68"/>
                </a:cubicBezTo>
                <a:cubicBezTo>
                  <a:pt x="256" y="39"/>
                  <a:pt x="234" y="46"/>
                  <a:pt x="216" y="28"/>
                </a:cubicBezTo>
                <a:close/>
              </a:path>
            </a:pathLst>
          </a:custGeom>
          <a:solidFill>
            <a:srgbClr val="FFCCCC"/>
          </a:solidFill>
          <a:ln w="9525">
            <a:solidFill>
              <a:srgbClr val="FFCCC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40" name="Freeform 193"/>
          <p:cNvSpPr>
            <a:spLocks/>
          </p:cNvSpPr>
          <p:nvPr/>
        </p:nvSpPr>
        <p:spPr bwMode="auto">
          <a:xfrm>
            <a:off x="1249363" y="4483100"/>
            <a:ext cx="647700" cy="681038"/>
          </a:xfrm>
          <a:custGeom>
            <a:avLst/>
            <a:gdLst>
              <a:gd name="T0" fmla="*/ 2147483647 w 460"/>
              <a:gd name="T1" fmla="*/ 2147483647 h 471"/>
              <a:gd name="T2" fmla="*/ 2147483647 w 460"/>
              <a:gd name="T3" fmla="*/ 2147483647 h 471"/>
              <a:gd name="T4" fmla="*/ 2147483647 w 460"/>
              <a:gd name="T5" fmla="*/ 2147483647 h 471"/>
              <a:gd name="T6" fmla="*/ 2147483647 w 460"/>
              <a:gd name="T7" fmla="*/ 2147483647 h 471"/>
              <a:gd name="T8" fmla="*/ 2147483647 w 460"/>
              <a:gd name="T9" fmla="*/ 2147483647 h 471"/>
              <a:gd name="T10" fmla="*/ 0 w 460"/>
              <a:gd name="T11" fmla="*/ 2147483647 h 471"/>
              <a:gd name="T12" fmla="*/ 2147483647 w 460"/>
              <a:gd name="T13" fmla="*/ 2147483647 h 471"/>
              <a:gd name="T14" fmla="*/ 2147483647 w 460"/>
              <a:gd name="T15" fmla="*/ 2147483647 h 471"/>
              <a:gd name="T16" fmla="*/ 2147483647 w 460"/>
              <a:gd name="T17" fmla="*/ 2147483647 h 471"/>
              <a:gd name="T18" fmla="*/ 2147483647 w 460"/>
              <a:gd name="T19" fmla="*/ 2147483647 h 471"/>
              <a:gd name="T20" fmla="*/ 2147483647 w 460"/>
              <a:gd name="T21" fmla="*/ 2147483647 h 471"/>
              <a:gd name="T22" fmla="*/ 2147483647 w 460"/>
              <a:gd name="T23" fmla="*/ 2147483647 h 471"/>
              <a:gd name="T24" fmla="*/ 2147483647 w 460"/>
              <a:gd name="T25" fmla="*/ 2147483647 h 471"/>
              <a:gd name="T26" fmla="*/ 2147483647 w 460"/>
              <a:gd name="T27" fmla="*/ 2147483647 h 471"/>
              <a:gd name="T28" fmla="*/ 2147483647 w 460"/>
              <a:gd name="T29" fmla="*/ 2147483647 h 471"/>
              <a:gd name="T30" fmla="*/ 2147483647 w 460"/>
              <a:gd name="T31" fmla="*/ 2147483647 h 471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460"/>
              <a:gd name="T49" fmla="*/ 0 h 471"/>
              <a:gd name="T50" fmla="*/ 460 w 460"/>
              <a:gd name="T51" fmla="*/ 471 h 471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460" h="471">
                <a:moveTo>
                  <a:pt x="252" y="55"/>
                </a:moveTo>
                <a:cubicBezTo>
                  <a:pt x="234" y="90"/>
                  <a:pt x="255" y="128"/>
                  <a:pt x="276" y="159"/>
                </a:cubicBezTo>
                <a:cubicBezTo>
                  <a:pt x="298" y="248"/>
                  <a:pt x="176" y="248"/>
                  <a:pt x="124" y="251"/>
                </a:cubicBezTo>
                <a:cubicBezTo>
                  <a:pt x="111" y="259"/>
                  <a:pt x="100" y="270"/>
                  <a:pt x="88" y="279"/>
                </a:cubicBezTo>
                <a:cubicBezTo>
                  <a:pt x="65" y="275"/>
                  <a:pt x="53" y="275"/>
                  <a:pt x="32" y="283"/>
                </a:cubicBezTo>
                <a:cubicBezTo>
                  <a:pt x="11" y="313"/>
                  <a:pt x="5" y="343"/>
                  <a:pt x="0" y="379"/>
                </a:cubicBezTo>
                <a:cubicBezTo>
                  <a:pt x="9" y="426"/>
                  <a:pt x="25" y="440"/>
                  <a:pt x="72" y="447"/>
                </a:cubicBezTo>
                <a:cubicBezTo>
                  <a:pt x="131" y="432"/>
                  <a:pt x="199" y="450"/>
                  <a:pt x="260" y="455"/>
                </a:cubicBezTo>
                <a:cubicBezTo>
                  <a:pt x="280" y="458"/>
                  <a:pt x="294" y="459"/>
                  <a:pt x="312" y="471"/>
                </a:cubicBezTo>
                <a:cubicBezTo>
                  <a:pt x="435" y="446"/>
                  <a:pt x="426" y="326"/>
                  <a:pt x="460" y="227"/>
                </a:cubicBezTo>
                <a:cubicBezTo>
                  <a:pt x="445" y="153"/>
                  <a:pt x="415" y="148"/>
                  <a:pt x="364" y="107"/>
                </a:cubicBezTo>
                <a:cubicBezTo>
                  <a:pt x="357" y="86"/>
                  <a:pt x="359" y="102"/>
                  <a:pt x="368" y="83"/>
                </a:cubicBezTo>
                <a:cubicBezTo>
                  <a:pt x="371" y="75"/>
                  <a:pt x="376" y="59"/>
                  <a:pt x="376" y="59"/>
                </a:cubicBezTo>
                <a:cubicBezTo>
                  <a:pt x="374" y="41"/>
                  <a:pt x="380" y="12"/>
                  <a:pt x="364" y="7"/>
                </a:cubicBezTo>
                <a:cubicBezTo>
                  <a:pt x="343" y="0"/>
                  <a:pt x="292" y="32"/>
                  <a:pt x="272" y="39"/>
                </a:cubicBezTo>
                <a:cubicBezTo>
                  <a:pt x="257" y="53"/>
                  <a:pt x="265" y="48"/>
                  <a:pt x="252" y="55"/>
                </a:cubicBezTo>
                <a:close/>
              </a:path>
            </a:pathLst>
          </a:custGeom>
          <a:solidFill>
            <a:srgbClr val="FFCCCC"/>
          </a:solidFill>
          <a:ln w="9525">
            <a:solidFill>
              <a:srgbClr val="FFCCC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41" name="Freeform 194"/>
          <p:cNvSpPr>
            <a:spLocks/>
          </p:cNvSpPr>
          <p:nvPr/>
        </p:nvSpPr>
        <p:spPr bwMode="auto">
          <a:xfrm>
            <a:off x="927100" y="4752975"/>
            <a:ext cx="438150" cy="358775"/>
          </a:xfrm>
          <a:custGeom>
            <a:avLst/>
            <a:gdLst>
              <a:gd name="T0" fmla="*/ 2147483647 w 175"/>
              <a:gd name="T1" fmla="*/ 0 h 266"/>
              <a:gd name="T2" fmla="*/ 2147483647 w 175"/>
              <a:gd name="T3" fmla="*/ 2147483647 h 266"/>
              <a:gd name="T4" fmla="*/ 2147483647 w 175"/>
              <a:gd name="T5" fmla="*/ 2147483647 h 266"/>
              <a:gd name="T6" fmla="*/ 2147483647 w 175"/>
              <a:gd name="T7" fmla="*/ 2147483647 h 266"/>
              <a:gd name="T8" fmla="*/ 2147483647 w 175"/>
              <a:gd name="T9" fmla="*/ 2147483647 h 266"/>
              <a:gd name="T10" fmla="*/ 2147483647 w 175"/>
              <a:gd name="T11" fmla="*/ 2147483647 h 266"/>
              <a:gd name="T12" fmla="*/ 2147483647 w 175"/>
              <a:gd name="T13" fmla="*/ 2147483647 h 266"/>
              <a:gd name="T14" fmla="*/ 2147483647 w 175"/>
              <a:gd name="T15" fmla="*/ 2147483647 h 266"/>
              <a:gd name="T16" fmla="*/ 2147483647 w 175"/>
              <a:gd name="T17" fmla="*/ 2147483647 h 266"/>
              <a:gd name="T18" fmla="*/ 2147483647 w 175"/>
              <a:gd name="T19" fmla="*/ 2147483647 h 266"/>
              <a:gd name="T20" fmla="*/ 0 w 175"/>
              <a:gd name="T21" fmla="*/ 2147483647 h 266"/>
              <a:gd name="T22" fmla="*/ 2147483647 w 175"/>
              <a:gd name="T23" fmla="*/ 0 h 26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75"/>
              <a:gd name="T37" fmla="*/ 0 h 266"/>
              <a:gd name="T38" fmla="*/ 175 w 175"/>
              <a:gd name="T39" fmla="*/ 266 h 26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75" h="266">
                <a:moveTo>
                  <a:pt x="40" y="0"/>
                </a:moveTo>
                <a:cubicBezTo>
                  <a:pt x="62" y="22"/>
                  <a:pt x="96" y="29"/>
                  <a:pt x="124" y="48"/>
                </a:cubicBezTo>
                <a:cubicBezTo>
                  <a:pt x="129" y="75"/>
                  <a:pt x="138" y="73"/>
                  <a:pt x="164" y="84"/>
                </a:cubicBezTo>
                <a:cubicBezTo>
                  <a:pt x="175" y="101"/>
                  <a:pt x="166" y="116"/>
                  <a:pt x="160" y="136"/>
                </a:cubicBezTo>
                <a:cubicBezTo>
                  <a:pt x="168" y="162"/>
                  <a:pt x="175" y="204"/>
                  <a:pt x="156" y="228"/>
                </a:cubicBezTo>
                <a:cubicBezTo>
                  <a:pt x="147" y="239"/>
                  <a:pt x="120" y="241"/>
                  <a:pt x="112" y="244"/>
                </a:cubicBezTo>
                <a:cubicBezTo>
                  <a:pt x="106" y="245"/>
                  <a:pt x="96" y="248"/>
                  <a:pt x="96" y="248"/>
                </a:cubicBezTo>
                <a:cubicBezTo>
                  <a:pt x="93" y="252"/>
                  <a:pt x="92" y="258"/>
                  <a:pt x="88" y="260"/>
                </a:cubicBezTo>
                <a:cubicBezTo>
                  <a:pt x="72" y="266"/>
                  <a:pt x="22" y="211"/>
                  <a:pt x="12" y="196"/>
                </a:cubicBezTo>
                <a:cubicBezTo>
                  <a:pt x="30" y="168"/>
                  <a:pt x="24" y="181"/>
                  <a:pt x="32" y="160"/>
                </a:cubicBezTo>
                <a:cubicBezTo>
                  <a:pt x="25" y="133"/>
                  <a:pt x="14" y="110"/>
                  <a:pt x="0" y="88"/>
                </a:cubicBezTo>
                <a:cubicBezTo>
                  <a:pt x="5" y="56"/>
                  <a:pt x="17" y="22"/>
                  <a:pt x="40" y="0"/>
                </a:cubicBezTo>
                <a:close/>
              </a:path>
            </a:pathLst>
          </a:custGeom>
          <a:solidFill>
            <a:srgbClr val="FFCCCC"/>
          </a:solidFill>
          <a:ln w="9525">
            <a:solidFill>
              <a:srgbClr val="FFCCC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42" name="Freeform 195"/>
          <p:cNvSpPr>
            <a:spLocks/>
          </p:cNvSpPr>
          <p:nvPr/>
        </p:nvSpPr>
        <p:spPr bwMode="auto">
          <a:xfrm>
            <a:off x="911225" y="4279900"/>
            <a:ext cx="382588" cy="374650"/>
          </a:xfrm>
          <a:custGeom>
            <a:avLst/>
            <a:gdLst>
              <a:gd name="T0" fmla="*/ 2147483647 w 272"/>
              <a:gd name="T1" fmla="*/ 0 h 260"/>
              <a:gd name="T2" fmla="*/ 2147483647 w 272"/>
              <a:gd name="T3" fmla="*/ 2147483647 h 260"/>
              <a:gd name="T4" fmla="*/ 2147483647 w 272"/>
              <a:gd name="T5" fmla="*/ 2147483647 h 260"/>
              <a:gd name="T6" fmla="*/ 0 w 272"/>
              <a:gd name="T7" fmla="*/ 2147483647 h 260"/>
              <a:gd name="T8" fmla="*/ 2147483647 w 272"/>
              <a:gd name="T9" fmla="*/ 2147483647 h 260"/>
              <a:gd name="T10" fmla="*/ 2147483647 w 272"/>
              <a:gd name="T11" fmla="*/ 2147483647 h 260"/>
              <a:gd name="T12" fmla="*/ 2147483647 w 272"/>
              <a:gd name="T13" fmla="*/ 2147483647 h 260"/>
              <a:gd name="T14" fmla="*/ 2147483647 w 272"/>
              <a:gd name="T15" fmla="*/ 2147483647 h 260"/>
              <a:gd name="T16" fmla="*/ 2147483647 w 272"/>
              <a:gd name="T17" fmla="*/ 2147483647 h 260"/>
              <a:gd name="T18" fmla="*/ 2147483647 w 272"/>
              <a:gd name="T19" fmla="*/ 2147483647 h 260"/>
              <a:gd name="T20" fmla="*/ 2147483647 w 272"/>
              <a:gd name="T21" fmla="*/ 2147483647 h 260"/>
              <a:gd name="T22" fmla="*/ 2147483647 w 272"/>
              <a:gd name="T23" fmla="*/ 0 h 26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72"/>
              <a:gd name="T37" fmla="*/ 0 h 260"/>
              <a:gd name="T38" fmla="*/ 272 w 272"/>
              <a:gd name="T39" fmla="*/ 260 h 26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72" h="260">
                <a:moveTo>
                  <a:pt x="176" y="0"/>
                </a:moveTo>
                <a:cubicBezTo>
                  <a:pt x="121" y="3"/>
                  <a:pt x="62" y="7"/>
                  <a:pt x="40" y="68"/>
                </a:cubicBezTo>
                <a:cubicBezTo>
                  <a:pt x="32" y="88"/>
                  <a:pt x="36" y="112"/>
                  <a:pt x="28" y="132"/>
                </a:cubicBezTo>
                <a:cubicBezTo>
                  <a:pt x="19" y="150"/>
                  <a:pt x="6" y="161"/>
                  <a:pt x="0" y="180"/>
                </a:cubicBezTo>
                <a:cubicBezTo>
                  <a:pt x="6" y="190"/>
                  <a:pt x="9" y="202"/>
                  <a:pt x="16" y="212"/>
                </a:cubicBezTo>
                <a:cubicBezTo>
                  <a:pt x="35" y="239"/>
                  <a:pt x="71" y="245"/>
                  <a:pt x="100" y="260"/>
                </a:cubicBezTo>
                <a:cubicBezTo>
                  <a:pt x="123" y="252"/>
                  <a:pt x="147" y="252"/>
                  <a:pt x="172" y="248"/>
                </a:cubicBezTo>
                <a:cubicBezTo>
                  <a:pt x="184" y="229"/>
                  <a:pt x="190" y="215"/>
                  <a:pt x="208" y="204"/>
                </a:cubicBezTo>
                <a:cubicBezTo>
                  <a:pt x="212" y="185"/>
                  <a:pt x="210" y="165"/>
                  <a:pt x="216" y="148"/>
                </a:cubicBezTo>
                <a:cubicBezTo>
                  <a:pt x="223" y="122"/>
                  <a:pt x="241" y="120"/>
                  <a:pt x="260" y="108"/>
                </a:cubicBezTo>
                <a:cubicBezTo>
                  <a:pt x="264" y="94"/>
                  <a:pt x="267" y="81"/>
                  <a:pt x="272" y="68"/>
                </a:cubicBezTo>
                <a:cubicBezTo>
                  <a:pt x="258" y="27"/>
                  <a:pt x="219" y="0"/>
                  <a:pt x="176" y="0"/>
                </a:cubicBezTo>
                <a:close/>
              </a:path>
            </a:pathLst>
          </a:custGeom>
          <a:solidFill>
            <a:srgbClr val="FFCCCC"/>
          </a:solidFill>
          <a:ln w="9525">
            <a:solidFill>
              <a:srgbClr val="FFCCC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43" name="Oval 196"/>
          <p:cNvSpPr>
            <a:spLocks noChangeArrowheads="1"/>
          </p:cNvSpPr>
          <p:nvPr/>
        </p:nvSpPr>
        <p:spPr bwMode="auto">
          <a:xfrm>
            <a:off x="787400" y="5054600"/>
            <a:ext cx="179388" cy="18415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66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44" name="Oval 197"/>
          <p:cNvSpPr>
            <a:spLocks noChangeArrowheads="1"/>
          </p:cNvSpPr>
          <p:nvPr/>
        </p:nvSpPr>
        <p:spPr bwMode="auto">
          <a:xfrm>
            <a:off x="1524000" y="5203825"/>
            <a:ext cx="180975" cy="185738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66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45" name="Oval 198"/>
          <p:cNvSpPr>
            <a:spLocks noChangeArrowheads="1"/>
          </p:cNvSpPr>
          <p:nvPr/>
        </p:nvSpPr>
        <p:spPr bwMode="auto">
          <a:xfrm>
            <a:off x="1817688" y="4516438"/>
            <a:ext cx="179387" cy="185737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66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46" name="Oval 199"/>
          <p:cNvSpPr>
            <a:spLocks noChangeArrowheads="1"/>
          </p:cNvSpPr>
          <p:nvPr/>
        </p:nvSpPr>
        <p:spPr bwMode="auto">
          <a:xfrm>
            <a:off x="1824038" y="5013325"/>
            <a:ext cx="179387" cy="185738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66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47" name="Oval 200"/>
          <p:cNvSpPr>
            <a:spLocks noChangeArrowheads="1"/>
          </p:cNvSpPr>
          <p:nvPr/>
        </p:nvSpPr>
        <p:spPr bwMode="auto">
          <a:xfrm>
            <a:off x="2105025" y="4540250"/>
            <a:ext cx="179388" cy="18415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66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48" name="Oval 201"/>
          <p:cNvSpPr>
            <a:spLocks noChangeArrowheads="1"/>
          </p:cNvSpPr>
          <p:nvPr/>
        </p:nvSpPr>
        <p:spPr bwMode="auto">
          <a:xfrm>
            <a:off x="1181100" y="5372100"/>
            <a:ext cx="180975" cy="18415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66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49" name="Oval 202"/>
          <p:cNvSpPr>
            <a:spLocks noChangeArrowheads="1"/>
          </p:cNvSpPr>
          <p:nvPr/>
        </p:nvSpPr>
        <p:spPr bwMode="auto">
          <a:xfrm>
            <a:off x="933450" y="5348288"/>
            <a:ext cx="180975" cy="185737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66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50" name="Oval 203"/>
          <p:cNvSpPr>
            <a:spLocks noChangeArrowheads="1"/>
          </p:cNvSpPr>
          <p:nvPr/>
        </p:nvSpPr>
        <p:spPr bwMode="auto">
          <a:xfrm>
            <a:off x="725488" y="4857750"/>
            <a:ext cx="179387" cy="18415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66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51" name="Oval 204"/>
          <p:cNvSpPr>
            <a:spLocks noChangeArrowheads="1"/>
          </p:cNvSpPr>
          <p:nvPr/>
        </p:nvSpPr>
        <p:spPr bwMode="auto">
          <a:xfrm>
            <a:off x="1958975" y="4794250"/>
            <a:ext cx="179388" cy="18415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66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52" name="Oval 205"/>
          <p:cNvSpPr>
            <a:spLocks noChangeArrowheads="1"/>
          </p:cNvSpPr>
          <p:nvPr/>
        </p:nvSpPr>
        <p:spPr bwMode="auto">
          <a:xfrm>
            <a:off x="1614488" y="4089400"/>
            <a:ext cx="180975" cy="18415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66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53" name="Oval 206"/>
          <p:cNvSpPr>
            <a:spLocks noChangeArrowheads="1"/>
          </p:cNvSpPr>
          <p:nvPr/>
        </p:nvSpPr>
        <p:spPr bwMode="auto">
          <a:xfrm>
            <a:off x="1074738" y="4089400"/>
            <a:ext cx="179387" cy="18415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66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54" name="Oval 207"/>
          <p:cNvSpPr>
            <a:spLocks noChangeArrowheads="1"/>
          </p:cNvSpPr>
          <p:nvPr/>
        </p:nvSpPr>
        <p:spPr bwMode="auto">
          <a:xfrm>
            <a:off x="1981200" y="5164138"/>
            <a:ext cx="179388" cy="18415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66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55" name="Oval 208"/>
          <p:cNvSpPr>
            <a:spLocks noChangeArrowheads="1"/>
          </p:cNvSpPr>
          <p:nvPr/>
        </p:nvSpPr>
        <p:spPr bwMode="auto">
          <a:xfrm>
            <a:off x="877888" y="4106863"/>
            <a:ext cx="179387" cy="18415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66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56" name="Oval 209"/>
          <p:cNvSpPr>
            <a:spLocks noChangeArrowheads="1"/>
          </p:cNvSpPr>
          <p:nvPr/>
        </p:nvSpPr>
        <p:spPr bwMode="auto">
          <a:xfrm>
            <a:off x="2233613" y="4938713"/>
            <a:ext cx="180975" cy="18415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66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57" name="Oval 210"/>
          <p:cNvSpPr>
            <a:spLocks noChangeArrowheads="1"/>
          </p:cNvSpPr>
          <p:nvPr/>
        </p:nvSpPr>
        <p:spPr bwMode="auto">
          <a:xfrm>
            <a:off x="1265238" y="5556250"/>
            <a:ext cx="180975" cy="185738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66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58" name="Oval 211"/>
          <p:cNvSpPr>
            <a:spLocks noChangeArrowheads="1"/>
          </p:cNvSpPr>
          <p:nvPr/>
        </p:nvSpPr>
        <p:spPr bwMode="auto">
          <a:xfrm>
            <a:off x="1063625" y="3892550"/>
            <a:ext cx="179388" cy="18415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66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59" name="Oval 212"/>
          <p:cNvSpPr>
            <a:spLocks noChangeArrowheads="1"/>
          </p:cNvSpPr>
          <p:nvPr/>
        </p:nvSpPr>
        <p:spPr bwMode="auto">
          <a:xfrm>
            <a:off x="595313" y="4319588"/>
            <a:ext cx="180975" cy="185737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66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60" name="Oval 213"/>
          <p:cNvSpPr>
            <a:spLocks noChangeArrowheads="1"/>
          </p:cNvSpPr>
          <p:nvPr/>
        </p:nvSpPr>
        <p:spPr bwMode="auto">
          <a:xfrm>
            <a:off x="522288" y="4494213"/>
            <a:ext cx="180975" cy="18415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66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61" name="Oval 214"/>
          <p:cNvSpPr>
            <a:spLocks noChangeArrowheads="1"/>
          </p:cNvSpPr>
          <p:nvPr/>
        </p:nvSpPr>
        <p:spPr bwMode="auto">
          <a:xfrm>
            <a:off x="871538" y="3903663"/>
            <a:ext cx="179387" cy="185737"/>
          </a:xfrm>
          <a:prstGeom prst="ellipse">
            <a:avLst/>
          </a:prstGeom>
          <a:solidFill>
            <a:srgbClr val="66FFCC"/>
          </a:solidFill>
          <a:ln w="9525">
            <a:solidFill>
              <a:srgbClr val="66FFC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62" name="Oval 215"/>
          <p:cNvSpPr>
            <a:spLocks noChangeArrowheads="1"/>
          </p:cNvSpPr>
          <p:nvPr/>
        </p:nvSpPr>
        <p:spPr bwMode="auto">
          <a:xfrm>
            <a:off x="792163" y="4649788"/>
            <a:ext cx="180975" cy="184150"/>
          </a:xfrm>
          <a:prstGeom prst="ellipse">
            <a:avLst/>
          </a:prstGeom>
          <a:solidFill>
            <a:srgbClr val="66FFCC"/>
          </a:solidFill>
          <a:ln w="9525">
            <a:solidFill>
              <a:srgbClr val="66FFC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63" name="Oval 216"/>
          <p:cNvSpPr>
            <a:spLocks noChangeArrowheads="1"/>
          </p:cNvSpPr>
          <p:nvPr/>
        </p:nvSpPr>
        <p:spPr bwMode="auto">
          <a:xfrm>
            <a:off x="703263" y="4441825"/>
            <a:ext cx="179387" cy="184150"/>
          </a:xfrm>
          <a:prstGeom prst="ellipse">
            <a:avLst/>
          </a:prstGeom>
          <a:solidFill>
            <a:srgbClr val="66FFCC"/>
          </a:solidFill>
          <a:ln w="9525">
            <a:solidFill>
              <a:srgbClr val="66FFC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64" name="Oval 217"/>
          <p:cNvSpPr>
            <a:spLocks noChangeArrowheads="1"/>
          </p:cNvSpPr>
          <p:nvPr/>
        </p:nvSpPr>
        <p:spPr bwMode="auto">
          <a:xfrm>
            <a:off x="1704975" y="5168900"/>
            <a:ext cx="180975" cy="185738"/>
          </a:xfrm>
          <a:prstGeom prst="ellipse">
            <a:avLst/>
          </a:prstGeom>
          <a:solidFill>
            <a:srgbClr val="66FFCC"/>
          </a:solidFill>
          <a:ln w="9525">
            <a:solidFill>
              <a:srgbClr val="66FFC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65" name="Oval 218"/>
          <p:cNvSpPr>
            <a:spLocks noChangeArrowheads="1"/>
          </p:cNvSpPr>
          <p:nvPr/>
        </p:nvSpPr>
        <p:spPr bwMode="auto">
          <a:xfrm>
            <a:off x="1581150" y="5394325"/>
            <a:ext cx="179388" cy="185738"/>
          </a:xfrm>
          <a:prstGeom prst="ellipse">
            <a:avLst/>
          </a:prstGeom>
          <a:solidFill>
            <a:srgbClr val="66FFCC"/>
          </a:solidFill>
          <a:ln w="9525">
            <a:solidFill>
              <a:srgbClr val="66FFC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66" name="Oval 219"/>
          <p:cNvSpPr>
            <a:spLocks noChangeArrowheads="1"/>
          </p:cNvSpPr>
          <p:nvPr/>
        </p:nvSpPr>
        <p:spPr bwMode="auto">
          <a:xfrm>
            <a:off x="1760538" y="4343400"/>
            <a:ext cx="180975" cy="184150"/>
          </a:xfrm>
          <a:prstGeom prst="ellipse">
            <a:avLst/>
          </a:prstGeom>
          <a:solidFill>
            <a:srgbClr val="66FFCC"/>
          </a:solidFill>
          <a:ln w="9525">
            <a:solidFill>
              <a:srgbClr val="66FFC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67" name="Oval 220"/>
          <p:cNvSpPr>
            <a:spLocks noChangeArrowheads="1"/>
          </p:cNvSpPr>
          <p:nvPr/>
        </p:nvSpPr>
        <p:spPr bwMode="auto">
          <a:xfrm>
            <a:off x="606425" y="4672013"/>
            <a:ext cx="180975" cy="185737"/>
          </a:xfrm>
          <a:prstGeom prst="ellipse">
            <a:avLst/>
          </a:prstGeom>
          <a:solidFill>
            <a:srgbClr val="66FFCC"/>
          </a:solidFill>
          <a:ln w="9525">
            <a:solidFill>
              <a:srgbClr val="66FFC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68" name="Oval 221"/>
          <p:cNvSpPr>
            <a:spLocks noChangeArrowheads="1"/>
          </p:cNvSpPr>
          <p:nvPr/>
        </p:nvSpPr>
        <p:spPr bwMode="auto">
          <a:xfrm>
            <a:off x="539750" y="4879975"/>
            <a:ext cx="179388" cy="185738"/>
          </a:xfrm>
          <a:prstGeom prst="ellipse">
            <a:avLst/>
          </a:prstGeom>
          <a:solidFill>
            <a:srgbClr val="66FFCC"/>
          </a:solidFill>
          <a:ln w="9525">
            <a:solidFill>
              <a:srgbClr val="66FFC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69" name="Oval 222"/>
          <p:cNvSpPr>
            <a:spLocks noChangeArrowheads="1"/>
          </p:cNvSpPr>
          <p:nvPr/>
        </p:nvSpPr>
        <p:spPr bwMode="auto">
          <a:xfrm>
            <a:off x="747713" y="5435600"/>
            <a:ext cx="179387" cy="184150"/>
          </a:xfrm>
          <a:prstGeom prst="ellipse">
            <a:avLst/>
          </a:prstGeom>
          <a:solidFill>
            <a:srgbClr val="66FFCC"/>
          </a:solidFill>
          <a:ln w="9525">
            <a:solidFill>
              <a:srgbClr val="66FFC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70" name="Oval 223"/>
          <p:cNvSpPr>
            <a:spLocks noChangeArrowheads="1"/>
          </p:cNvSpPr>
          <p:nvPr/>
        </p:nvSpPr>
        <p:spPr bwMode="auto">
          <a:xfrm>
            <a:off x="2138363" y="4748213"/>
            <a:ext cx="180975" cy="184150"/>
          </a:xfrm>
          <a:prstGeom prst="ellipse">
            <a:avLst/>
          </a:prstGeom>
          <a:solidFill>
            <a:srgbClr val="66FFCC"/>
          </a:solidFill>
          <a:ln w="9525">
            <a:solidFill>
              <a:srgbClr val="66FFC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71" name="Oval 224"/>
          <p:cNvSpPr>
            <a:spLocks noChangeArrowheads="1"/>
          </p:cNvSpPr>
          <p:nvPr/>
        </p:nvSpPr>
        <p:spPr bwMode="auto">
          <a:xfrm>
            <a:off x="1311275" y="4238625"/>
            <a:ext cx="179388" cy="185738"/>
          </a:xfrm>
          <a:prstGeom prst="ellipse">
            <a:avLst/>
          </a:prstGeom>
          <a:solidFill>
            <a:srgbClr val="66FFCC"/>
          </a:solidFill>
          <a:ln w="9525">
            <a:solidFill>
              <a:srgbClr val="66FFC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72" name="Oval 225"/>
          <p:cNvSpPr>
            <a:spLocks noChangeArrowheads="1"/>
          </p:cNvSpPr>
          <p:nvPr/>
        </p:nvSpPr>
        <p:spPr bwMode="auto">
          <a:xfrm>
            <a:off x="1817688" y="4146550"/>
            <a:ext cx="179387" cy="185738"/>
          </a:xfrm>
          <a:prstGeom prst="ellipse">
            <a:avLst/>
          </a:prstGeom>
          <a:solidFill>
            <a:srgbClr val="66FFCC"/>
          </a:solidFill>
          <a:ln w="9525">
            <a:solidFill>
              <a:srgbClr val="66FFC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73" name="Oval 226"/>
          <p:cNvSpPr>
            <a:spLocks noChangeArrowheads="1"/>
          </p:cNvSpPr>
          <p:nvPr/>
        </p:nvSpPr>
        <p:spPr bwMode="auto">
          <a:xfrm>
            <a:off x="1558925" y="5591175"/>
            <a:ext cx="179388" cy="184150"/>
          </a:xfrm>
          <a:prstGeom prst="ellipse">
            <a:avLst/>
          </a:prstGeom>
          <a:solidFill>
            <a:srgbClr val="66FFCC"/>
          </a:solidFill>
          <a:ln w="9525">
            <a:solidFill>
              <a:srgbClr val="66FFC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74" name="Oval 227"/>
          <p:cNvSpPr>
            <a:spLocks noChangeArrowheads="1"/>
          </p:cNvSpPr>
          <p:nvPr/>
        </p:nvSpPr>
        <p:spPr bwMode="auto">
          <a:xfrm>
            <a:off x="1417638" y="4054475"/>
            <a:ext cx="180975" cy="184150"/>
          </a:xfrm>
          <a:prstGeom prst="ellipse">
            <a:avLst/>
          </a:prstGeom>
          <a:solidFill>
            <a:srgbClr val="66FFCC"/>
          </a:solidFill>
          <a:ln w="9525">
            <a:solidFill>
              <a:srgbClr val="66FFC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75" name="Oval 228"/>
          <p:cNvSpPr>
            <a:spLocks noChangeArrowheads="1"/>
          </p:cNvSpPr>
          <p:nvPr/>
        </p:nvSpPr>
        <p:spPr bwMode="auto">
          <a:xfrm>
            <a:off x="612775" y="5076825"/>
            <a:ext cx="179388" cy="185738"/>
          </a:xfrm>
          <a:prstGeom prst="ellipse">
            <a:avLst/>
          </a:prstGeom>
          <a:solidFill>
            <a:srgbClr val="66FFCC"/>
          </a:solidFill>
          <a:ln w="9525">
            <a:solidFill>
              <a:srgbClr val="66FFC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76" name="Oval 229"/>
          <p:cNvSpPr>
            <a:spLocks noChangeArrowheads="1"/>
          </p:cNvSpPr>
          <p:nvPr/>
        </p:nvSpPr>
        <p:spPr bwMode="auto">
          <a:xfrm>
            <a:off x="663575" y="5249863"/>
            <a:ext cx="179388" cy="185737"/>
          </a:xfrm>
          <a:prstGeom prst="ellipse">
            <a:avLst/>
          </a:prstGeom>
          <a:solidFill>
            <a:srgbClr val="66FFCC"/>
          </a:solidFill>
          <a:ln w="9525">
            <a:solidFill>
              <a:srgbClr val="66FFC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77" name="Oval 230"/>
          <p:cNvSpPr>
            <a:spLocks noChangeArrowheads="1"/>
          </p:cNvSpPr>
          <p:nvPr/>
        </p:nvSpPr>
        <p:spPr bwMode="auto">
          <a:xfrm>
            <a:off x="1225550" y="3829050"/>
            <a:ext cx="180975" cy="184150"/>
          </a:xfrm>
          <a:prstGeom prst="ellipse">
            <a:avLst/>
          </a:prstGeom>
          <a:solidFill>
            <a:srgbClr val="66FFCC"/>
          </a:solidFill>
          <a:ln w="9525">
            <a:solidFill>
              <a:srgbClr val="66FFC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78" name="Oval 231"/>
          <p:cNvSpPr>
            <a:spLocks noChangeArrowheads="1"/>
          </p:cNvSpPr>
          <p:nvPr/>
        </p:nvSpPr>
        <p:spPr bwMode="auto">
          <a:xfrm>
            <a:off x="1050925" y="5527675"/>
            <a:ext cx="180975" cy="184150"/>
          </a:xfrm>
          <a:prstGeom prst="ellipse">
            <a:avLst/>
          </a:prstGeom>
          <a:solidFill>
            <a:srgbClr val="66FFCC"/>
          </a:solidFill>
          <a:ln w="9525">
            <a:solidFill>
              <a:srgbClr val="66FFC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79" name="Oval 232"/>
          <p:cNvSpPr>
            <a:spLocks noChangeArrowheads="1"/>
          </p:cNvSpPr>
          <p:nvPr/>
        </p:nvSpPr>
        <p:spPr bwMode="auto">
          <a:xfrm>
            <a:off x="2009775" y="4216400"/>
            <a:ext cx="179388" cy="184150"/>
          </a:xfrm>
          <a:prstGeom prst="ellipse">
            <a:avLst/>
          </a:prstGeom>
          <a:solidFill>
            <a:srgbClr val="66FFCC"/>
          </a:solidFill>
          <a:ln w="9525">
            <a:solidFill>
              <a:srgbClr val="66FFC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80" name="Oval 233"/>
          <p:cNvSpPr>
            <a:spLocks noChangeArrowheads="1"/>
          </p:cNvSpPr>
          <p:nvPr/>
        </p:nvSpPr>
        <p:spPr bwMode="auto">
          <a:xfrm>
            <a:off x="703263" y="4100513"/>
            <a:ext cx="179387" cy="185737"/>
          </a:xfrm>
          <a:prstGeom prst="ellipse">
            <a:avLst/>
          </a:prstGeom>
          <a:solidFill>
            <a:srgbClr val="66FFCC"/>
          </a:solidFill>
          <a:ln w="9525">
            <a:solidFill>
              <a:srgbClr val="66FFC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81" name="Oval 234"/>
          <p:cNvSpPr>
            <a:spLocks noChangeArrowheads="1"/>
          </p:cNvSpPr>
          <p:nvPr/>
        </p:nvSpPr>
        <p:spPr bwMode="auto">
          <a:xfrm>
            <a:off x="2087563" y="5313363"/>
            <a:ext cx="180975" cy="185737"/>
          </a:xfrm>
          <a:prstGeom prst="ellipse">
            <a:avLst/>
          </a:prstGeom>
          <a:solidFill>
            <a:srgbClr val="66FFCC"/>
          </a:solidFill>
          <a:ln w="9525">
            <a:solidFill>
              <a:srgbClr val="66FFC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82" name="Oval 235"/>
          <p:cNvSpPr>
            <a:spLocks noChangeArrowheads="1"/>
          </p:cNvSpPr>
          <p:nvPr/>
        </p:nvSpPr>
        <p:spPr bwMode="auto">
          <a:xfrm>
            <a:off x="871538" y="5573713"/>
            <a:ext cx="179387" cy="185737"/>
          </a:xfrm>
          <a:prstGeom prst="ellipse">
            <a:avLst/>
          </a:prstGeom>
          <a:solidFill>
            <a:srgbClr val="66FFCC"/>
          </a:solidFill>
          <a:ln w="9525">
            <a:solidFill>
              <a:srgbClr val="66FFC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83" name="Oval 236"/>
          <p:cNvSpPr>
            <a:spLocks noChangeArrowheads="1"/>
          </p:cNvSpPr>
          <p:nvPr/>
        </p:nvSpPr>
        <p:spPr bwMode="auto">
          <a:xfrm>
            <a:off x="2211388" y="5151438"/>
            <a:ext cx="180975" cy="185737"/>
          </a:xfrm>
          <a:prstGeom prst="ellipse">
            <a:avLst/>
          </a:prstGeom>
          <a:solidFill>
            <a:srgbClr val="66FFCC"/>
          </a:solidFill>
          <a:ln w="9525">
            <a:solidFill>
              <a:srgbClr val="66FFC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84" name="Oval 237"/>
          <p:cNvSpPr>
            <a:spLocks noChangeArrowheads="1"/>
          </p:cNvSpPr>
          <p:nvPr/>
        </p:nvSpPr>
        <p:spPr bwMode="auto">
          <a:xfrm>
            <a:off x="1609725" y="3938588"/>
            <a:ext cx="179388" cy="185737"/>
          </a:xfrm>
          <a:prstGeom prst="ellipse">
            <a:avLst/>
          </a:prstGeom>
          <a:solidFill>
            <a:srgbClr val="66FFCC"/>
          </a:solidFill>
          <a:ln w="9525">
            <a:solidFill>
              <a:srgbClr val="66FFC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85" name="Oval 238"/>
          <p:cNvSpPr>
            <a:spLocks noChangeArrowheads="1"/>
          </p:cNvSpPr>
          <p:nvPr/>
        </p:nvSpPr>
        <p:spPr bwMode="auto">
          <a:xfrm>
            <a:off x="1400175" y="5695950"/>
            <a:ext cx="180975" cy="18415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66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86" name="Oval 239"/>
          <p:cNvSpPr>
            <a:spLocks noChangeArrowheads="1"/>
          </p:cNvSpPr>
          <p:nvPr/>
        </p:nvSpPr>
        <p:spPr bwMode="auto">
          <a:xfrm>
            <a:off x="1428750" y="3881438"/>
            <a:ext cx="180975" cy="18415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66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87" name="Oval 240"/>
          <p:cNvSpPr>
            <a:spLocks noChangeArrowheads="1"/>
          </p:cNvSpPr>
          <p:nvPr/>
        </p:nvSpPr>
        <p:spPr bwMode="auto">
          <a:xfrm>
            <a:off x="1897063" y="5372100"/>
            <a:ext cx="179387" cy="18415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66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88" name="Oval 241"/>
          <p:cNvSpPr>
            <a:spLocks noChangeArrowheads="1"/>
          </p:cNvSpPr>
          <p:nvPr/>
        </p:nvSpPr>
        <p:spPr bwMode="auto">
          <a:xfrm>
            <a:off x="1738313" y="5556250"/>
            <a:ext cx="180975" cy="185738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66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89" name="Line 242"/>
          <p:cNvSpPr>
            <a:spLocks noChangeShapeType="1"/>
          </p:cNvSpPr>
          <p:nvPr/>
        </p:nvSpPr>
        <p:spPr bwMode="auto">
          <a:xfrm>
            <a:off x="1317625" y="4652963"/>
            <a:ext cx="428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90" name="Line 243"/>
          <p:cNvSpPr>
            <a:spLocks noChangeShapeType="1"/>
          </p:cNvSpPr>
          <p:nvPr/>
        </p:nvSpPr>
        <p:spPr bwMode="auto">
          <a:xfrm>
            <a:off x="1408113" y="4703763"/>
            <a:ext cx="4127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91" name="Line 244"/>
          <p:cNvSpPr>
            <a:spLocks noChangeShapeType="1"/>
          </p:cNvSpPr>
          <p:nvPr/>
        </p:nvSpPr>
        <p:spPr bwMode="auto">
          <a:xfrm>
            <a:off x="1357313" y="4600575"/>
            <a:ext cx="4286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92" name="Line 245"/>
          <p:cNvSpPr>
            <a:spLocks noChangeShapeType="1"/>
          </p:cNvSpPr>
          <p:nvPr/>
        </p:nvSpPr>
        <p:spPr bwMode="auto">
          <a:xfrm>
            <a:off x="1419225" y="4756150"/>
            <a:ext cx="428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93" name="Line 246"/>
          <p:cNvSpPr>
            <a:spLocks noChangeShapeType="1"/>
          </p:cNvSpPr>
          <p:nvPr/>
        </p:nvSpPr>
        <p:spPr bwMode="auto">
          <a:xfrm>
            <a:off x="1587500" y="4929188"/>
            <a:ext cx="428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94" name="Line 247"/>
          <p:cNvSpPr>
            <a:spLocks noChangeShapeType="1"/>
          </p:cNvSpPr>
          <p:nvPr/>
        </p:nvSpPr>
        <p:spPr bwMode="auto">
          <a:xfrm>
            <a:off x="1724025" y="5068888"/>
            <a:ext cx="4127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95" name="Line 248"/>
          <p:cNvSpPr>
            <a:spLocks noChangeShapeType="1"/>
          </p:cNvSpPr>
          <p:nvPr/>
        </p:nvSpPr>
        <p:spPr bwMode="auto">
          <a:xfrm>
            <a:off x="1724025" y="4906963"/>
            <a:ext cx="4127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96" name="Freeform 249"/>
          <p:cNvSpPr>
            <a:spLocks/>
          </p:cNvSpPr>
          <p:nvPr/>
        </p:nvSpPr>
        <p:spPr bwMode="auto">
          <a:xfrm>
            <a:off x="1339850" y="4132263"/>
            <a:ext cx="411163" cy="400050"/>
          </a:xfrm>
          <a:custGeom>
            <a:avLst/>
            <a:gdLst>
              <a:gd name="T0" fmla="*/ 2147483647 w 292"/>
              <a:gd name="T1" fmla="*/ 2147483647 h 277"/>
              <a:gd name="T2" fmla="*/ 2147483647 w 292"/>
              <a:gd name="T3" fmla="*/ 0 h 277"/>
              <a:gd name="T4" fmla="*/ 2147483647 w 292"/>
              <a:gd name="T5" fmla="*/ 2147483647 h 277"/>
              <a:gd name="T6" fmla="*/ 2147483647 w 292"/>
              <a:gd name="T7" fmla="*/ 2147483647 h 277"/>
              <a:gd name="T8" fmla="*/ 2147483647 w 292"/>
              <a:gd name="T9" fmla="*/ 2147483647 h 277"/>
              <a:gd name="T10" fmla="*/ 2147483647 w 292"/>
              <a:gd name="T11" fmla="*/ 2147483647 h 277"/>
              <a:gd name="T12" fmla="*/ 0 w 292"/>
              <a:gd name="T13" fmla="*/ 2147483647 h 277"/>
              <a:gd name="T14" fmla="*/ 2147483647 w 292"/>
              <a:gd name="T15" fmla="*/ 2147483647 h 277"/>
              <a:gd name="T16" fmla="*/ 2147483647 w 292"/>
              <a:gd name="T17" fmla="*/ 2147483647 h 277"/>
              <a:gd name="T18" fmla="*/ 2147483647 w 292"/>
              <a:gd name="T19" fmla="*/ 2147483647 h 277"/>
              <a:gd name="T20" fmla="*/ 2147483647 w 292"/>
              <a:gd name="T21" fmla="*/ 2147483647 h 277"/>
              <a:gd name="T22" fmla="*/ 2147483647 w 292"/>
              <a:gd name="T23" fmla="*/ 2147483647 h 277"/>
              <a:gd name="T24" fmla="*/ 2147483647 w 292"/>
              <a:gd name="T25" fmla="*/ 2147483647 h 277"/>
              <a:gd name="T26" fmla="*/ 2147483647 w 292"/>
              <a:gd name="T27" fmla="*/ 2147483647 h 277"/>
              <a:gd name="T28" fmla="*/ 2147483647 w 292"/>
              <a:gd name="T29" fmla="*/ 2147483647 h 277"/>
              <a:gd name="T30" fmla="*/ 2147483647 w 292"/>
              <a:gd name="T31" fmla="*/ 2147483647 h 277"/>
              <a:gd name="T32" fmla="*/ 2147483647 w 292"/>
              <a:gd name="T33" fmla="*/ 2147483647 h 277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292"/>
              <a:gd name="T52" fmla="*/ 0 h 277"/>
              <a:gd name="T53" fmla="*/ 292 w 292"/>
              <a:gd name="T54" fmla="*/ 277 h 277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292" h="277">
                <a:moveTo>
                  <a:pt x="216" y="28"/>
                </a:moveTo>
                <a:cubicBezTo>
                  <a:pt x="193" y="12"/>
                  <a:pt x="169" y="8"/>
                  <a:pt x="144" y="0"/>
                </a:cubicBezTo>
                <a:cubicBezTo>
                  <a:pt x="125" y="4"/>
                  <a:pt x="117" y="6"/>
                  <a:pt x="104" y="20"/>
                </a:cubicBezTo>
                <a:cubicBezTo>
                  <a:pt x="97" y="39"/>
                  <a:pt x="82" y="52"/>
                  <a:pt x="76" y="72"/>
                </a:cubicBezTo>
                <a:cubicBezTo>
                  <a:pt x="72" y="120"/>
                  <a:pt x="80" y="122"/>
                  <a:pt x="48" y="144"/>
                </a:cubicBezTo>
                <a:cubicBezTo>
                  <a:pt x="38" y="157"/>
                  <a:pt x="25" y="162"/>
                  <a:pt x="16" y="176"/>
                </a:cubicBezTo>
                <a:cubicBezTo>
                  <a:pt x="10" y="183"/>
                  <a:pt x="2" y="204"/>
                  <a:pt x="0" y="212"/>
                </a:cubicBezTo>
                <a:cubicBezTo>
                  <a:pt x="9" y="241"/>
                  <a:pt x="32" y="242"/>
                  <a:pt x="60" y="252"/>
                </a:cubicBezTo>
                <a:cubicBezTo>
                  <a:pt x="84" y="247"/>
                  <a:pt x="92" y="241"/>
                  <a:pt x="112" y="228"/>
                </a:cubicBezTo>
                <a:cubicBezTo>
                  <a:pt x="123" y="232"/>
                  <a:pt x="141" y="238"/>
                  <a:pt x="152" y="248"/>
                </a:cubicBezTo>
                <a:cubicBezTo>
                  <a:pt x="184" y="277"/>
                  <a:pt x="162" y="268"/>
                  <a:pt x="192" y="276"/>
                </a:cubicBezTo>
                <a:cubicBezTo>
                  <a:pt x="239" y="265"/>
                  <a:pt x="275" y="254"/>
                  <a:pt x="292" y="204"/>
                </a:cubicBezTo>
                <a:cubicBezTo>
                  <a:pt x="287" y="175"/>
                  <a:pt x="283" y="167"/>
                  <a:pt x="268" y="144"/>
                </a:cubicBezTo>
                <a:cubicBezTo>
                  <a:pt x="262" y="135"/>
                  <a:pt x="257" y="128"/>
                  <a:pt x="252" y="120"/>
                </a:cubicBezTo>
                <a:cubicBezTo>
                  <a:pt x="249" y="116"/>
                  <a:pt x="244" y="108"/>
                  <a:pt x="244" y="108"/>
                </a:cubicBezTo>
                <a:cubicBezTo>
                  <a:pt x="263" y="79"/>
                  <a:pt x="257" y="93"/>
                  <a:pt x="264" y="68"/>
                </a:cubicBezTo>
                <a:cubicBezTo>
                  <a:pt x="256" y="39"/>
                  <a:pt x="234" y="46"/>
                  <a:pt x="216" y="28"/>
                </a:cubicBezTo>
                <a:close/>
              </a:path>
            </a:pathLst>
          </a:custGeom>
          <a:solidFill>
            <a:srgbClr val="FFCCCC"/>
          </a:solidFill>
          <a:ln w="9525">
            <a:solidFill>
              <a:srgbClr val="FFCCC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97" name="Freeform 250"/>
          <p:cNvSpPr>
            <a:spLocks/>
          </p:cNvSpPr>
          <p:nvPr/>
        </p:nvSpPr>
        <p:spPr bwMode="auto">
          <a:xfrm>
            <a:off x="1606550" y="4259263"/>
            <a:ext cx="411163" cy="400050"/>
          </a:xfrm>
          <a:custGeom>
            <a:avLst/>
            <a:gdLst>
              <a:gd name="T0" fmla="*/ 2147483647 w 292"/>
              <a:gd name="T1" fmla="*/ 2147483647 h 277"/>
              <a:gd name="T2" fmla="*/ 2147483647 w 292"/>
              <a:gd name="T3" fmla="*/ 0 h 277"/>
              <a:gd name="T4" fmla="*/ 2147483647 w 292"/>
              <a:gd name="T5" fmla="*/ 2147483647 h 277"/>
              <a:gd name="T6" fmla="*/ 2147483647 w 292"/>
              <a:gd name="T7" fmla="*/ 2147483647 h 277"/>
              <a:gd name="T8" fmla="*/ 2147483647 w 292"/>
              <a:gd name="T9" fmla="*/ 2147483647 h 277"/>
              <a:gd name="T10" fmla="*/ 2147483647 w 292"/>
              <a:gd name="T11" fmla="*/ 2147483647 h 277"/>
              <a:gd name="T12" fmla="*/ 0 w 292"/>
              <a:gd name="T13" fmla="*/ 2147483647 h 277"/>
              <a:gd name="T14" fmla="*/ 2147483647 w 292"/>
              <a:gd name="T15" fmla="*/ 2147483647 h 277"/>
              <a:gd name="T16" fmla="*/ 2147483647 w 292"/>
              <a:gd name="T17" fmla="*/ 2147483647 h 277"/>
              <a:gd name="T18" fmla="*/ 2147483647 w 292"/>
              <a:gd name="T19" fmla="*/ 2147483647 h 277"/>
              <a:gd name="T20" fmla="*/ 2147483647 w 292"/>
              <a:gd name="T21" fmla="*/ 2147483647 h 277"/>
              <a:gd name="T22" fmla="*/ 2147483647 w 292"/>
              <a:gd name="T23" fmla="*/ 2147483647 h 277"/>
              <a:gd name="T24" fmla="*/ 2147483647 w 292"/>
              <a:gd name="T25" fmla="*/ 2147483647 h 277"/>
              <a:gd name="T26" fmla="*/ 2147483647 w 292"/>
              <a:gd name="T27" fmla="*/ 2147483647 h 277"/>
              <a:gd name="T28" fmla="*/ 2147483647 w 292"/>
              <a:gd name="T29" fmla="*/ 2147483647 h 277"/>
              <a:gd name="T30" fmla="*/ 2147483647 w 292"/>
              <a:gd name="T31" fmla="*/ 2147483647 h 277"/>
              <a:gd name="T32" fmla="*/ 2147483647 w 292"/>
              <a:gd name="T33" fmla="*/ 2147483647 h 277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292"/>
              <a:gd name="T52" fmla="*/ 0 h 277"/>
              <a:gd name="T53" fmla="*/ 292 w 292"/>
              <a:gd name="T54" fmla="*/ 277 h 277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292" h="277">
                <a:moveTo>
                  <a:pt x="216" y="28"/>
                </a:moveTo>
                <a:cubicBezTo>
                  <a:pt x="193" y="12"/>
                  <a:pt x="169" y="8"/>
                  <a:pt x="144" y="0"/>
                </a:cubicBezTo>
                <a:cubicBezTo>
                  <a:pt x="125" y="4"/>
                  <a:pt x="117" y="6"/>
                  <a:pt x="104" y="20"/>
                </a:cubicBezTo>
                <a:cubicBezTo>
                  <a:pt x="97" y="39"/>
                  <a:pt x="82" y="52"/>
                  <a:pt x="76" y="72"/>
                </a:cubicBezTo>
                <a:cubicBezTo>
                  <a:pt x="72" y="120"/>
                  <a:pt x="80" y="122"/>
                  <a:pt x="48" y="144"/>
                </a:cubicBezTo>
                <a:cubicBezTo>
                  <a:pt x="38" y="157"/>
                  <a:pt x="25" y="162"/>
                  <a:pt x="16" y="176"/>
                </a:cubicBezTo>
                <a:cubicBezTo>
                  <a:pt x="10" y="183"/>
                  <a:pt x="2" y="204"/>
                  <a:pt x="0" y="212"/>
                </a:cubicBezTo>
                <a:cubicBezTo>
                  <a:pt x="9" y="241"/>
                  <a:pt x="32" y="242"/>
                  <a:pt x="60" y="252"/>
                </a:cubicBezTo>
                <a:cubicBezTo>
                  <a:pt x="84" y="247"/>
                  <a:pt x="92" y="241"/>
                  <a:pt x="112" y="228"/>
                </a:cubicBezTo>
                <a:cubicBezTo>
                  <a:pt x="123" y="232"/>
                  <a:pt x="141" y="238"/>
                  <a:pt x="152" y="248"/>
                </a:cubicBezTo>
                <a:cubicBezTo>
                  <a:pt x="184" y="277"/>
                  <a:pt x="162" y="268"/>
                  <a:pt x="192" y="276"/>
                </a:cubicBezTo>
                <a:cubicBezTo>
                  <a:pt x="239" y="265"/>
                  <a:pt x="275" y="254"/>
                  <a:pt x="292" y="204"/>
                </a:cubicBezTo>
                <a:cubicBezTo>
                  <a:pt x="287" y="175"/>
                  <a:pt x="283" y="167"/>
                  <a:pt x="268" y="144"/>
                </a:cubicBezTo>
                <a:cubicBezTo>
                  <a:pt x="262" y="135"/>
                  <a:pt x="257" y="128"/>
                  <a:pt x="252" y="120"/>
                </a:cubicBezTo>
                <a:cubicBezTo>
                  <a:pt x="249" y="116"/>
                  <a:pt x="244" y="108"/>
                  <a:pt x="244" y="108"/>
                </a:cubicBezTo>
                <a:cubicBezTo>
                  <a:pt x="263" y="79"/>
                  <a:pt x="257" y="93"/>
                  <a:pt x="264" y="68"/>
                </a:cubicBezTo>
                <a:cubicBezTo>
                  <a:pt x="256" y="39"/>
                  <a:pt x="234" y="46"/>
                  <a:pt x="216" y="28"/>
                </a:cubicBezTo>
                <a:close/>
              </a:path>
            </a:pathLst>
          </a:custGeom>
          <a:solidFill>
            <a:srgbClr val="FFCCCC"/>
          </a:solidFill>
          <a:ln w="9525">
            <a:solidFill>
              <a:srgbClr val="FFCCC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98" name="Line 251"/>
          <p:cNvSpPr>
            <a:spLocks noChangeShapeType="1"/>
          </p:cNvSpPr>
          <p:nvPr/>
        </p:nvSpPr>
        <p:spPr bwMode="auto">
          <a:xfrm>
            <a:off x="1739900" y="5081588"/>
            <a:ext cx="428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99" name="Line 252"/>
          <p:cNvSpPr>
            <a:spLocks noChangeShapeType="1"/>
          </p:cNvSpPr>
          <p:nvPr/>
        </p:nvSpPr>
        <p:spPr bwMode="auto">
          <a:xfrm>
            <a:off x="1905000" y="4116388"/>
            <a:ext cx="428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500" name="Line 253"/>
          <p:cNvSpPr>
            <a:spLocks noChangeShapeType="1"/>
          </p:cNvSpPr>
          <p:nvPr/>
        </p:nvSpPr>
        <p:spPr bwMode="auto">
          <a:xfrm>
            <a:off x="2044700" y="4141788"/>
            <a:ext cx="428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501" name="Line 254"/>
          <p:cNvSpPr>
            <a:spLocks noChangeShapeType="1"/>
          </p:cNvSpPr>
          <p:nvPr/>
        </p:nvSpPr>
        <p:spPr bwMode="auto">
          <a:xfrm>
            <a:off x="1244600" y="4852988"/>
            <a:ext cx="428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502" name="Line 255"/>
          <p:cNvSpPr>
            <a:spLocks noChangeShapeType="1"/>
          </p:cNvSpPr>
          <p:nvPr/>
        </p:nvSpPr>
        <p:spPr bwMode="auto">
          <a:xfrm>
            <a:off x="1536700" y="4217988"/>
            <a:ext cx="428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503" name="Line 256"/>
          <p:cNvSpPr>
            <a:spLocks noChangeShapeType="1"/>
          </p:cNvSpPr>
          <p:nvPr/>
        </p:nvSpPr>
        <p:spPr bwMode="auto">
          <a:xfrm>
            <a:off x="1689100" y="4370388"/>
            <a:ext cx="428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504" name="Line 257"/>
          <p:cNvSpPr>
            <a:spLocks noChangeShapeType="1"/>
          </p:cNvSpPr>
          <p:nvPr/>
        </p:nvSpPr>
        <p:spPr bwMode="auto">
          <a:xfrm>
            <a:off x="1841500" y="4522788"/>
            <a:ext cx="428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505" name="Line 258"/>
          <p:cNvSpPr>
            <a:spLocks noChangeShapeType="1"/>
          </p:cNvSpPr>
          <p:nvPr/>
        </p:nvSpPr>
        <p:spPr bwMode="auto">
          <a:xfrm>
            <a:off x="1993900" y="4675188"/>
            <a:ext cx="428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506" name="Line 259"/>
          <p:cNvSpPr>
            <a:spLocks noChangeShapeType="1"/>
          </p:cNvSpPr>
          <p:nvPr/>
        </p:nvSpPr>
        <p:spPr bwMode="auto">
          <a:xfrm>
            <a:off x="1841500" y="4522788"/>
            <a:ext cx="428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507" name="Line 260"/>
          <p:cNvSpPr>
            <a:spLocks noChangeShapeType="1"/>
          </p:cNvSpPr>
          <p:nvPr/>
        </p:nvSpPr>
        <p:spPr bwMode="auto">
          <a:xfrm>
            <a:off x="1854200" y="4040188"/>
            <a:ext cx="428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508" name="Line 261"/>
          <p:cNvSpPr>
            <a:spLocks noChangeShapeType="1"/>
          </p:cNvSpPr>
          <p:nvPr/>
        </p:nvSpPr>
        <p:spPr bwMode="auto">
          <a:xfrm>
            <a:off x="1384300" y="4929188"/>
            <a:ext cx="428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509" name="Line 262"/>
          <p:cNvSpPr>
            <a:spLocks noChangeShapeType="1"/>
          </p:cNvSpPr>
          <p:nvPr/>
        </p:nvSpPr>
        <p:spPr bwMode="auto">
          <a:xfrm>
            <a:off x="1676400" y="4992688"/>
            <a:ext cx="428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510" name="Line 263"/>
          <p:cNvSpPr>
            <a:spLocks noChangeShapeType="1"/>
          </p:cNvSpPr>
          <p:nvPr/>
        </p:nvSpPr>
        <p:spPr bwMode="auto">
          <a:xfrm>
            <a:off x="1460500" y="5030788"/>
            <a:ext cx="428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511" name="Line 264"/>
          <p:cNvSpPr>
            <a:spLocks noChangeShapeType="1"/>
          </p:cNvSpPr>
          <p:nvPr/>
        </p:nvSpPr>
        <p:spPr bwMode="auto">
          <a:xfrm>
            <a:off x="1485900" y="5030788"/>
            <a:ext cx="428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512" name="Text Box 265"/>
          <p:cNvSpPr txBox="1">
            <a:spLocks noChangeArrowheads="1"/>
          </p:cNvSpPr>
          <p:nvPr/>
        </p:nvSpPr>
        <p:spPr bwMode="auto">
          <a:xfrm>
            <a:off x="198438" y="3016250"/>
            <a:ext cx="229512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Helvetica" pitchFamily="-108" charset="0"/>
              </a:rPr>
              <a:t>inadequate control </a:t>
            </a:r>
          </a:p>
          <a:p>
            <a:r>
              <a:rPr lang="en-US" sz="2000">
                <a:latin typeface="Helvetica" pitchFamily="-108" charset="0"/>
              </a:rPr>
              <a:t>of replication</a:t>
            </a:r>
          </a:p>
        </p:txBody>
      </p:sp>
      <p:sp>
        <p:nvSpPr>
          <p:cNvPr id="18513" name="Line 266"/>
          <p:cNvSpPr>
            <a:spLocks noChangeShapeType="1"/>
          </p:cNvSpPr>
          <p:nvPr/>
        </p:nvSpPr>
        <p:spPr bwMode="auto">
          <a:xfrm>
            <a:off x="2103438" y="2717800"/>
            <a:ext cx="0" cy="12573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514" name="Text Box 267"/>
          <p:cNvSpPr txBox="1">
            <a:spLocks noChangeArrowheads="1"/>
          </p:cNvSpPr>
          <p:nvPr/>
        </p:nvSpPr>
        <p:spPr bwMode="auto">
          <a:xfrm>
            <a:off x="398463" y="6069013"/>
            <a:ext cx="1506537" cy="406400"/>
          </a:xfrm>
          <a:prstGeom prst="rect">
            <a:avLst/>
          </a:prstGeom>
          <a:noFill/>
          <a:ln w="9525">
            <a:solidFill>
              <a:srgbClr val="0808FF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Helvetica" pitchFamily="-108" charset="0"/>
              </a:rPr>
              <a:t>ACTIVE TB</a:t>
            </a:r>
          </a:p>
        </p:txBody>
      </p:sp>
      <p:sp>
        <p:nvSpPr>
          <p:cNvPr id="18515" name="Line 268"/>
          <p:cNvSpPr>
            <a:spLocks noChangeShapeType="1"/>
          </p:cNvSpPr>
          <p:nvPr/>
        </p:nvSpPr>
        <p:spPr bwMode="auto">
          <a:xfrm flipH="1">
            <a:off x="5029200" y="3657600"/>
            <a:ext cx="5334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516" name="Line 269"/>
          <p:cNvSpPr>
            <a:spLocks noChangeShapeType="1"/>
          </p:cNvSpPr>
          <p:nvPr/>
        </p:nvSpPr>
        <p:spPr bwMode="auto">
          <a:xfrm>
            <a:off x="6688138" y="3581400"/>
            <a:ext cx="508000" cy="571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517" name="Text Box 270"/>
          <p:cNvSpPr txBox="1">
            <a:spLocks noChangeArrowheads="1"/>
          </p:cNvSpPr>
          <p:nvPr/>
        </p:nvSpPr>
        <p:spPr bwMode="auto">
          <a:xfrm>
            <a:off x="6392863" y="4095750"/>
            <a:ext cx="256537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latin typeface="Helvetica" pitchFamily="-108" charset="0"/>
              </a:rPr>
              <a:t>No disease</a:t>
            </a:r>
          </a:p>
          <a:p>
            <a:r>
              <a:rPr lang="en-US" sz="2000" dirty="0">
                <a:latin typeface="Helvetica" pitchFamily="-108" charset="0"/>
              </a:rPr>
              <a:t>(control of replication</a:t>
            </a:r>
          </a:p>
          <a:p>
            <a:r>
              <a:rPr lang="en-US" sz="2000" dirty="0">
                <a:latin typeface="Helvetica" pitchFamily="-108" charset="0"/>
              </a:rPr>
              <a:t>for lifetime)</a:t>
            </a:r>
          </a:p>
        </p:txBody>
      </p:sp>
      <p:sp>
        <p:nvSpPr>
          <p:cNvPr id="18518" name="Text Box 271"/>
          <p:cNvSpPr txBox="1">
            <a:spLocks noChangeArrowheads="1"/>
          </p:cNvSpPr>
          <p:nvPr/>
        </p:nvSpPr>
        <p:spPr bwMode="auto">
          <a:xfrm>
            <a:off x="3065463" y="4349750"/>
            <a:ext cx="242285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latin typeface="Helvetica" pitchFamily="-108" charset="0"/>
              </a:rPr>
              <a:t>Bacterial replication</a:t>
            </a:r>
          </a:p>
        </p:txBody>
      </p:sp>
      <p:sp>
        <p:nvSpPr>
          <p:cNvPr id="18519" name="Text Box 272"/>
          <p:cNvSpPr txBox="1">
            <a:spLocks noChangeArrowheads="1"/>
          </p:cNvSpPr>
          <p:nvPr/>
        </p:nvSpPr>
        <p:spPr bwMode="auto">
          <a:xfrm>
            <a:off x="3154363" y="3702050"/>
            <a:ext cx="263676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Helvetica" pitchFamily="-108" charset="0"/>
              </a:rPr>
              <a:t>Immunosuppression?</a:t>
            </a:r>
          </a:p>
        </p:txBody>
      </p:sp>
      <p:sp>
        <p:nvSpPr>
          <p:cNvPr id="18520" name="Line 273"/>
          <p:cNvSpPr>
            <a:spLocks noChangeShapeType="1"/>
          </p:cNvSpPr>
          <p:nvPr/>
        </p:nvSpPr>
        <p:spPr bwMode="auto">
          <a:xfrm>
            <a:off x="5024438" y="3911600"/>
            <a:ext cx="241300" cy="1270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521" name="Line 274"/>
          <p:cNvSpPr>
            <a:spLocks noChangeShapeType="1"/>
          </p:cNvSpPr>
          <p:nvPr/>
        </p:nvSpPr>
        <p:spPr bwMode="auto">
          <a:xfrm>
            <a:off x="4452938" y="4800600"/>
            <a:ext cx="0" cy="241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522" name="Text Box 275"/>
          <p:cNvSpPr txBox="1">
            <a:spLocks noChangeArrowheads="1"/>
          </p:cNvSpPr>
          <p:nvPr/>
        </p:nvSpPr>
        <p:spPr bwMode="auto">
          <a:xfrm>
            <a:off x="3116263" y="5141913"/>
            <a:ext cx="2070100" cy="406400"/>
          </a:xfrm>
          <a:prstGeom prst="rect">
            <a:avLst/>
          </a:prstGeom>
          <a:noFill/>
          <a:ln w="9525">
            <a:solidFill>
              <a:srgbClr val="0808FF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latin typeface="Helvetica" pitchFamily="-108" charset="0"/>
              </a:rPr>
              <a:t>REACTIVATION</a:t>
            </a:r>
          </a:p>
        </p:txBody>
      </p:sp>
      <p:sp>
        <p:nvSpPr>
          <p:cNvPr id="18523" name="Line 276"/>
          <p:cNvSpPr>
            <a:spLocks noChangeShapeType="1"/>
          </p:cNvSpPr>
          <p:nvPr/>
        </p:nvSpPr>
        <p:spPr bwMode="auto">
          <a:xfrm flipH="1">
            <a:off x="2116138" y="5664200"/>
            <a:ext cx="1871662" cy="571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524" name="Text Box 277"/>
          <p:cNvSpPr txBox="1">
            <a:spLocks noChangeArrowheads="1"/>
          </p:cNvSpPr>
          <p:nvPr/>
        </p:nvSpPr>
        <p:spPr bwMode="auto">
          <a:xfrm>
            <a:off x="2620963" y="166688"/>
            <a:ext cx="431323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>
                <a:latin typeface="Helvetica" pitchFamily="-108" charset="0"/>
              </a:rPr>
              <a:t>COURSE OF INFECTION</a:t>
            </a:r>
          </a:p>
        </p:txBody>
      </p:sp>
      <p:sp>
        <p:nvSpPr>
          <p:cNvPr id="18525" name="Line 278"/>
          <p:cNvSpPr>
            <a:spLocks noChangeShapeType="1"/>
          </p:cNvSpPr>
          <p:nvPr/>
        </p:nvSpPr>
        <p:spPr bwMode="auto">
          <a:xfrm flipH="1" flipV="1">
            <a:off x="2547938" y="5295900"/>
            <a:ext cx="1384300" cy="2032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526" name="Freeform 279"/>
          <p:cNvSpPr>
            <a:spLocks/>
          </p:cNvSpPr>
          <p:nvPr/>
        </p:nvSpPr>
        <p:spPr bwMode="auto">
          <a:xfrm rot="-5400000">
            <a:off x="1062831" y="5033169"/>
            <a:ext cx="382588" cy="374650"/>
          </a:xfrm>
          <a:custGeom>
            <a:avLst/>
            <a:gdLst>
              <a:gd name="T0" fmla="*/ 2147483647 w 272"/>
              <a:gd name="T1" fmla="*/ 0 h 260"/>
              <a:gd name="T2" fmla="*/ 2147483647 w 272"/>
              <a:gd name="T3" fmla="*/ 2147483647 h 260"/>
              <a:gd name="T4" fmla="*/ 2147483647 w 272"/>
              <a:gd name="T5" fmla="*/ 2147483647 h 260"/>
              <a:gd name="T6" fmla="*/ 0 w 272"/>
              <a:gd name="T7" fmla="*/ 2147483647 h 260"/>
              <a:gd name="T8" fmla="*/ 2147483647 w 272"/>
              <a:gd name="T9" fmla="*/ 2147483647 h 260"/>
              <a:gd name="T10" fmla="*/ 2147483647 w 272"/>
              <a:gd name="T11" fmla="*/ 2147483647 h 260"/>
              <a:gd name="T12" fmla="*/ 2147483647 w 272"/>
              <a:gd name="T13" fmla="*/ 2147483647 h 260"/>
              <a:gd name="T14" fmla="*/ 2147483647 w 272"/>
              <a:gd name="T15" fmla="*/ 2147483647 h 260"/>
              <a:gd name="T16" fmla="*/ 2147483647 w 272"/>
              <a:gd name="T17" fmla="*/ 2147483647 h 260"/>
              <a:gd name="T18" fmla="*/ 2147483647 w 272"/>
              <a:gd name="T19" fmla="*/ 2147483647 h 260"/>
              <a:gd name="T20" fmla="*/ 2147483647 w 272"/>
              <a:gd name="T21" fmla="*/ 2147483647 h 260"/>
              <a:gd name="T22" fmla="*/ 2147483647 w 272"/>
              <a:gd name="T23" fmla="*/ 0 h 26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72"/>
              <a:gd name="T37" fmla="*/ 0 h 260"/>
              <a:gd name="T38" fmla="*/ 272 w 272"/>
              <a:gd name="T39" fmla="*/ 260 h 26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72" h="260">
                <a:moveTo>
                  <a:pt x="176" y="0"/>
                </a:moveTo>
                <a:cubicBezTo>
                  <a:pt x="121" y="3"/>
                  <a:pt x="62" y="7"/>
                  <a:pt x="40" y="68"/>
                </a:cubicBezTo>
                <a:cubicBezTo>
                  <a:pt x="32" y="88"/>
                  <a:pt x="36" y="112"/>
                  <a:pt x="28" y="132"/>
                </a:cubicBezTo>
                <a:cubicBezTo>
                  <a:pt x="19" y="150"/>
                  <a:pt x="6" y="161"/>
                  <a:pt x="0" y="180"/>
                </a:cubicBezTo>
                <a:cubicBezTo>
                  <a:pt x="6" y="190"/>
                  <a:pt x="9" y="202"/>
                  <a:pt x="16" y="212"/>
                </a:cubicBezTo>
                <a:cubicBezTo>
                  <a:pt x="35" y="239"/>
                  <a:pt x="71" y="245"/>
                  <a:pt x="100" y="260"/>
                </a:cubicBezTo>
                <a:cubicBezTo>
                  <a:pt x="123" y="252"/>
                  <a:pt x="147" y="252"/>
                  <a:pt x="172" y="248"/>
                </a:cubicBezTo>
                <a:cubicBezTo>
                  <a:pt x="184" y="229"/>
                  <a:pt x="190" y="215"/>
                  <a:pt x="208" y="204"/>
                </a:cubicBezTo>
                <a:cubicBezTo>
                  <a:pt x="212" y="185"/>
                  <a:pt x="210" y="165"/>
                  <a:pt x="216" y="148"/>
                </a:cubicBezTo>
                <a:cubicBezTo>
                  <a:pt x="223" y="122"/>
                  <a:pt x="241" y="120"/>
                  <a:pt x="260" y="108"/>
                </a:cubicBezTo>
                <a:cubicBezTo>
                  <a:pt x="264" y="94"/>
                  <a:pt x="267" y="81"/>
                  <a:pt x="272" y="68"/>
                </a:cubicBezTo>
                <a:cubicBezTo>
                  <a:pt x="258" y="27"/>
                  <a:pt x="219" y="0"/>
                  <a:pt x="176" y="0"/>
                </a:cubicBezTo>
                <a:close/>
              </a:path>
            </a:pathLst>
          </a:custGeom>
          <a:solidFill>
            <a:srgbClr val="FFCCCC"/>
          </a:solidFill>
          <a:ln w="9525">
            <a:solidFill>
              <a:srgbClr val="FFCCC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280"/>
          <p:cNvGrpSpPr>
            <a:grpSpLocks/>
          </p:cNvGrpSpPr>
          <p:nvPr/>
        </p:nvGrpSpPr>
        <p:grpSpPr bwMode="auto">
          <a:xfrm>
            <a:off x="5334000" y="711200"/>
            <a:ext cx="2773363" cy="2554288"/>
            <a:chOff x="3360" y="448"/>
            <a:chExt cx="1747" cy="1609"/>
          </a:xfrm>
        </p:grpSpPr>
        <p:sp>
          <p:nvSpPr>
            <p:cNvPr id="18529" name="Text Box 281"/>
            <p:cNvSpPr txBox="1">
              <a:spLocks noChangeArrowheads="1"/>
            </p:cNvSpPr>
            <p:nvPr/>
          </p:nvSpPr>
          <p:spPr bwMode="auto">
            <a:xfrm>
              <a:off x="4464" y="1824"/>
              <a:ext cx="576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latin typeface="Helvetica" pitchFamily="-108" charset="0"/>
                </a:rPr>
                <a:t>fibrosis</a:t>
              </a:r>
            </a:p>
          </p:txBody>
        </p:sp>
        <p:sp>
          <p:nvSpPr>
            <p:cNvPr id="18530" name="Freeform 282"/>
            <p:cNvSpPr>
              <a:spLocks/>
            </p:cNvSpPr>
            <p:nvPr/>
          </p:nvSpPr>
          <p:spPr bwMode="auto">
            <a:xfrm>
              <a:off x="3872" y="990"/>
              <a:ext cx="238" cy="218"/>
            </a:xfrm>
            <a:custGeom>
              <a:avLst/>
              <a:gdLst>
                <a:gd name="T0" fmla="*/ 117 w 292"/>
                <a:gd name="T1" fmla="*/ 13 h 277"/>
                <a:gd name="T2" fmla="*/ 77 w 292"/>
                <a:gd name="T3" fmla="*/ 0 h 277"/>
                <a:gd name="T4" fmla="*/ 56 w 292"/>
                <a:gd name="T5" fmla="*/ 10 h 277"/>
                <a:gd name="T6" fmla="*/ 42 w 292"/>
                <a:gd name="T7" fmla="*/ 35 h 277"/>
                <a:gd name="T8" fmla="*/ 26 w 292"/>
                <a:gd name="T9" fmla="*/ 70 h 277"/>
                <a:gd name="T10" fmla="*/ 9 w 292"/>
                <a:gd name="T11" fmla="*/ 86 h 277"/>
                <a:gd name="T12" fmla="*/ 0 w 292"/>
                <a:gd name="T13" fmla="*/ 103 h 277"/>
                <a:gd name="T14" fmla="*/ 33 w 292"/>
                <a:gd name="T15" fmla="*/ 123 h 277"/>
                <a:gd name="T16" fmla="*/ 60 w 292"/>
                <a:gd name="T17" fmla="*/ 111 h 277"/>
                <a:gd name="T18" fmla="*/ 82 w 292"/>
                <a:gd name="T19" fmla="*/ 120 h 277"/>
                <a:gd name="T20" fmla="*/ 104 w 292"/>
                <a:gd name="T21" fmla="*/ 135 h 277"/>
                <a:gd name="T22" fmla="*/ 158 w 292"/>
                <a:gd name="T23" fmla="*/ 100 h 277"/>
                <a:gd name="T24" fmla="*/ 145 w 292"/>
                <a:gd name="T25" fmla="*/ 70 h 277"/>
                <a:gd name="T26" fmla="*/ 136 w 292"/>
                <a:gd name="T27" fmla="*/ 58 h 277"/>
                <a:gd name="T28" fmla="*/ 132 w 292"/>
                <a:gd name="T29" fmla="*/ 53 h 277"/>
                <a:gd name="T30" fmla="*/ 143 w 292"/>
                <a:gd name="T31" fmla="*/ 33 h 277"/>
                <a:gd name="T32" fmla="*/ 117 w 292"/>
                <a:gd name="T33" fmla="*/ 13 h 27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92"/>
                <a:gd name="T52" fmla="*/ 0 h 277"/>
                <a:gd name="T53" fmla="*/ 292 w 292"/>
                <a:gd name="T54" fmla="*/ 277 h 27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92" h="277">
                  <a:moveTo>
                    <a:pt x="216" y="28"/>
                  </a:moveTo>
                  <a:cubicBezTo>
                    <a:pt x="193" y="12"/>
                    <a:pt x="169" y="8"/>
                    <a:pt x="144" y="0"/>
                  </a:cubicBezTo>
                  <a:cubicBezTo>
                    <a:pt x="125" y="4"/>
                    <a:pt x="117" y="6"/>
                    <a:pt x="104" y="20"/>
                  </a:cubicBezTo>
                  <a:cubicBezTo>
                    <a:pt x="97" y="39"/>
                    <a:pt x="82" y="52"/>
                    <a:pt x="76" y="72"/>
                  </a:cubicBezTo>
                  <a:cubicBezTo>
                    <a:pt x="72" y="120"/>
                    <a:pt x="80" y="122"/>
                    <a:pt x="48" y="144"/>
                  </a:cubicBezTo>
                  <a:cubicBezTo>
                    <a:pt x="38" y="157"/>
                    <a:pt x="25" y="162"/>
                    <a:pt x="16" y="176"/>
                  </a:cubicBezTo>
                  <a:cubicBezTo>
                    <a:pt x="10" y="183"/>
                    <a:pt x="2" y="204"/>
                    <a:pt x="0" y="212"/>
                  </a:cubicBezTo>
                  <a:cubicBezTo>
                    <a:pt x="9" y="241"/>
                    <a:pt x="32" y="242"/>
                    <a:pt x="60" y="252"/>
                  </a:cubicBezTo>
                  <a:cubicBezTo>
                    <a:pt x="84" y="247"/>
                    <a:pt x="92" y="241"/>
                    <a:pt x="112" y="228"/>
                  </a:cubicBezTo>
                  <a:cubicBezTo>
                    <a:pt x="123" y="232"/>
                    <a:pt x="141" y="238"/>
                    <a:pt x="152" y="248"/>
                  </a:cubicBezTo>
                  <a:cubicBezTo>
                    <a:pt x="184" y="277"/>
                    <a:pt x="162" y="268"/>
                    <a:pt x="192" y="276"/>
                  </a:cubicBezTo>
                  <a:cubicBezTo>
                    <a:pt x="239" y="265"/>
                    <a:pt x="275" y="254"/>
                    <a:pt x="292" y="204"/>
                  </a:cubicBezTo>
                  <a:cubicBezTo>
                    <a:pt x="287" y="175"/>
                    <a:pt x="283" y="167"/>
                    <a:pt x="268" y="144"/>
                  </a:cubicBezTo>
                  <a:cubicBezTo>
                    <a:pt x="262" y="135"/>
                    <a:pt x="257" y="128"/>
                    <a:pt x="252" y="120"/>
                  </a:cubicBezTo>
                  <a:cubicBezTo>
                    <a:pt x="249" y="116"/>
                    <a:pt x="244" y="108"/>
                    <a:pt x="244" y="108"/>
                  </a:cubicBezTo>
                  <a:cubicBezTo>
                    <a:pt x="263" y="79"/>
                    <a:pt x="257" y="93"/>
                    <a:pt x="264" y="68"/>
                  </a:cubicBezTo>
                  <a:cubicBezTo>
                    <a:pt x="256" y="39"/>
                    <a:pt x="234" y="46"/>
                    <a:pt x="216" y="28"/>
                  </a:cubicBezTo>
                  <a:close/>
                </a:path>
              </a:pathLst>
            </a:custGeom>
            <a:solidFill>
              <a:srgbClr val="FFCCCC"/>
            </a:solidFill>
            <a:ln w="9525">
              <a:solidFill>
                <a:srgbClr val="FFCC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31" name="Freeform 283"/>
            <p:cNvSpPr>
              <a:spLocks/>
            </p:cNvSpPr>
            <p:nvPr/>
          </p:nvSpPr>
          <p:spPr bwMode="auto">
            <a:xfrm>
              <a:off x="3937" y="1022"/>
              <a:ext cx="375" cy="372"/>
            </a:xfrm>
            <a:custGeom>
              <a:avLst/>
              <a:gdLst>
                <a:gd name="T0" fmla="*/ 136 w 460"/>
                <a:gd name="T1" fmla="*/ 27 h 471"/>
                <a:gd name="T2" fmla="*/ 149 w 460"/>
                <a:gd name="T3" fmla="*/ 79 h 471"/>
                <a:gd name="T4" fmla="*/ 67 w 460"/>
                <a:gd name="T5" fmla="*/ 123 h 471"/>
                <a:gd name="T6" fmla="*/ 48 w 460"/>
                <a:gd name="T7" fmla="*/ 137 h 471"/>
                <a:gd name="T8" fmla="*/ 17 w 460"/>
                <a:gd name="T9" fmla="*/ 140 h 471"/>
                <a:gd name="T10" fmla="*/ 0 w 460"/>
                <a:gd name="T11" fmla="*/ 186 h 471"/>
                <a:gd name="T12" fmla="*/ 39 w 460"/>
                <a:gd name="T13" fmla="*/ 220 h 471"/>
                <a:gd name="T14" fmla="*/ 141 w 460"/>
                <a:gd name="T15" fmla="*/ 224 h 471"/>
                <a:gd name="T16" fmla="*/ 169 w 460"/>
                <a:gd name="T17" fmla="*/ 232 h 471"/>
                <a:gd name="T18" fmla="*/ 249 w 460"/>
                <a:gd name="T19" fmla="*/ 111 h 471"/>
                <a:gd name="T20" fmla="*/ 197 w 460"/>
                <a:gd name="T21" fmla="*/ 53 h 471"/>
                <a:gd name="T22" fmla="*/ 200 w 460"/>
                <a:gd name="T23" fmla="*/ 41 h 471"/>
                <a:gd name="T24" fmla="*/ 204 w 460"/>
                <a:gd name="T25" fmla="*/ 29 h 471"/>
                <a:gd name="T26" fmla="*/ 197 w 460"/>
                <a:gd name="T27" fmla="*/ 4 h 471"/>
                <a:gd name="T28" fmla="*/ 148 w 460"/>
                <a:gd name="T29" fmla="*/ 19 h 471"/>
                <a:gd name="T30" fmla="*/ 136 w 460"/>
                <a:gd name="T31" fmla="*/ 27 h 47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60"/>
                <a:gd name="T49" fmla="*/ 0 h 471"/>
                <a:gd name="T50" fmla="*/ 460 w 460"/>
                <a:gd name="T51" fmla="*/ 471 h 47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60" h="471">
                  <a:moveTo>
                    <a:pt x="252" y="55"/>
                  </a:moveTo>
                  <a:cubicBezTo>
                    <a:pt x="234" y="90"/>
                    <a:pt x="255" y="128"/>
                    <a:pt x="276" y="159"/>
                  </a:cubicBezTo>
                  <a:cubicBezTo>
                    <a:pt x="298" y="248"/>
                    <a:pt x="176" y="248"/>
                    <a:pt x="124" y="251"/>
                  </a:cubicBezTo>
                  <a:cubicBezTo>
                    <a:pt x="111" y="259"/>
                    <a:pt x="100" y="270"/>
                    <a:pt x="88" y="279"/>
                  </a:cubicBezTo>
                  <a:cubicBezTo>
                    <a:pt x="65" y="275"/>
                    <a:pt x="53" y="275"/>
                    <a:pt x="32" y="283"/>
                  </a:cubicBezTo>
                  <a:cubicBezTo>
                    <a:pt x="11" y="313"/>
                    <a:pt x="5" y="343"/>
                    <a:pt x="0" y="379"/>
                  </a:cubicBezTo>
                  <a:cubicBezTo>
                    <a:pt x="9" y="426"/>
                    <a:pt x="25" y="440"/>
                    <a:pt x="72" y="447"/>
                  </a:cubicBezTo>
                  <a:cubicBezTo>
                    <a:pt x="131" y="432"/>
                    <a:pt x="199" y="450"/>
                    <a:pt x="260" y="455"/>
                  </a:cubicBezTo>
                  <a:cubicBezTo>
                    <a:pt x="280" y="458"/>
                    <a:pt x="294" y="459"/>
                    <a:pt x="312" y="471"/>
                  </a:cubicBezTo>
                  <a:cubicBezTo>
                    <a:pt x="435" y="446"/>
                    <a:pt x="426" y="326"/>
                    <a:pt x="460" y="227"/>
                  </a:cubicBezTo>
                  <a:cubicBezTo>
                    <a:pt x="445" y="153"/>
                    <a:pt x="415" y="148"/>
                    <a:pt x="364" y="107"/>
                  </a:cubicBezTo>
                  <a:cubicBezTo>
                    <a:pt x="357" y="86"/>
                    <a:pt x="359" y="102"/>
                    <a:pt x="368" y="83"/>
                  </a:cubicBezTo>
                  <a:cubicBezTo>
                    <a:pt x="371" y="75"/>
                    <a:pt x="376" y="59"/>
                    <a:pt x="376" y="59"/>
                  </a:cubicBezTo>
                  <a:cubicBezTo>
                    <a:pt x="374" y="41"/>
                    <a:pt x="380" y="12"/>
                    <a:pt x="364" y="7"/>
                  </a:cubicBezTo>
                  <a:cubicBezTo>
                    <a:pt x="343" y="0"/>
                    <a:pt x="292" y="32"/>
                    <a:pt x="272" y="39"/>
                  </a:cubicBezTo>
                  <a:cubicBezTo>
                    <a:pt x="257" y="53"/>
                    <a:pt x="265" y="48"/>
                    <a:pt x="252" y="55"/>
                  </a:cubicBezTo>
                  <a:close/>
                </a:path>
              </a:pathLst>
            </a:custGeom>
            <a:solidFill>
              <a:srgbClr val="FFCCCC"/>
            </a:solidFill>
            <a:ln w="9525">
              <a:solidFill>
                <a:srgbClr val="FFCC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32" name="Freeform 284"/>
            <p:cNvSpPr>
              <a:spLocks/>
            </p:cNvSpPr>
            <p:nvPr/>
          </p:nvSpPr>
          <p:spPr bwMode="auto">
            <a:xfrm>
              <a:off x="3752" y="1170"/>
              <a:ext cx="142" cy="210"/>
            </a:xfrm>
            <a:custGeom>
              <a:avLst/>
              <a:gdLst>
                <a:gd name="T0" fmla="*/ 21 w 175"/>
                <a:gd name="T1" fmla="*/ 0 h 266"/>
                <a:gd name="T2" fmla="*/ 67 w 175"/>
                <a:gd name="T3" fmla="*/ 24 h 266"/>
                <a:gd name="T4" fmla="*/ 88 w 175"/>
                <a:gd name="T5" fmla="*/ 41 h 266"/>
                <a:gd name="T6" fmla="*/ 85 w 175"/>
                <a:gd name="T7" fmla="*/ 66 h 266"/>
                <a:gd name="T8" fmla="*/ 84 w 175"/>
                <a:gd name="T9" fmla="*/ 112 h 266"/>
                <a:gd name="T10" fmla="*/ 60 w 175"/>
                <a:gd name="T11" fmla="*/ 120 h 266"/>
                <a:gd name="T12" fmla="*/ 51 w 175"/>
                <a:gd name="T13" fmla="*/ 122 h 266"/>
                <a:gd name="T14" fmla="*/ 47 w 175"/>
                <a:gd name="T15" fmla="*/ 128 h 266"/>
                <a:gd name="T16" fmla="*/ 6 w 175"/>
                <a:gd name="T17" fmla="*/ 96 h 266"/>
                <a:gd name="T18" fmla="*/ 17 w 175"/>
                <a:gd name="T19" fmla="*/ 78 h 266"/>
                <a:gd name="T20" fmla="*/ 0 w 175"/>
                <a:gd name="T21" fmla="*/ 43 h 266"/>
                <a:gd name="T22" fmla="*/ 21 w 175"/>
                <a:gd name="T23" fmla="*/ 0 h 26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5"/>
                <a:gd name="T37" fmla="*/ 0 h 266"/>
                <a:gd name="T38" fmla="*/ 175 w 175"/>
                <a:gd name="T39" fmla="*/ 266 h 26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5" h="266">
                  <a:moveTo>
                    <a:pt x="40" y="0"/>
                  </a:moveTo>
                  <a:cubicBezTo>
                    <a:pt x="62" y="22"/>
                    <a:pt x="96" y="29"/>
                    <a:pt x="124" y="48"/>
                  </a:cubicBezTo>
                  <a:cubicBezTo>
                    <a:pt x="129" y="75"/>
                    <a:pt x="138" y="73"/>
                    <a:pt x="164" y="84"/>
                  </a:cubicBezTo>
                  <a:cubicBezTo>
                    <a:pt x="175" y="101"/>
                    <a:pt x="166" y="116"/>
                    <a:pt x="160" y="136"/>
                  </a:cubicBezTo>
                  <a:cubicBezTo>
                    <a:pt x="168" y="162"/>
                    <a:pt x="175" y="204"/>
                    <a:pt x="156" y="228"/>
                  </a:cubicBezTo>
                  <a:cubicBezTo>
                    <a:pt x="147" y="239"/>
                    <a:pt x="120" y="241"/>
                    <a:pt x="112" y="244"/>
                  </a:cubicBezTo>
                  <a:cubicBezTo>
                    <a:pt x="106" y="245"/>
                    <a:pt x="96" y="248"/>
                    <a:pt x="96" y="248"/>
                  </a:cubicBezTo>
                  <a:cubicBezTo>
                    <a:pt x="93" y="252"/>
                    <a:pt x="92" y="258"/>
                    <a:pt x="88" y="260"/>
                  </a:cubicBezTo>
                  <a:cubicBezTo>
                    <a:pt x="72" y="266"/>
                    <a:pt x="22" y="211"/>
                    <a:pt x="12" y="196"/>
                  </a:cubicBezTo>
                  <a:cubicBezTo>
                    <a:pt x="30" y="168"/>
                    <a:pt x="24" y="181"/>
                    <a:pt x="32" y="160"/>
                  </a:cubicBezTo>
                  <a:cubicBezTo>
                    <a:pt x="25" y="133"/>
                    <a:pt x="14" y="110"/>
                    <a:pt x="0" y="88"/>
                  </a:cubicBezTo>
                  <a:cubicBezTo>
                    <a:pt x="5" y="56"/>
                    <a:pt x="17" y="22"/>
                    <a:pt x="40" y="0"/>
                  </a:cubicBezTo>
                  <a:close/>
                </a:path>
              </a:pathLst>
            </a:custGeom>
            <a:solidFill>
              <a:srgbClr val="FFCCCC"/>
            </a:solidFill>
            <a:ln w="9525">
              <a:solidFill>
                <a:srgbClr val="FFCC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33" name="Freeform 285"/>
            <p:cNvSpPr>
              <a:spLocks/>
            </p:cNvSpPr>
            <p:nvPr/>
          </p:nvSpPr>
          <p:spPr bwMode="auto">
            <a:xfrm>
              <a:off x="3763" y="816"/>
              <a:ext cx="221" cy="288"/>
            </a:xfrm>
            <a:custGeom>
              <a:avLst/>
              <a:gdLst>
                <a:gd name="T0" fmla="*/ 94 w 272"/>
                <a:gd name="T1" fmla="*/ 0 h 260"/>
                <a:gd name="T2" fmla="*/ 22 w 272"/>
                <a:gd name="T3" fmla="*/ 92 h 260"/>
                <a:gd name="T4" fmla="*/ 15 w 272"/>
                <a:gd name="T5" fmla="*/ 179 h 260"/>
                <a:gd name="T6" fmla="*/ 0 w 272"/>
                <a:gd name="T7" fmla="*/ 244 h 260"/>
                <a:gd name="T8" fmla="*/ 9 w 272"/>
                <a:gd name="T9" fmla="*/ 288 h 260"/>
                <a:gd name="T10" fmla="*/ 54 w 272"/>
                <a:gd name="T11" fmla="*/ 353 h 260"/>
                <a:gd name="T12" fmla="*/ 93 w 272"/>
                <a:gd name="T13" fmla="*/ 338 h 260"/>
                <a:gd name="T14" fmla="*/ 111 w 272"/>
                <a:gd name="T15" fmla="*/ 277 h 260"/>
                <a:gd name="T16" fmla="*/ 116 w 272"/>
                <a:gd name="T17" fmla="*/ 202 h 260"/>
                <a:gd name="T18" fmla="*/ 139 w 272"/>
                <a:gd name="T19" fmla="*/ 147 h 260"/>
                <a:gd name="T20" fmla="*/ 146 w 272"/>
                <a:gd name="T21" fmla="*/ 92 h 260"/>
                <a:gd name="T22" fmla="*/ 94 w 272"/>
                <a:gd name="T23" fmla="*/ 0 h 26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72"/>
                <a:gd name="T37" fmla="*/ 0 h 260"/>
                <a:gd name="T38" fmla="*/ 272 w 272"/>
                <a:gd name="T39" fmla="*/ 260 h 26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72" h="260">
                  <a:moveTo>
                    <a:pt x="176" y="0"/>
                  </a:moveTo>
                  <a:cubicBezTo>
                    <a:pt x="121" y="3"/>
                    <a:pt x="62" y="7"/>
                    <a:pt x="40" y="68"/>
                  </a:cubicBezTo>
                  <a:cubicBezTo>
                    <a:pt x="32" y="88"/>
                    <a:pt x="36" y="112"/>
                    <a:pt x="28" y="132"/>
                  </a:cubicBezTo>
                  <a:cubicBezTo>
                    <a:pt x="19" y="150"/>
                    <a:pt x="6" y="161"/>
                    <a:pt x="0" y="180"/>
                  </a:cubicBezTo>
                  <a:cubicBezTo>
                    <a:pt x="6" y="190"/>
                    <a:pt x="9" y="202"/>
                    <a:pt x="16" y="212"/>
                  </a:cubicBezTo>
                  <a:cubicBezTo>
                    <a:pt x="35" y="239"/>
                    <a:pt x="71" y="245"/>
                    <a:pt x="100" y="260"/>
                  </a:cubicBezTo>
                  <a:cubicBezTo>
                    <a:pt x="123" y="252"/>
                    <a:pt x="147" y="252"/>
                    <a:pt x="172" y="248"/>
                  </a:cubicBezTo>
                  <a:cubicBezTo>
                    <a:pt x="184" y="229"/>
                    <a:pt x="190" y="215"/>
                    <a:pt x="208" y="204"/>
                  </a:cubicBezTo>
                  <a:cubicBezTo>
                    <a:pt x="212" y="185"/>
                    <a:pt x="210" y="165"/>
                    <a:pt x="216" y="148"/>
                  </a:cubicBezTo>
                  <a:cubicBezTo>
                    <a:pt x="223" y="122"/>
                    <a:pt x="241" y="120"/>
                    <a:pt x="260" y="108"/>
                  </a:cubicBezTo>
                  <a:cubicBezTo>
                    <a:pt x="264" y="94"/>
                    <a:pt x="267" y="81"/>
                    <a:pt x="272" y="68"/>
                  </a:cubicBezTo>
                  <a:cubicBezTo>
                    <a:pt x="258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FFCCCC"/>
            </a:solidFill>
            <a:ln w="9525">
              <a:solidFill>
                <a:srgbClr val="FFCC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34" name="Oval 286"/>
            <p:cNvSpPr>
              <a:spLocks noChangeArrowheads="1"/>
            </p:cNvSpPr>
            <p:nvPr/>
          </p:nvSpPr>
          <p:spPr bwMode="auto">
            <a:xfrm>
              <a:off x="3670" y="1248"/>
              <a:ext cx="104" cy="10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FF6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35" name="Oval 287"/>
            <p:cNvSpPr>
              <a:spLocks noChangeArrowheads="1"/>
            </p:cNvSpPr>
            <p:nvPr/>
          </p:nvSpPr>
          <p:spPr bwMode="auto">
            <a:xfrm>
              <a:off x="4302" y="1053"/>
              <a:ext cx="104" cy="10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FF6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36" name="Oval 288"/>
            <p:cNvSpPr>
              <a:spLocks noChangeArrowheads="1"/>
            </p:cNvSpPr>
            <p:nvPr/>
          </p:nvSpPr>
          <p:spPr bwMode="auto">
            <a:xfrm>
              <a:off x="3755" y="1409"/>
              <a:ext cx="104" cy="10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FF6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37" name="Oval 289"/>
            <p:cNvSpPr>
              <a:spLocks noChangeArrowheads="1"/>
            </p:cNvSpPr>
            <p:nvPr/>
          </p:nvSpPr>
          <p:spPr bwMode="auto">
            <a:xfrm>
              <a:off x="4015" y="1444"/>
              <a:ext cx="105" cy="10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FF6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38" name="Oval 290"/>
            <p:cNvSpPr>
              <a:spLocks noChangeArrowheads="1"/>
            </p:cNvSpPr>
            <p:nvPr/>
          </p:nvSpPr>
          <p:spPr bwMode="auto">
            <a:xfrm>
              <a:off x="3634" y="1227"/>
              <a:ext cx="105" cy="10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FF6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39" name="Oval 291"/>
            <p:cNvSpPr>
              <a:spLocks noChangeArrowheads="1"/>
            </p:cNvSpPr>
            <p:nvPr/>
          </p:nvSpPr>
          <p:spPr bwMode="auto">
            <a:xfrm>
              <a:off x="4149" y="806"/>
              <a:ext cx="104" cy="10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FF6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40" name="Oval 292"/>
            <p:cNvSpPr>
              <a:spLocks noChangeArrowheads="1"/>
            </p:cNvSpPr>
            <p:nvPr/>
          </p:nvSpPr>
          <p:spPr bwMode="auto">
            <a:xfrm>
              <a:off x="4283" y="1299"/>
              <a:ext cx="104" cy="10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FF6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41" name="Oval 293"/>
            <p:cNvSpPr>
              <a:spLocks noChangeArrowheads="1"/>
            </p:cNvSpPr>
            <p:nvPr/>
          </p:nvSpPr>
          <p:spPr bwMode="auto">
            <a:xfrm>
              <a:off x="3722" y="816"/>
              <a:ext cx="105" cy="10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FF6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42" name="Oval 294"/>
            <p:cNvSpPr>
              <a:spLocks noChangeArrowheads="1"/>
            </p:cNvSpPr>
            <p:nvPr/>
          </p:nvSpPr>
          <p:spPr bwMode="auto">
            <a:xfrm>
              <a:off x="4221" y="977"/>
              <a:ext cx="104" cy="10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FF6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43" name="Oval 295"/>
            <p:cNvSpPr>
              <a:spLocks noChangeArrowheads="1"/>
            </p:cNvSpPr>
            <p:nvPr/>
          </p:nvSpPr>
          <p:spPr bwMode="auto">
            <a:xfrm>
              <a:off x="4377" y="1271"/>
              <a:ext cx="104" cy="10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FF6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44" name="Oval 296"/>
            <p:cNvSpPr>
              <a:spLocks noChangeArrowheads="1"/>
            </p:cNvSpPr>
            <p:nvPr/>
          </p:nvSpPr>
          <p:spPr bwMode="auto">
            <a:xfrm>
              <a:off x="3947" y="1523"/>
              <a:ext cx="104" cy="10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FF6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45" name="Oval 297"/>
            <p:cNvSpPr>
              <a:spLocks noChangeArrowheads="1"/>
            </p:cNvSpPr>
            <p:nvPr/>
          </p:nvSpPr>
          <p:spPr bwMode="auto">
            <a:xfrm>
              <a:off x="3830" y="699"/>
              <a:ext cx="104" cy="10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FF6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46" name="Oval 298"/>
            <p:cNvSpPr>
              <a:spLocks noChangeArrowheads="1"/>
            </p:cNvSpPr>
            <p:nvPr/>
          </p:nvSpPr>
          <p:spPr bwMode="auto">
            <a:xfrm>
              <a:off x="3559" y="933"/>
              <a:ext cx="105" cy="10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FF6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47" name="Oval 299"/>
            <p:cNvSpPr>
              <a:spLocks noChangeArrowheads="1"/>
            </p:cNvSpPr>
            <p:nvPr/>
          </p:nvSpPr>
          <p:spPr bwMode="auto">
            <a:xfrm>
              <a:off x="3517" y="1027"/>
              <a:ext cx="104" cy="10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FF6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48" name="Oval 300"/>
            <p:cNvSpPr>
              <a:spLocks noChangeArrowheads="1"/>
            </p:cNvSpPr>
            <p:nvPr/>
          </p:nvSpPr>
          <p:spPr bwMode="auto">
            <a:xfrm>
              <a:off x="3719" y="705"/>
              <a:ext cx="104" cy="101"/>
            </a:xfrm>
            <a:prstGeom prst="ellipse">
              <a:avLst/>
            </a:prstGeom>
            <a:solidFill>
              <a:srgbClr val="66FFCC"/>
            </a:solidFill>
            <a:ln w="9525">
              <a:solidFill>
                <a:srgbClr val="66FF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49" name="Oval 301"/>
            <p:cNvSpPr>
              <a:spLocks noChangeArrowheads="1"/>
            </p:cNvSpPr>
            <p:nvPr/>
          </p:nvSpPr>
          <p:spPr bwMode="auto">
            <a:xfrm>
              <a:off x="3673" y="1113"/>
              <a:ext cx="105" cy="101"/>
            </a:xfrm>
            <a:prstGeom prst="ellipse">
              <a:avLst/>
            </a:prstGeom>
            <a:solidFill>
              <a:srgbClr val="66FFCC"/>
            </a:solidFill>
            <a:ln w="9525">
              <a:solidFill>
                <a:srgbClr val="66FF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50" name="Oval 302"/>
            <p:cNvSpPr>
              <a:spLocks noChangeArrowheads="1"/>
            </p:cNvSpPr>
            <p:nvPr/>
          </p:nvSpPr>
          <p:spPr bwMode="auto">
            <a:xfrm>
              <a:off x="3621" y="999"/>
              <a:ext cx="105" cy="101"/>
            </a:xfrm>
            <a:prstGeom prst="ellipse">
              <a:avLst/>
            </a:prstGeom>
            <a:solidFill>
              <a:srgbClr val="66FFCC"/>
            </a:solidFill>
            <a:ln w="9525">
              <a:solidFill>
                <a:srgbClr val="66FF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51" name="Oval 303"/>
            <p:cNvSpPr>
              <a:spLocks noChangeArrowheads="1"/>
            </p:cNvSpPr>
            <p:nvPr/>
          </p:nvSpPr>
          <p:spPr bwMode="auto">
            <a:xfrm>
              <a:off x="4221" y="1416"/>
              <a:ext cx="104" cy="101"/>
            </a:xfrm>
            <a:prstGeom prst="ellipse">
              <a:avLst/>
            </a:prstGeom>
            <a:solidFill>
              <a:srgbClr val="66FFCC"/>
            </a:solidFill>
            <a:ln w="9525">
              <a:solidFill>
                <a:srgbClr val="66FF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52" name="Oval 304"/>
            <p:cNvSpPr>
              <a:spLocks noChangeArrowheads="1"/>
            </p:cNvSpPr>
            <p:nvPr/>
          </p:nvSpPr>
          <p:spPr bwMode="auto">
            <a:xfrm>
              <a:off x="4129" y="1435"/>
              <a:ext cx="105" cy="101"/>
            </a:xfrm>
            <a:prstGeom prst="ellipse">
              <a:avLst/>
            </a:prstGeom>
            <a:solidFill>
              <a:srgbClr val="66FFCC"/>
            </a:solidFill>
            <a:ln w="9525">
              <a:solidFill>
                <a:srgbClr val="66FF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53" name="Oval 305"/>
            <p:cNvSpPr>
              <a:spLocks noChangeArrowheads="1"/>
            </p:cNvSpPr>
            <p:nvPr/>
          </p:nvSpPr>
          <p:spPr bwMode="auto">
            <a:xfrm>
              <a:off x="3934" y="759"/>
              <a:ext cx="104" cy="101"/>
            </a:xfrm>
            <a:prstGeom prst="ellipse">
              <a:avLst/>
            </a:prstGeom>
            <a:solidFill>
              <a:srgbClr val="66FFCC"/>
            </a:solidFill>
            <a:ln w="9525">
              <a:solidFill>
                <a:srgbClr val="66FF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54" name="Oval 306"/>
            <p:cNvSpPr>
              <a:spLocks noChangeArrowheads="1"/>
            </p:cNvSpPr>
            <p:nvPr/>
          </p:nvSpPr>
          <p:spPr bwMode="auto">
            <a:xfrm>
              <a:off x="3654" y="901"/>
              <a:ext cx="104" cy="101"/>
            </a:xfrm>
            <a:prstGeom prst="ellipse">
              <a:avLst/>
            </a:prstGeom>
            <a:solidFill>
              <a:srgbClr val="66FFCC"/>
            </a:solidFill>
            <a:ln w="9525">
              <a:solidFill>
                <a:srgbClr val="66FF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55" name="Oval 307"/>
            <p:cNvSpPr>
              <a:spLocks noChangeArrowheads="1"/>
            </p:cNvSpPr>
            <p:nvPr/>
          </p:nvSpPr>
          <p:spPr bwMode="auto">
            <a:xfrm>
              <a:off x="3647" y="1457"/>
              <a:ext cx="105" cy="101"/>
            </a:xfrm>
            <a:prstGeom prst="ellipse">
              <a:avLst/>
            </a:prstGeom>
            <a:solidFill>
              <a:srgbClr val="66FFCC"/>
            </a:solidFill>
            <a:ln w="9525">
              <a:solidFill>
                <a:srgbClr val="66FF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56" name="Oval 308"/>
            <p:cNvSpPr>
              <a:spLocks noChangeArrowheads="1"/>
            </p:cNvSpPr>
            <p:nvPr/>
          </p:nvSpPr>
          <p:spPr bwMode="auto">
            <a:xfrm>
              <a:off x="4322" y="1167"/>
              <a:ext cx="104" cy="101"/>
            </a:xfrm>
            <a:prstGeom prst="ellipse">
              <a:avLst/>
            </a:prstGeom>
            <a:solidFill>
              <a:srgbClr val="66FFCC"/>
            </a:solidFill>
            <a:ln w="9525">
              <a:solidFill>
                <a:srgbClr val="66FF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57" name="Oval 309"/>
            <p:cNvSpPr>
              <a:spLocks noChangeArrowheads="1"/>
            </p:cNvSpPr>
            <p:nvPr/>
          </p:nvSpPr>
          <p:spPr bwMode="auto">
            <a:xfrm>
              <a:off x="4136" y="838"/>
              <a:ext cx="104" cy="101"/>
            </a:xfrm>
            <a:prstGeom prst="ellipse">
              <a:avLst/>
            </a:prstGeom>
            <a:solidFill>
              <a:srgbClr val="66FFCC"/>
            </a:solidFill>
            <a:ln w="9525">
              <a:solidFill>
                <a:srgbClr val="66FF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58" name="Oval 310"/>
            <p:cNvSpPr>
              <a:spLocks noChangeArrowheads="1"/>
            </p:cNvSpPr>
            <p:nvPr/>
          </p:nvSpPr>
          <p:spPr bwMode="auto">
            <a:xfrm>
              <a:off x="4116" y="1542"/>
              <a:ext cx="105" cy="101"/>
            </a:xfrm>
            <a:prstGeom prst="ellipse">
              <a:avLst/>
            </a:prstGeom>
            <a:solidFill>
              <a:srgbClr val="66FFCC"/>
            </a:solidFill>
            <a:ln w="9525">
              <a:solidFill>
                <a:srgbClr val="66FF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59" name="Oval 311"/>
            <p:cNvSpPr>
              <a:spLocks noChangeArrowheads="1"/>
            </p:cNvSpPr>
            <p:nvPr/>
          </p:nvSpPr>
          <p:spPr bwMode="auto">
            <a:xfrm>
              <a:off x="4035" y="787"/>
              <a:ext cx="104" cy="101"/>
            </a:xfrm>
            <a:prstGeom prst="ellipse">
              <a:avLst/>
            </a:prstGeom>
            <a:solidFill>
              <a:srgbClr val="66FFCC"/>
            </a:solidFill>
            <a:ln w="9525">
              <a:solidFill>
                <a:srgbClr val="66FF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60" name="Oval 312"/>
            <p:cNvSpPr>
              <a:spLocks noChangeArrowheads="1"/>
            </p:cNvSpPr>
            <p:nvPr/>
          </p:nvSpPr>
          <p:spPr bwMode="auto">
            <a:xfrm>
              <a:off x="3569" y="1261"/>
              <a:ext cx="104" cy="101"/>
            </a:xfrm>
            <a:prstGeom prst="ellipse">
              <a:avLst/>
            </a:prstGeom>
            <a:solidFill>
              <a:srgbClr val="66FFCC"/>
            </a:solidFill>
            <a:ln w="9525">
              <a:solidFill>
                <a:srgbClr val="66FF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61" name="Oval 313"/>
            <p:cNvSpPr>
              <a:spLocks noChangeArrowheads="1"/>
            </p:cNvSpPr>
            <p:nvPr/>
          </p:nvSpPr>
          <p:spPr bwMode="auto">
            <a:xfrm>
              <a:off x="3599" y="1356"/>
              <a:ext cx="104" cy="101"/>
            </a:xfrm>
            <a:prstGeom prst="ellipse">
              <a:avLst/>
            </a:prstGeom>
            <a:solidFill>
              <a:srgbClr val="66FFCC"/>
            </a:solidFill>
            <a:ln w="9525">
              <a:solidFill>
                <a:srgbClr val="66FF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62" name="Oval 314"/>
            <p:cNvSpPr>
              <a:spLocks noChangeArrowheads="1"/>
            </p:cNvSpPr>
            <p:nvPr/>
          </p:nvSpPr>
          <p:spPr bwMode="auto">
            <a:xfrm>
              <a:off x="3742" y="1324"/>
              <a:ext cx="104" cy="101"/>
            </a:xfrm>
            <a:prstGeom prst="ellipse">
              <a:avLst/>
            </a:prstGeom>
            <a:solidFill>
              <a:srgbClr val="66FFCC"/>
            </a:solidFill>
            <a:ln w="9525">
              <a:solidFill>
                <a:srgbClr val="66FF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63" name="Oval 315"/>
            <p:cNvSpPr>
              <a:spLocks noChangeArrowheads="1"/>
            </p:cNvSpPr>
            <p:nvPr/>
          </p:nvSpPr>
          <p:spPr bwMode="auto">
            <a:xfrm>
              <a:off x="3924" y="664"/>
              <a:ext cx="104" cy="101"/>
            </a:xfrm>
            <a:prstGeom prst="ellipse">
              <a:avLst/>
            </a:prstGeom>
            <a:solidFill>
              <a:srgbClr val="66FFCC"/>
            </a:solidFill>
            <a:ln w="9525">
              <a:solidFill>
                <a:srgbClr val="66FF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64" name="Oval 316"/>
            <p:cNvSpPr>
              <a:spLocks noChangeArrowheads="1"/>
            </p:cNvSpPr>
            <p:nvPr/>
          </p:nvSpPr>
          <p:spPr bwMode="auto">
            <a:xfrm>
              <a:off x="3823" y="1507"/>
              <a:ext cx="104" cy="101"/>
            </a:xfrm>
            <a:prstGeom prst="ellipse">
              <a:avLst/>
            </a:prstGeom>
            <a:solidFill>
              <a:srgbClr val="66FFCC"/>
            </a:solidFill>
            <a:ln w="9525">
              <a:solidFill>
                <a:srgbClr val="66FF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65" name="Oval 317"/>
            <p:cNvSpPr>
              <a:spLocks noChangeArrowheads="1"/>
            </p:cNvSpPr>
            <p:nvPr/>
          </p:nvSpPr>
          <p:spPr bwMode="auto">
            <a:xfrm>
              <a:off x="4247" y="876"/>
              <a:ext cx="104" cy="101"/>
            </a:xfrm>
            <a:prstGeom prst="ellipse">
              <a:avLst/>
            </a:prstGeom>
            <a:solidFill>
              <a:srgbClr val="66FFCC"/>
            </a:solidFill>
            <a:ln w="9525">
              <a:solidFill>
                <a:srgbClr val="66FF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66" name="Oval 318"/>
            <p:cNvSpPr>
              <a:spLocks noChangeArrowheads="1"/>
            </p:cNvSpPr>
            <p:nvPr/>
          </p:nvSpPr>
          <p:spPr bwMode="auto">
            <a:xfrm>
              <a:off x="3621" y="812"/>
              <a:ext cx="105" cy="102"/>
            </a:xfrm>
            <a:prstGeom prst="ellipse">
              <a:avLst/>
            </a:prstGeom>
            <a:solidFill>
              <a:srgbClr val="66FFCC"/>
            </a:solidFill>
            <a:ln w="9525">
              <a:solidFill>
                <a:srgbClr val="66FF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67" name="Oval 319"/>
            <p:cNvSpPr>
              <a:spLocks noChangeArrowheads="1"/>
            </p:cNvSpPr>
            <p:nvPr/>
          </p:nvSpPr>
          <p:spPr bwMode="auto">
            <a:xfrm>
              <a:off x="4292" y="1390"/>
              <a:ext cx="105" cy="101"/>
            </a:xfrm>
            <a:prstGeom prst="ellipse">
              <a:avLst/>
            </a:prstGeom>
            <a:solidFill>
              <a:srgbClr val="66FFCC"/>
            </a:solidFill>
            <a:ln w="9525">
              <a:solidFill>
                <a:srgbClr val="66FF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68" name="Oval 320"/>
            <p:cNvSpPr>
              <a:spLocks noChangeArrowheads="1"/>
            </p:cNvSpPr>
            <p:nvPr/>
          </p:nvSpPr>
          <p:spPr bwMode="auto">
            <a:xfrm>
              <a:off x="3719" y="1533"/>
              <a:ext cx="104" cy="101"/>
            </a:xfrm>
            <a:prstGeom prst="ellipse">
              <a:avLst/>
            </a:prstGeom>
            <a:solidFill>
              <a:srgbClr val="66FFCC"/>
            </a:solidFill>
            <a:ln w="9525">
              <a:solidFill>
                <a:srgbClr val="66FF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69" name="Oval 321"/>
            <p:cNvSpPr>
              <a:spLocks noChangeArrowheads="1"/>
            </p:cNvSpPr>
            <p:nvPr/>
          </p:nvSpPr>
          <p:spPr bwMode="auto">
            <a:xfrm>
              <a:off x="4364" y="1302"/>
              <a:ext cx="104" cy="101"/>
            </a:xfrm>
            <a:prstGeom prst="ellipse">
              <a:avLst/>
            </a:prstGeom>
            <a:solidFill>
              <a:srgbClr val="66FFCC"/>
            </a:solidFill>
            <a:ln w="9525">
              <a:solidFill>
                <a:srgbClr val="66FF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70" name="Oval 322"/>
            <p:cNvSpPr>
              <a:spLocks noChangeArrowheads="1"/>
            </p:cNvSpPr>
            <p:nvPr/>
          </p:nvSpPr>
          <p:spPr bwMode="auto">
            <a:xfrm>
              <a:off x="4146" y="724"/>
              <a:ext cx="104" cy="101"/>
            </a:xfrm>
            <a:prstGeom prst="ellipse">
              <a:avLst/>
            </a:prstGeom>
            <a:solidFill>
              <a:srgbClr val="66FFCC"/>
            </a:solidFill>
            <a:ln w="9525">
              <a:solidFill>
                <a:srgbClr val="66FF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71" name="Oval 323"/>
            <p:cNvSpPr>
              <a:spLocks noChangeArrowheads="1"/>
            </p:cNvSpPr>
            <p:nvPr/>
          </p:nvSpPr>
          <p:spPr bwMode="auto">
            <a:xfrm>
              <a:off x="4041" y="692"/>
              <a:ext cx="105" cy="10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FF6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72" name="Oval 324"/>
            <p:cNvSpPr>
              <a:spLocks noChangeArrowheads="1"/>
            </p:cNvSpPr>
            <p:nvPr/>
          </p:nvSpPr>
          <p:spPr bwMode="auto">
            <a:xfrm>
              <a:off x="4182" y="1422"/>
              <a:ext cx="104" cy="10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FF6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73" name="Oval 325"/>
            <p:cNvSpPr>
              <a:spLocks noChangeArrowheads="1"/>
            </p:cNvSpPr>
            <p:nvPr/>
          </p:nvSpPr>
          <p:spPr bwMode="auto">
            <a:xfrm>
              <a:off x="4221" y="1523"/>
              <a:ext cx="104" cy="10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FF6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74" name="Line 326"/>
            <p:cNvSpPr>
              <a:spLocks noChangeShapeType="1"/>
            </p:cNvSpPr>
            <p:nvPr/>
          </p:nvSpPr>
          <p:spPr bwMode="auto">
            <a:xfrm>
              <a:off x="4029" y="1143"/>
              <a:ext cx="25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75" name="Line 327"/>
            <p:cNvSpPr>
              <a:spLocks noChangeShapeType="1"/>
            </p:cNvSpPr>
            <p:nvPr/>
          </p:nvSpPr>
          <p:spPr bwMode="auto">
            <a:xfrm>
              <a:off x="4133" y="1266"/>
              <a:ext cx="25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76" name="Freeform 328"/>
            <p:cNvSpPr>
              <a:spLocks/>
            </p:cNvSpPr>
            <p:nvPr/>
          </p:nvSpPr>
          <p:spPr bwMode="auto">
            <a:xfrm>
              <a:off x="3579" y="1542"/>
              <a:ext cx="189" cy="187"/>
            </a:xfrm>
            <a:custGeom>
              <a:avLst/>
              <a:gdLst>
                <a:gd name="T0" fmla="*/ 48 w 232"/>
                <a:gd name="T1" fmla="*/ 0 h 237"/>
                <a:gd name="T2" fmla="*/ 77 w 232"/>
                <a:gd name="T3" fmla="*/ 47 h 237"/>
                <a:gd name="T4" fmla="*/ 112 w 232"/>
                <a:gd name="T5" fmla="*/ 75 h 237"/>
                <a:gd name="T6" fmla="*/ 125 w 232"/>
                <a:gd name="T7" fmla="*/ 83 h 237"/>
                <a:gd name="T8" fmla="*/ 86 w 232"/>
                <a:gd name="T9" fmla="*/ 102 h 237"/>
                <a:gd name="T10" fmla="*/ 77 w 232"/>
                <a:gd name="T11" fmla="*/ 114 h 237"/>
                <a:gd name="T12" fmla="*/ 69 w 232"/>
                <a:gd name="T13" fmla="*/ 90 h 237"/>
                <a:gd name="T14" fmla="*/ 52 w 232"/>
                <a:gd name="T15" fmla="*/ 66 h 237"/>
                <a:gd name="T16" fmla="*/ 13 w 232"/>
                <a:gd name="T17" fmla="*/ 43 h 237"/>
                <a:gd name="T18" fmla="*/ 0 w 232"/>
                <a:gd name="T19" fmla="*/ 36 h 237"/>
                <a:gd name="T20" fmla="*/ 43 w 232"/>
                <a:gd name="T21" fmla="*/ 20 h 237"/>
                <a:gd name="T22" fmla="*/ 48 w 232"/>
                <a:gd name="T23" fmla="*/ 0 h 23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32"/>
                <a:gd name="T37" fmla="*/ 0 h 237"/>
                <a:gd name="T38" fmla="*/ 232 w 232"/>
                <a:gd name="T39" fmla="*/ 237 h 23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32" h="237">
                  <a:moveTo>
                    <a:pt x="88" y="0"/>
                  </a:moveTo>
                  <a:cubicBezTo>
                    <a:pt x="98" y="43"/>
                    <a:pt x="105" y="70"/>
                    <a:pt x="144" y="96"/>
                  </a:cubicBezTo>
                  <a:cubicBezTo>
                    <a:pt x="170" y="136"/>
                    <a:pt x="151" y="114"/>
                    <a:pt x="208" y="152"/>
                  </a:cubicBezTo>
                  <a:cubicBezTo>
                    <a:pt x="216" y="157"/>
                    <a:pt x="232" y="168"/>
                    <a:pt x="232" y="168"/>
                  </a:cubicBezTo>
                  <a:cubicBezTo>
                    <a:pt x="207" y="184"/>
                    <a:pt x="184" y="191"/>
                    <a:pt x="160" y="208"/>
                  </a:cubicBezTo>
                  <a:cubicBezTo>
                    <a:pt x="154" y="216"/>
                    <a:pt x="151" y="237"/>
                    <a:pt x="144" y="232"/>
                  </a:cubicBezTo>
                  <a:cubicBezTo>
                    <a:pt x="130" y="221"/>
                    <a:pt x="137" y="198"/>
                    <a:pt x="128" y="184"/>
                  </a:cubicBezTo>
                  <a:cubicBezTo>
                    <a:pt x="117" y="168"/>
                    <a:pt x="112" y="146"/>
                    <a:pt x="96" y="136"/>
                  </a:cubicBezTo>
                  <a:cubicBezTo>
                    <a:pt x="72" y="120"/>
                    <a:pt x="48" y="104"/>
                    <a:pt x="24" y="88"/>
                  </a:cubicBezTo>
                  <a:cubicBezTo>
                    <a:pt x="16" y="82"/>
                    <a:pt x="0" y="72"/>
                    <a:pt x="0" y="72"/>
                  </a:cubicBezTo>
                  <a:cubicBezTo>
                    <a:pt x="29" y="62"/>
                    <a:pt x="53" y="57"/>
                    <a:pt x="80" y="40"/>
                  </a:cubicBezTo>
                  <a:cubicBezTo>
                    <a:pt x="89" y="10"/>
                    <a:pt x="88" y="24"/>
                    <a:pt x="88" y="0"/>
                  </a:cubicBezTo>
                  <a:close/>
                </a:path>
              </a:pathLst>
            </a:custGeom>
            <a:solidFill>
              <a:srgbClr val="FFCC66"/>
            </a:solidFill>
            <a:ln w="9525">
              <a:solidFill>
                <a:srgbClr val="FFCC6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77" name="Freeform 329"/>
            <p:cNvSpPr>
              <a:spLocks/>
            </p:cNvSpPr>
            <p:nvPr/>
          </p:nvSpPr>
          <p:spPr bwMode="auto">
            <a:xfrm rot="-4960210">
              <a:off x="4174" y="1539"/>
              <a:ext cx="184" cy="193"/>
            </a:xfrm>
            <a:custGeom>
              <a:avLst/>
              <a:gdLst>
                <a:gd name="T0" fmla="*/ 44 w 232"/>
                <a:gd name="T1" fmla="*/ 0 h 237"/>
                <a:gd name="T2" fmla="*/ 71 w 232"/>
                <a:gd name="T3" fmla="*/ 52 h 237"/>
                <a:gd name="T4" fmla="*/ 104 w 232"/>
                <a:gd name="T5" fmla="*/ 82 h 237"/>
                <a:gd name="T6" fmla="*/ 116 w 232"/>
                <a:gd name="T7" fmla="*/ 91 h 237"/>
                <a:gd name="T8" fmla="*/ 80 w 232"/>
                <a:gd name="T9" fmla="*/ 112 h 237"/>
                <a:gd name="T10" fmla="*/ 71 w 232"/>
                <a:gd name="T11" fmla="*/ 125 h 237"/>
                <a:gd name="T12" fmla="*/ 64 w 232"/>
                <a:gd name="T13" fmla="*/ 99 h 237"/>
                <a:gd name="T14" fmla="*/ 48 w 232"/>
                <a:gd name="T15" fmla="*/ 73 h 237"/>
                <a:gd name="T16" fmla="*/ 12 w 232"/>
                <a:gd name="T17" fmla="*/ 48 h 237"/>
                <a:gd name="T18" fmla="*/ 0 w 232"/>
                <a:gd name="T19" fmla="*/ 39 h 237"/>
                <a:gd name="T20" fmla="*/ 40 w 232"/>
                <a:gd name="T21" fmla="*/ 22 h 237"/>
                <a:gd name="T22" fmla="*/ 44 w 232"/>
                <a:gd name="T23" fmla="*/ 0 h 23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32"/>
                <a:gd name="T37" fmla="*/ 0 h 237"/>
                <a:gd name="T38" fmla="*/ 232 w 232"/>
                <a:gd name="T39" fmla="*/ 237 h 23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32" h="237">
                  <a:moveTo>
                    <a:pt x="88" y="0"/>
                  </a:moveTo>
                  <a:cubicBezTo>
                    <a:pt x="98" y="43"/>
                    <a:pt x="105" y="70"/>
                    <a:pt x="144" y="96"/>
                  </a:cubicBezTo>
                  <a:cubicBezTo>
                    <a:pt x="170" y="136"/>
                    <a:pt x="151" y="114"/>
                    <a:pt x="208" y="152"/>
                  </a:cubicBezTo>
                  <a:cubicBezTo>
                    <a:pt x="216" y="157"/>
                    <a:pt x="232" y="168"/>
                    <a:pt x="232" y="168"/>
                  </a:cubicBezTo>
                  <a:cubicBezTo>
                    <a:pt x="207" y="184"/>
                    <a:pt x="184" y="191"/>
                    <a:pt x="160" y="208"/>
                  </a:cubicBezTo>
                  <a:cubicBezTo>
                    <a:pt x="154" y="216"/>
                    <a:pt x="151" y="237"/>
                    <a:pt x="144" y="232"/>
                  </a:cubicBezTo>
                  <a:cubicBezTo>
                    <a:pt x="130" y="221"/>
                    <a:pt x="137" y="198"/>
                    <a:pt x="128" y="184"/>
                  </a:cubicBezTo>
                  <a:cubicBezTo>
                    <a:pt x="117" y="168"/>
                    <a:pt x="112" y="146"/>
                    <a:pt x="96" y="136"/>
                  </a:cubicBezTo>
                  <a:cubicBezTo>
                    <a:pt x="72" y="120"/>
                    <a:pt x="48" y="104"/>
                    <a:pt x="24" y="88"/>
                  </a:cubicBezTo>
                  <a:cubicBezTo>
                    <a:pt x="16" y="82"/>
                    <a:pt x="0" y="72"/>
                    <a:pt x="0" y="72"/>
                  </a:cubicBezTo>
                  <a:cubicBezTo>
                    <a:pt x="29" y="62"/>
                    <a:pt x="53" y="57"/>
                    <a:pt x="80" y="40"/>
                  </a:cubicBezTo>
                  <a:cubicBezTo>
                    <a:pt x="89" y="10"/>
                    <a:pt x="88" y="24"/>
                    <a:pt x="88" y="0"/>
                  </a:cubicBezTo>
                  <a:close/>
                </a:path>
              </a:pathLst>
            </a:custGeom>
            <a:solidFill>
              <a:srgbClr val="FFCC66"/>
            </a:solidFill>
            <a:ln w="9525">
              <a:solidFill>
                <a:srgbClr val="FFCC6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78" name="Freeform 330"/>
            <p:cNvSpPr>
              <a:spLocks/>
            </p:cNvSpPr>
            <p:nvPr/>
          </p:nvSpPr>
          <p:spPr bwMode="auto">
            <a:xfrm rot="-2185610">
              <a:off x="4061" y="1590"/>
              <a:ext cx="189" cy="188"/>
            </a:xfrm>
            <a:custGeom>
              <a:avLst/>
              <a:gdLst>
                <a:gd name="T0" fmla="*/ 48 w 232"/>
                <a:gd name="T1" fmla="*/ 0 h 237"/>
                <a:gd name="T2" fmla="*/ 77 w 232"/>
                <a:gd name="T3" fmla="*/ 48 h 237"/>
                <a:gd name="T4" fmla="*/ 112 w 232"/>
                <a:gd name="T5" fmla="*/ 76 h 237"/>
                <a:gd name="T6" fmla="*/ 125 w 232"/>
                <a:gd name="T7" fmla="*/ 84 h 237"/>
                <a:gd name="T8" fmla="*/ 86 w 232"/>
                <a:gd name="T9" fmla="*/ 104 h 237"/>
                <a:gd name="T10" fmla="*/ 77 w 232"/>
                <a:gd name="T11" fmla="*/ 116 h 237"/>
                <a:gd name="T12" fmla="*/ 69 w 232"/>
                <a:gd name="T13" fmla="*/ 92 h 237"/>
                <a:gd name="T14" fmla="*/ 52 w 232"/>
                <a:gd name="T15" fmla="*/ 68 h 237"/>
                <a:gd name="T16" fmla="*/ 13 w 232"/>
                <a:gd name="T17" fmla="*/ 44 h 237"/>
                <a:gd name="T18" fmla="*/ 0 w 232"/>
                <a:gd name="T19" fmla="*/ 36 h 237"/>
                <a:gd name="T20" fmla="*/ 43 w 232"/>
                <a:gd name="T21" fmla="*/ 20 h 237"/>
                <a:gd name="T22" fmla="*/ 48 w 232"/>
                <a:gd name="T23" fmla="*/ 0 h 23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32"/>
                <a:gd name="T37" fmla="*/ 0 h 237"/>
                <a:gd name="T38" fmla="*/ 232 w 232"/>
                <a:gd name="T39" fmla="*/ 237 h 23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32" h="237">
                  <a:moveTo>
                    <a:pt x="88" y="0"/>
                  </a:moveTo>
                  <a:cubicBezTo>
                    <a:pt x="98" y="43"/>
                    <a:pt x="105" y="70"/>
                    <a:pt x="144" y="96"/>
                  </a:cubicBezTo>
                  <a:cubicBezTo>
                    <a:pt x="170" y="136"/>
                    <a:pt x="151" y="114"/>
                    <a:pt x="208" y="152"/>
                  </a:cubicBezTo>
                  <a:cubicBezTo>
                    <a:pt x="216" y="157"/>
                    <a:pt x="232" y="168"/>
                    <a:pt x="232" y="168"/>
                  </a:cubicBezTo>
                  <a:cubicBezTo>
                    <a:pt x="207" y="184"/>
                    <a:pt x="184" y="191"/>
                    <a:pt x="160" y="208"/>
                  </a:cubicBezTo>
                  <a:cubicBezTo>
                    <a:pt x="154" y="216"/>
                    <a:pt x="151" y="237"/>
                    <a:pt x="144" y="232"/>
                  </a:cubicBezTo>
                  <a:cubicBezTo>
                    <a:pt x="130" y="221"/>
                    <a:pt x="137" y="198"/>
                    <a:pt x="128" y="184"/>
                  </a:cubicBezTo>
                  <a:cubicBezTo>
                    <a:pt x="117" y="168"/>
                    <a:pt x="112" y="146"/>
                    <a:pt x="96" y="136"/>
                  </a:cubicBezTo>
                  <a:cubicBezTo>
                    <a:pt x="72" y="120"/>
                    <a:pt x="48" y="104"/>
                    <a:pt x="24" y="88"/>
                  </a:cubicBezTo>
                  <a:cubicBezTo>
                    <a:pt x="16" y="82"/>
                    <a:pt x="0" y="72"/>
                    <a:pt x="0" y="72"/>
                  </a:cubicBezTo>
                  <a:cubicBezTo>
                    <a:pt x="29" y="62"/>
                    <a:pt x="53" y="57"/>
                    <a:pt x="80" y="40"/>
                  </a:cubicBezTo>
                  <a:cubicBezTo>
                    <a:pt x="89" y="10"/>
                    <a:pt x="88" y="24"/>
                    <a:pt x="88" y="0"/>
                  </a:cubicBezTo>
                  <a:close/>
                </a:path>
              </a:pathLst>
            </a:custGeom>
            <a:solidFill>
              <a:srgbClr val="FFCC66"/>
            </a:solidFill>
            <a:ln w="9525">
              <a:solidFill>
                <a:srgbClr val="FFCC6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79" name="Freeform 331"/>
            <p:cNvSpPr>
              <a:spLocks/>
            </p:cNvSpPr>
            <p:nvPr/>
          </p:nvSpPr>
          <p:spPr bwMode="auto">
            <a:xfrm rot="-2412485">
              <a:off x="3833" y="1584"/>
              <a:ext cx="202" cy="181"/>
            </a:xfrm>
            <a:custGeom>
              <a:avLst/>
              <a:gdLst>
                <a:gd name="T0" fmla="*/ 58 w 232"/>
                <a:gd name="T1" fmla="*/ 0 h 237"/>
                <a:gd name="T2" fmla="*/ 95 w 232"/>
                <a:gd name="T3" fmla="*/ 43 h 237"/>
                <a:gd name="T4" fmla="*/ 138 w 232"/>
                <a:gd name="T5" fmla="*/ 68 h 237"/>
                <a:gd name="T6" fmla="*/ 153 w 232"/>
                <a:gd name="T7" fmla="*/ 75 h 237"/>
                <a:gd name="T8" fmla="*/ 105 w 232"/>
                <a:gd name="T9" fmla="*/ 92 h 237"/>
                <a:gd name="T10" fmla="*/ 95 w 232"/>
                <a:gd name="T11" fmla="*/ 103 h 237"/>
                <a:gd name="T12" fmla="*/ 84 w 232"/>
                <a:gd name="T13" fmla="*/ 82 h 237"/>
                <a:gd name="T14" fmla="*/ 64 w 232"/>
                <a:gd name="T15" fmla="*/ 60 h 237"/>
                <a:gd name="T16" fmla="*/ 16 w 232"/>
                <a:gd name="T17" fmla="*/ 39 h 237"/>
                <a:gd name="T18" fmla="*/ 0 w 232"/>
                <a:gd name="T19" fmla="*/ 32 h 237"/>
                <a:gd name="T20" fmla="*/ 53 w 232"/>
                <a:gd name="T21" fmla="*/ 18 h 237"/>
                <a:gd name="T22" fmla="*/ 58 w 232"/>
                <a:gd name="T23" fmla="*/ 0 h 23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32"/>
                <a:gd name="T37" fmla="*/ 0 h 237"/>
                <a:gd name="T38" fmla="*/ 232 w 232"/>
                <a:gd name="T39" fmla="*/ 237 h 23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32" h="237">
                  <a:moveTo>
                    <a:pt x="88" y="0"/>
                  </a:moveTo>
                  <a:cubicBezTo>
                    <a:pt x="98" y="43"/>
                    <a:pt x="105" y="70"/>
                    <a:pt x="144" y="96"/>
                  </a:cubicBezTo>
                  <a:cubicBezTo>
                    <a:pt x="170" y="136"/>
                    <a:pt x="151" y="114"/>
                    <a:pt x="208" y="152"/>
                  </a:cubicBezTo>
                  <a:cubicBezTo>
                    <a:pt x="216" y="157"/>
                    <a:pt x="232" y="168"/>
                    <a:pt x="232" y="168"/>
                  </a:cubicBezTo>
                  <a:cubicBezTo>
                    <a:pt x="207" y="184"/>
                    <a:pt x="184" y="191"/>
                    <a:pt x="160" y="208"/>
                  </a:cubicBezTo>
                  <a:cubicBezTo>
                    <a:pt x="154" y="216"/>
                    <a:pt x="151" y="237"/>
                    <a:pt x="144" y="232"/>
                  </a:cubicBezTo>
                  <a:cubicBezTo>
                    <a:pt x="130" y="221"/>
                    <a:pt x="137" y="198"/>
                    <a:pt x="128" y="184"/>
                  </a:cubicBezTo>
                  <a:cubicBezTo>
                    <a:pt x="117" y="168"/>
                    <a:pt x="112" y="146"/>
                    <a:pt x="96" y="136"/>
                  </a:cubicBezTo>
                  <a:cubicBezTo>
                    <a:pt x="72" y="120"/>
                    <a:pt x="48" y="104"/>
                    <a:pt x="24" y="88"/>
                  </a:cubicBezTo>
                  <a:cubicBezTo>
                    <a:pt x="16" y="82"/>
                    <a:pt x="0" y="72"/>
                    <a:pt x="0" y="72"/>
                  </a:cubicBezTo>
                  <a:cubicBezTo>
                    <a:pt x="29" y="62"/>
                    <a:pt x="53" y="57"/>
                    <a:pt x="80" y="40"/>
                  </a:cubicBezTo>
                  <a:cubicBezTo>
                    <a:pt x="89" y="10"/>
                    <a:pt x="88" y="24"/>
                    <a:pt x="88" y="0"/>
                  </a:cubicBezTo>
                  <a:close/>
                </a:path>
              </a:pathLst>
            </a:custGeom>
            <a:solidFill>
              <a:srgbClr val="FFCC66"/>
            </a:solidFill>
            <a:ln w="9525">
              <a:solidFill>
                <a:srgbClr val="FFCC6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80" name="Freeform 332"/>
            <p:cNvSpPr>
              <a:spLocks/>
            </p:cNvSpPr>
            <p:nvPr/>
          </p:nvSpPr>
          <p:spPr bwMode="auto">
            <a:xfrm rot="1993660">
              <a:off x="3456" y="1255"/>
              <a:ext cx="189" cy="187"/>
            </a:xfrm>
            <a:custGeom>
              <a:avLst/>
              <a:gdLst>
                <a:gd name="T0" fmla="*/ 48 w 232"/>
                <a:gd name="T1" fmla="*/ 0 h 237"/>
                <a:gd name="T2" fmla="*/ 77 w 232"/>
                <a:gd name="T3" fmla="*/ 47 h 237"/>
                <a:gd name="T4" fmla="*/ 112 w 232"/>
                <a:gd name="T5" fmla="*/ 75 h 237"/>
                <a:gd name="T6" fmla="*/ 125 w 232"/>
                <a:gd name="T7" fmla="*/ 83 h 237"/>
                <a:gd name="T8" fmla="*/ 86 w 232"/>
                <a:gd name="T9" fmla="*/ 102 h 237"/>
                <a:gd name="T10" fmla="*/ 77 w 232"/>
                <a:gd name="T11" fmla="*/ 114 h 237"/>
                <a:gd name="T12" fmla="*/ 69 w 232"/>
                <a:gd name="T13" fmla="*/ 90 h 237"/>
                <a:gd name="T14" fmla="*/ 52 w 232"/>
                <a:gd name="T15" fmla="*/ 66 h 237"/>
                <a:gd name="T16" fmla="*/ 13 w 232"/>
                <a:gd name="T17" fmla="*/ 43 h 237"/>
                <a:gd name="T18" fmla="*/ 0 w 232"/>
                <a:gd name="T19" fmla="*/ 36 h 237"/>
                <a:gd name="T20" fmla="*/ 43 w 232"/>
                <a:gd name="T21" fmla="*/ 20 h 237"/>
                <a:gd name="T22" fmla="*/ 48 w 232"/>
                <a:gd name="T23" fmla="*/ 0 h 23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32"/>
                <a:gd name="T37" fmla="*/ 0 h 237"/>
                <a:gd name="T38" fmla="*/ 232 w 232"/>
                <a:gd name="T39" fmla="*/ 237 h 23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32" h="237">
                  <a:moveTo>
                    <a:pt x="88" y="0"/>
                  </a:moveTo>
                  <a:cubicBezTo>
                    <a:pt x="98" y="43"/>
                    <a:pt x="105" y="70"/>
                    <a:pt x="144" y="96"/>
                  </a:cubicBezTo>
                  <a:cubicBezTo>
                    <a:pt x="170" y="136"/>
                    <a:pt x="151" y="114"/>
                    <a:pt x="208" y="152"/>
                  </a:cubicBezTo>
                  <a:cubicBezTo>
                    <a:pt x="216" y="157"/>
                    <a:pt x="232" y="168"/>
                    <a:pt x="232" y="168"/>
                  </a:cubicBezTo>
                  <a:cubicBezTo>
                    <a:pt x="207" y="184"/>
                    <a:pt x="184" y="191"/>
                    <a:pt x="160" y="208"/>
                  </a:cubicBezTo>
                  <a:cubicBezTo>
                    <a:pt x="154" y="216"/>
                    <a:pt x="151" y="237"/>
                    <a:pt x="144" y="232"/>
                  </a:cubicBezTo>
                  <a:cubicBezTo>
                    <a:pt x="130" y="221"/>
                    <a:pt x="137" y="198"/>
                    <a:pt x="128" y="184"/>
                  </a:cubicBezTo>
                  <a:cubicBezTo>
                    <a:pt x="117" y="168"/>
                    <a:pt x="112" y="146"/>
                    <a:pt x="96" y="136"/>
                  </a:cubicBezTo>
                  <a:cubicBezTo>
                    <a:pt x="72" y="120"/>
                    <a:pt x="48" y="104"/>
                    <a:pt x="24" y="88"/>
                  </a:cubicBezTo>
                  <a:cubicBezTo>
                    <a:pt x="16" y="82"/>
                    <a:pt x="0" y="72"/>
                    <a:pt x="0" y="72"/>
                  </a:cubicBezTo>
                  <a:cubicBezTo>
                    <a:pt x="29" y="62"/>
                    <a:pt x="53" y="57"/>
                    <a:pt x="80" y="40"/>
                  </a:cubicBezTo>
                  <a:cubicBezTo>
                    <a:pt x="89" y="10"/>
                    <a:pt x="88" y="24"/>
                    <a:pt x="88" y="0"/>
                  </a:cubicBezTo>
                  <a:close/>
                </a:path>
              </a:pathLst>
            </a:custGeom>
            <a:solidFill>
              <a:srgbClr val="FFCC66"/>
            </a:solidFill>
            <a:ln w="9525">
              <a:solidFill>
                <a:srgbClr val="FFCC6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81" name="Freeform 333"/>
            <p:cNvSpPr>
              <a:spLocks/>
            </p:cNvSpPr>
            <p:nvPr/>
          </p:nvSpPr>
          <p:spPr bwMode="auto">
            <a:xfrm>
              <a:off x="3462" y="1390"/>
              <a:ext cx="189" cy="188"/>
            </a:xfrm>
            <a:custGeom>
              <a:avLst/>
              <a:gdLst>
                <a:gd name="T0" fmla="*/ 48 w 232"/>
                <a:gd name="T1" fmla="*/ 0 h 237"/>
                <a:gd name="T2" fmla="*/ 77 w 232"/>
                <a:gd name="T3" fmla="*/ 48 h 237"/>
                <a:gd name="T4" fmla="*/ 112 w 232"/>
                <a:gd name="T5" fmla="*/ 76 h 237"/>
                <a:gd name="T6" fmla="*/ 125 w 232"/>
                <a:gd name="T7" fmla="*/ 84 h 237"/>
                <a:gd name="T8" fmla="*/ 86 w 232"/>
                <a:gd name="T9" fmla="*/ 104 h 237"/>
                <a:gd name="T10" fmla="*/ 77 w 232"/>
                <a:gd name="T11" fmla="*/ 116 h 237"/>
                <a:gd name="T12" fmla="*/ 69 w 232"/>
                <a:gd name="T13" fmla="*/ 92 h 237"/>
                <a:gd name="T14" fmla="*/ 52 w 232"/>
                <a:gd name="T15" fmla="*/ 68 h 237"/>
                <a:gd name="T16" fmla="*/ 13 w 232"/>
                <a:gd name="T17" fmla="*/ 44 h 237"/>
                <a:gd name="T18" fmla="*/ 0 w 232"/>
                <a:gd name="T19" fmla="*/ 36 h 237"/>
                <a:gd name="T20" fmla="*/ 43 w 232"/>
                <a:gd name="T21" fmla="*/ 20 h 237"/>
                <a:gd name="T22" fmla="*/ 48 w 232"/>
                <a:gd name="T23" fmla="*/ 0 h 23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32"/>
                <a:gd name="T37" fmla="*/ 0 h 237"/>
                <a:gd name="T38" fmla="*/ 232 w 232"/>
                <a:gd name="T39" fmla="*/ 237 h 23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32" h="237">
                  <a:moveTo>
                    <a:pt x="88" y="0"/>
                  </a:moveTo>
                  <a:cubicBezTo>
                    <a:pt x="98" y="43"/>
                    <a:pt x="105" y="70"/>
                    <a:pt x="144" y="96"/>
                  </a:cubicBezTo>
                  <a:cubicBezTo>
                    <a:pt x="170" y="136"/>
                    <a:pt x="151" y="114"/>
                    <a:pt x="208" y="152"/>
                  </a:cubicBezTo>
                  <a:cubicBezTo>
                    <a:pt x="216" y="157"/>
                    <a:pt x="232" y="168"/>
                    <a:pt x="232" y="168"/>
                  </a:cubicBezTo>
                  <a:cubicBezTo>
                    <a:pt x="207" y="184"/>
                    <a:pt x="184" y="191"/>
                    <a:pt x="160" y="208"/>
                  </a:cubicBezTo>
                  <a:cubicBezTo>
                    <a:pt x="154" y="216"/>
                    <a:pt x="151" y="237"/>
                    <a:pt x="144" y="232"/>
                  </a:cubicBezTo>
                  <a:cubicBezTo>
                    <a:pt x="130" y="221"/>
                    <a:pt x="137" y="198"/>
                    <a:pt x="128" y="184"/>
                  </a:cubicBezTo>
                  <a:cubicBezTo>
                    <a:pt x="117" y="168"/>
                    <a:pt x="112" y="146"/>
                    <a:pt x="96" y="136"/>
                  </a:cubicBezTo>
                  <a:cubicBezTo>
                    <a:pt x="72" y="120"/>
                    <a:pt x="48" y="104"/>
                    <a:pt x="24" y="88"/>
                  </a:cubicBezTo>
                  <a:cubicBezTo>
                    <a:pt x="16" y="82"/>
                    <a:pt x="0" y="72"/>
                    <a:pt x="0" y="72"/>
                  </a:cubicBezTo>
                  <a:cubicBezTo>
                    <a:pt x="29" y="62"/>
                    <a:pt x="53" y="57"/>
                    <a:pt x="80" y="40"/>
                  </a:cubicBezTo>
                  <a:cubicBezTo>
                    <a:pt x="89" y="10"/>
                    <a:pt x="88" y="24"/>
                    <a:pt x="88" y="0"/>
                  </a:cubicBezTo>
                  <a:close/>
                </a:path>
              </a:pathLst>
            </a:custGeom>
            <a:solidFill>
              <a:srgbClr val="FFCC66"/>
            </a:solidFill>
            <a:ln w="9525">
              <a:solidFill>
                <a:srgbClr val="FFCC6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82" name="Freeform 334"/>
            <p:cNvSpPr>
              <a:spLocks/>
            </p:cNvSpPr>
            <p:nvPr/>
          </p:nvSpPr>
          <p:spPr bwMode="auto">
            <a:xfrm rot="4918449">
              <a:off x="3412" y="841"/>
              <a:ext cx="184" cy="193"/>
            </a:xfrm>
            <a:custGeom>
              <a:avLst/>
              <a:gdLst>
                <a:gd name="T0" fmla="*/ 44 w 232"/>
                <a:gd name="T1" fmla="*/ 0 h 237"/>
                <a:gd name="T2" fmla="*/ 71 w 232"/>
                <a:gd name="T3" fmla="*/ 52 h 237"/>
                <a:gd name="T4" fmla="*/ 104 w 232"/>
                <a:gd name="T5" fmla="*/ 82 h 237"/>
                <a:gd name="T6" fmla="*/ 116 w 232"/>
                <a:gd name="T7" fmla="*/ 91 h 237"/>
                <a:gd name="T8" fmla="*/ 80 w 232"/>
                <a:gd name="T9" fmla="*/ 112 h 237"/>
                <a:gd name="T10" fmla="*/ 71 w 232"/>
                <a:gd name="T11" fmla="*/ 125 h 237"/>
                <a:gd name="T12" fmla="*/ 64 w 232"/>
                <a:gd name="T13" fmla="*/ 99 h 237"/>
                <a:gd name="T14" fmla="*/ 48 w 232"/>
                <a:gd name="T15" fmla="*/ 73 h 237"/>
                <a:gd name="T16" fmla="*/ 12 w 232"/>
                <a:gd name="T17" fmla="*/ 48 h 237"/>
                <a:gd name="T18" fmla="*/ 0 w 232"/>
                <a:gd name="T19" fmla="*/ 39 h 237"/>
                <a:gd name="T20" fmla="*/ 40 w 232"/>
                <a:gd name="T21" fmla="*/ 22 h 237"/>
                <a:gd name="T22" fmla="*/ 44 w 232"/>
                <a:gd name="T23" fmla="*/ 0 h 23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32"/>
                <a:gd name="T37" fmla="*/ 0 h 237"/>
                <a:gd name="T38" fmla="*/ 232 w 232"/>
                <a:gd name="T39" fmla="*/ 237 h 23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32" h="237">
                  <a:moveTo>
                    <a:pt x="88" y="0"/>
                  </a:moveTo>
                  <a:cubicBezTo>
                    <a:pt x="98" y="43"/>
                    <a:pt x="105" y="70"/>
                    <a:pt x="144" y="96"/>
                  </a:cubicBezTo>
                  <a:cubicBezTo>
                    <a:pt x="170" y="136"/>
                    <a:pt x="151" y="114"/>
                    <a:pt x="208" y="152"/>
                  </a:cubicBezTo>
                  <a:cubicBezTo>
                    <a:pt x="216" y="157"/>
                    <a:pt x="232" y="168"/>
                    <a:pt x="232" y="168"/>
                  </a:cubicBezTo>
                  <a:cubicBezTo>
                    <a:pt x="207" y="184"/>
                    <a:pt x="184" y="191"/>
                    <a:pt x="160" y="208"/>
                  </a:cubicBezTo>
                  <a:cubicBezTo>
                    <a:pt x="154" y="216"/>
                    <a:pt x="151" y="237"/>
                    <a:pt x="144" y="232"/>
                  </a:cubicBezTo>
                  <a:cubicBezTo>
                    <a:pt x="130" y="221"/>
                    <a:pt x="137" y="198"/>
                    <a:pt x="128" y="184"/>
                  </a:cubicBezTo>
                  <a:cubicBezTo>
                    <a:pt x="117" y="168"/>
                    <a:pt x="112" y="146"/>
                    <a:pt x="96" y="136"/>
                  </a:cubicBezTo>
                  <a:cubicBezTo>
                    <a:pt x="72" y="120"/>
                    <a:pt x="48" y="104"/>
                    <a:pt x="24" y="88"/>
                  </a:cubicBezTo>
                  <a:cubicBezTo>
                    <a:pt x="16" y="82"/>
                    <a:pt x="0" y="72"/>
                    <a:pt x="0" y="72"/>
                  </a:cubicBezTo>
                  <a:cubicBezTo>
                    <a:pt x="29" y="62"/>
                    <a:pt x="53" y="57"/>
                    <a:pt x="80" y="40"/>
                  </a:cubicBezTo>
                  <a:cubicBezTo>
                    <a:pt x="89" y="10"/>
                    <a:pt x="88" y="24"/>
                    <a:pt x="88" y="0"/>
                  </a:cubicBezTo>
                  <a:close/>
                </a:path>
              </a:pathLst>
            </a:custGeom>
            <a:solidFill>
              <a:srgbClr val="FFCC66"/>
            </a:solidFill>
            <a:ln w="9525">
              <a:solidFill>
                <a:srgbClr val="FFCC6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83" name="Freeform 335"/>
            <p:cNvSpPr>
              <a:spLocks/>
            </p:cNvSpPr>
            <p:nvPr/>
          </p:nvSpPr>
          <p:spPr bwMode="auto">
            <a:xfrm rot="1993660">
              <a:off x="3460" y="1040"/>
              <a:ext cx="188" cy="187"/>
            </a:xfrm>
            <a:custGeom>
              <a:avLst/>
              <a:gdLst>
                <a:gd name="T0" fmla="*/ 47 w 232"/>
                <a:gd name="T1" fmla="*/ 0 h 237"/>
                <a:gd name="T2" fmla="*/ 77 w 232"/>
                <a:gd name="T3" fmla="*/ 47 h 237"/>
                <a:gd name="T4" fmla="*/ 111 w 232"/>
                <a:gd name="T5" fmla="*/ 75 h 237"/>
                <a:gd name="T6" fmla="*/ 123 w 232"/>
                <a:gd name="T7" fmla="*/ 83 h 237"/>
                <a:gd name="T8" fmla="*/ 85 w 232"/>
                <a:gd name="T9" fmla="*/ 102 h 237"/>
                <a:gd name="T10" fmla="*/ 77 w 232"/>
                <a:gd name="T11" fmla="*/ 114 h 237"/>
                <a:gd name="T12" fmla="*/ 68 w 232"/>
                <a:gd name="T13" fmla="*/ 90 h 237"/>
                <a:gd name="T14" fmla="*/ 51 w 232"/>
                <a:gd name="T15" fmla="*/ 66 h 237"/>
                <a:gd name="T16" fmla="*/ 12 w 232"/>
                <a:gd name="T17" fmla="*/ 43 h 237"/>
                <a:gd name="T18" fmla="*/ 0 w 232"/>
                <a:gd name="T19" fmla="*/ 36 h 237"/>
                <a:gd name="T20" fmla="*/ 43 w 232"/>
                <a:gd name="T21" fmla="*/ 20 h 237"/>
                <a:gd name="T22" fmla="*/ 47 w 232"/>
                <a:gd name="T23" fmla="*/ 0 h 23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32"/>
                <a:gd name="T37" fmla="*/ 0 h 237"/>
                <a:gd name="T38" fmla="*/ 232 w 232"/>
                <a:gd name="T39" fmla="*/ 237 h 23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32" h="237">
                  <a:moveTo>
                    <a:pt x="88" y="0"/>
                  </a:moveTo>
                  <a:cubicBezTo>
                    <a:pt x="98" y="43"/>
                    <a:pt x="105" y="70"/>
                    <a:pt x="144" y="96"/>
                  </a:cubicBezTo>
                  <a:cubicBezTo>
                    <a:pt x="170" y="136"/>
                    <a:pt x="151" y="114"/>
                    <a:pt x="208" y="152"/>
                  </a:cubicBezTo>
                  <a:cubicBezTo>
                    <a:pt x="216" y="157"/>
                    <a:pt x="232" y="168"/>
                    <a:pt x="232" y="168"/>
                  </a:cubicBezTo>
                  <a:cubicBezTo>
                    <a:pt x="207" y="184"/>
                    <a:pt x="184" y="191"/>
                    <a:pt x="160" y="208"/>
                  </a:cubicBezTo>
                  <a:cubicBezTo>
                    <a:pt x="154" y="216"/>
                    <a:pt x="151" y="237"/>
                    <a:pt x="144" y="232"/>
                  </a:cubicBezTo>
                  <a:cubicBezTo>
                    <a:pt x="130" y="221"/>
                    <a:pt x="137" y="198"/>
                    <a:pt x="128" y="184"/>
                  </a:cubicBezTo>
                  <a:cubicBezTo>
                    <a:pt x="117" y="168"/>
                    <a:pt x="112" y="146"/>
                    <a:pt x="96" y="136"/>
                  </a:cubicBezTo>
                  <a:cubicBezTo>
                    <a:pt x="72" y="120"/>
                    <a:pt x="48" y="104"/>
                    <a:pt x="24" y="88"/>
                  </a:cubicBezTo>
                  <a:cubicBezTo>
                    <a:pt x="16" y="82"/>
                    <a:pt x="0" y="72"/>
                    <a:pt x="0" y="72"/>
                  </a:cubicBezTo>
                  <a:cubicBezTo>
                    <a:pt x="29" y="62"/>
                    <a:pt x="53" y="57"/>
                    <a:pt x="80" y="40"/>
                  </a:cubicBezTo>
                  <a:cubicBezTo>
                    <a:pt x="89" y="10"/>
                    <a:pt x="88" y="24"/>
                    <a:pt x="88" y="0"/>
                  </a:cubicBezTo>
                  <a:close/>
                </a:path>
              </a:pathLst>
            </a:custGeom>
            <a:solidFill>
              <a:srgbClr val="FFCC66"/>
            </a:solidFill>
            <a:ln w="9525">
              <a:solidFill>
                <a:srgbClr val="FFCC6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84" name="Freeform 336"/>
            <p:cNvSpPr>
              <a:spLocks/>
            </p:cNvSpPr>
            <p:nvPr/>
          </p:nvSpPr>
          <p:spPr bwMode="auto">
            <a:xfrm rot="4918449">
              <a:off x="3529" y="690"/>
              <a:ext cx="183" cy="193"/>
            </a:xfrm>
            <a:custGeom>
              <a:avLst/>
              <a:gdLst>
                <a:gd name="T0" fmla="*/ 43 w 232"/>
                <a:gd name="T1" fmla="*/ 0 h 237"/>
                <a:gd name="T2" fmla="*/ 71 w 232"/>
                <a:gd name="T3" fmla="*/ 52 h 237"/>
                <a:gd name="T4" fmla="*/ 102 w 232"/>
                <a:gd name="T5" fmla="*/ 82 h 237"/>
                <a:gd name="T6" fmla="*/ 114 w 232"/>
                <a:gd name="T7" fmla="*/ 91 h 237"/>
                <a:gd name="T8" fmla="*/ 78 w 232"/>
                <a:gd name="T9" fmla="*/ 112 h 237"/>
                <a:gd name="T10" fmla="*/ 71 w 232"/>
                <a:gd name="T11" fmla="*/ 125 h 237"/>
                <a:gd name="T12" fmla="*/ 63 w 232"/>
                <a:gd name="T13" fmla="*/ 99 h 237"/>
                <a:gd name="T14" fmla="*/ 47 w 232"/>
                <a:gd name="T15" fmla="*/ 73 h 237"/>
                <a:gd name="T16" fmla="*/ 12 w 232"/>
                <a:gd name="T17" fmla="*/ 48 h 237"/>
                <a:gd name="T18" fmla="*/ 0 w 232"/>
                <a:gd name="T19" fmla="*/ 39 h 237"/>
                <a:gd name="T20" fmla="*/ 39 w 232"/>
                <a:gd name="T21" fmla="*/ 22 h 237"/>
                <a:gd name="T22" fmla="*/ 43 w 232"/>
                <a:gd name="T23" fmla="*/ 0 h 23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32"/>
                <a:gd name="T37" fmla="*/ 0 h 237"/>
                <a:gd name="T38" fmla="*/ 232 w 232"/>
                <a:gd name="T39" fmla="*/ 237 h 23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32" h="237">
                  <a:moveTo>
                    <a:pt x="88" y="0"/>
                  </a:moveTo>
                  <a:cubicBezTo>
                    <a:pt x="98" y="43"/>
                    <a:pt x="105" y="70"/>
                    <a:pt x="144" y="96"/>
                  </a:cubicBezTo>
                  <a:cubicBezTo>
                    <a:pt x="170" y="136"/>
                    <a:pt x="151" y="114"/>
                    <a:pt x="208" y="152"/>
                  </a:cubicBezTo>
                  <a:cubicBezTo>
                    <a:pt x="216" y="157"/>
                    <a:pt x="232" y="168"/>
                    <a:pt x="232" y="168"/>
                  </a:cubicBezTo>
                  <a:cubicBezTo>
                    <a:pt x="207" y="184"/>
                    <a:pt x="184" y="191"/>
                    <a:pt x="160" y="208"/>
                  </a:cubicBezTo>
                  <a:cubicBezTo>
                    <a:pt x="154" y="216"/>
                    <a:pt x="151" y="237"/>
                    <a:pt x="144" y="232"/>
                  </a:cubicBezTo>
                  <a:cubicBezTo>
                    <a:pt x="130" y="221"/>
                    <a:pt x="137" y="198"/>
                    <a:pt x="128" y="184"/>
                  </a:cubicBezTo>
                  <a:cubicBezTo>
                    <a:pt x="117" y="168"/>
                    <a:pt x="112" y="146"/>
                    <a:pt x="96" y="136"/>
                  </a:cubicBezTo>
                  <a:cubicBezTo>
                    <a:pt x="72" y="120"/>
                    <a:pt x="48" y="104"/>
                    <a:pt x="24" y="88"/>
                  </a:cubicBezTo>
                  <a:cubicBezTo>
                    <a:pt x="16" y="82"/>
                    <a:pt x="0" y="72"/>
                    <a:pt x="0" y="72"/>
                  </a:cubicBezTo>
                  <a:cubicBezTo>
                    <a:pt x="29" y="62"/>
                    <a:pt x="53" y="57"/>
                    <a:pt x="80" y="40"/>
                  </a:cubicBezTo>
                  <a:cubicBezTo>
                    <a:pt x="89" y="10"/>
                    <a:pt x="88" y="24"/>
                    <a:pt x="88" y="0"/>
                  </a:cubicBezTo>
                  <a:close/>
                </a:path>
              </a:pathLst>
            </a:custGeom>
            <a:solidFill>
              <a:srgbClr val="FFCC66"/>
            </a:solidFill>
            <a:ln w="9525">
              <a:solidFill>
                <a:srgbClr val="FFCC6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85" name="Freeform 337"/>
            <p:cNvSpPr>
              <a:spLocks/>
            </p:cNvSpPr>
            <p:nvPr/>
          </p:nvSpPr>
          <p:spPr bwMode="auto">
            <a:xfrm rot="4918449">
              <a:off x="4085" y="523"/>
              <a:ext cx="183" cy="193"/>
            </a:xfrm>
            <a:custGeom>
              <a:avLst/>
              <a:gdLst>
                <a:gd name="T0" fmla="*/ 43 w 232"/>
                <a:gd name="T1" fmla="*/ 0 h 237"/>
                <a:gd name="T2" fmla="*/ 71 w 232"/>
                <a:gd name="T3" fmla="*/ 52 h 237"/>
                <a:gd name="T4" fmla="*/ 102 w 232"/>
                <a:gd name="T5" fmla="*/ 82 h 237"/>
                <a:gd name="T6" fmla="*/ 114 w 232"/>
                <a:gd name="T7" fmla="*/ 91 h 237"/>
                <a:gd name="T8" fmla="*/ 78 w 232"/>
                <a:gd name="T9" fmla="*/ 112 h 237"/>
                <a:gd name="T10" fmla="*/ 71 w 232"/>
                <a:gd name="T11" fmla="*/ 125 h 237"/>
                <a:gd name="T12" fmla="*/ 63 w 232"/>
                <a:gd name="T13" fmla="*/ 99 h 237"/>
                <a:gd name="T14" fmla="*/ 47 w 232"/>
                <a:gd name="T15" fmla="*/ 73 h 237"/>
                <a:gd name="T16" fmla="*/ 12 w 232"/>
                <a:gd name="T17" fmla="*/ 48 h 237"/>
                <a:gd name="T18" fmla="*/ 0 w 232"/>
                <a:gd name="T19" fmla="*/ 39 h 237"/>
                <a:gd name="T20" fmla="*/ 39 w 232"/>
                <a:gd name="T21" fmla="*/ 22 h 237"/>
                <a:gd name="T22" fmla="*/ 43 w 232"/>
                <a:gd name="T23" fmla="*/ 0 h 23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32"/>
                <a:gd name="T37" fmla="*/ 0 h 237"/>
                <a:gd name="T38" fmla="*/ 232 w 232"/>
                <a:gd name="T39" fmla="*/ 237 h 23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32" h="237">
                  <a:moveTo>
                    <a:pt x="88" y="0"/>
                  </a:moveTo>
                  <a:cubicBezTo>
                    <a:pt x="98" y="43"/>
                    <a:pt x="105" y="70"/>
                    <a:pt x="144" y="96"/>
                  </a:cubicBezTo>
                  <a:cubicBezTo>
                    <a:pt x="170" y="136"/>
                    <a:pt x="151" y="114"/>
                    <a:pt x="208" y="152"/>
                  </a:cubicBezTo>
                  <a:cubicBezTo>
                    <a:pt x="216" y="157"/>
                    <a:pt x="232" y="168"/>
                    <a:pt x="232" y="168"/>
                  </a:cubicBezTo>
                  <a:cubicBezTo>
                    <a:pt x="207" y="184"/>
                    <a:pt x="184" y="191"/>
                    <a:pt x="160" y="208"/>
                  </a:cubicBezTo>
                  <a:cubicBezTo>
                    <a:pt x="154" y="216"/>
                    <a:pt x="151" y="237"/>
                    <a:pt x="144" y="232"/>
                  </a:cubicBezTo>
                  <a:cubicBezTo>
                    <a:pt x="130" y="221"/>
                    <a:pt x="137" y="198"/>
                    <a:pt x="128" y="184"/>
                  </a:cubicBezTo>
                  <a:cubicBezTo>
                    <a:pt x="117" y="168"/>
                    <a:pt x="112" y="146"/>
                    <a:pt x="96" y="136"/>
                  </a:cubicBezTo>
                  <a:cubicBezTo>
                    <a:pt x="72" y="120"/>
                    <a:pt x="48" y="104"/>
                    <a:pt x="24" y="88"/>
                  </a:cubicBezTo>
                  <a:cubicBezTo>
                    <a:pt x="16" y="82"/>
                    <a:pt x="0" y="72"/>
                    <a:pt x="0" y="72"/>
                  </a:cubicBezTo>
                  <a:cubicBezTo>
                    <a:pt x="29" y="62"/>
                    <a:pt x="53" y="57"/>
                    <a:pt x="80" y="40"/>
                  </a:cubicBezTo>
                  <a:cubicBezTo>
                    <a:pt x="89" y="10"/>
                    <a:pt x="88" y="24"/>
                    <a:pt x="88" y="0"/>
                  </a:cubicBezTo>
                  <a:close/>
                </a:path>
              </a:pathLst>
            </a:custGeom>
            <a:solidFill>
              <a:srgbClr val="FFCC66"/>
            </a:solidFill>
            <a:ln w="9525">
              <a:solidFill>
                <a:srgbClr val="FFCC6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86" name="Freeform 338"/>
            <p:cNvSpPr>
              <a:spLocks/>
            </p:cNvSpPr>
            <p:nvPr/>
          </p:nvSpPr>
          <p:spPr bwMode="auto">
            <a:xfrm rot="3897785">
              <a:off x="3406" y="1094"/>
              <a:ext cx="184" cy="193"/>
            </a:xfrm>
            <a:custGeom>
              <a:avLst/>
              <a:gdLst>
                <a:gd name="T0" fmla="*/ 44 w 232"/>
                <a:gd name="T1" fmla="*/ 0 h 237"/>
                <a:gd name="T2" fmla="*/ 71 w 232"/>
                <a:gd name="T3" fmla="*/ 52 h 237"/>
                <a:gd name="T4" fmla="*/ 104 w 232"/>
                <a:gd name="T5" fmla="*/ 82 h 237"/>
                <a:gd name="T6" fmla="*/ 116 w 232"/>
                <a:gd name="T7" fmla="*/ 91 h 237"/>
                <a:gd name="T8" fmla="*/ 80 w 232"/>
                <a:gd name="T9" fmla="*/ 112 h 237"/>
                <a:gd name="T10" fmla="*/ 71 w 232"/>
                <a:gd name="T11" fmla="*/ 125 h 237"/>
                <a:gd name="T12" fmla="*/ 64 w 232"/>
                <a:gd name="T13" fmla="*/ 99 h 237"/>
                <a:gd name="T14" fmla="*/ 48 w 232"/>
                <a:gd name="T15" fmla="*/ 73 h 237"/>
                <a:gd name="T16" fmla="*/ 12 w 232"/>
                <a:gd name="T17" fmla="*/ 48 h 237"/>
                <a:gd name="T18" fmla="*/ 0 w 232"/>
                <a:gd name="T19" fmla="*/ 39 h 237"/>
                <a:gd name="T20" fmla="*/ 40 w 232"/>
                <a:gd name="T21" fmla="*/ 22 h 237"/>
                <a:gd name="T22" fmla="*/ 44 w 232"/>
                <a:gd name="T23" fmla="*/ 0 h 23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32"/>
                <a:gd name="T37" fmla="*/ 0 h 237"/>
                <a:gd name="T38" fmla="*/ 232 w 232"/>
                <a:gd name="T39" fmla="*/ 237 h 23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32" h="237">
                  <a:moveTo>
                    <a:pt x="88" y="0"/>
                  </a:moveTo>
                  <a:cubicBezTo>
                    <a:pt x="98" y="43"/>
                    <a:pt x="105" y="70"/>
                    <a:pt x="144" y="96"/>
                  </a:cubicBezTo>
                  <a:cubicBezTo>
                    <a:pt x="170" y="136"/>
                    <a:pt x="151" y="114"/>
                    <a:pt x="208" y="152"/>
                  </a:cubicBezTo>
                  <a:cubicBezTo>
                    <a:pt x="216" y="157"/>
                    <a:pt x="232" y="168"/>
                    <a:pt x="232" y="168"/>
                  </a:cubicBezTo>
                  <a:cubicBezTo>
                    <a:pt x="207" y="184"/>
                    <a:pt x="184" y="191"/>
                    <a:pt x="160" y="208"/>
                  </a:cubicBezTo>
                  <a:cubicBezTo>
                    <a:pt x="154" y="216"/>
                    <a:pt x="151" y="237"/>
                    <a:pt x="144" y="232"/>
                  </a:cubicBezTo>
                  <a:cubicBezTo>
                    <a:pt x="130" y="221"/>
                    <a:pt x="137" y="198"/>
                    <a:pt x="128" y="184"/>
                  </a:cubicBezTo>
                  <a:cubicBezTo>
                    <a:pt x="117" y="168"/>
                    <a:pt x="112" y="146"/>
                    <a:pt x="96" y="136"/>
                  </a:cubicBezTo>
                  <a:cubicBezTo>
                    <a:pt x="72" y="120"/>
                    <a:pt x="48" y="104"/>
                    <a:pt x="24" y="88"/>
                  </a:cubicBezTo>
                  <a:cubicBezTo>
                    <a:pt x="16" y="82"/>
                    <a:pt x="0" y="72"/>
                    <a:pt x="0" y="72"/>
                  </a:cubicBezTo>
                  <a:cubicBezTo>
                    <a:pt x="29" y="62"/>
                    <a:pt x="53" y="57"/>
                    <a:pt x="80" y="40"/>
                  </a:cubicBezTo>
                  <a:cubicBezTo>
                    <a:pt x="89" y="10"/>
                    <a:pt x="88" y="24"/>
                    <a:pt x="88" y="0"/>
                  </a:cubicBezTo>
                  <a:close/>
                </a:path>
              </a:pathLst>
            </a:custGeom>
            <a:solidFill>
              <a:srgbClr val="FFCC66"/>
            </a:solidFill>
            <a:ln w="9525">
              <a:solidFill>
                <a:srgbClr val="FFCC6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87" name="Freeform 339"/>
            <p:cNvSpPr>
              <a:spLocks/>
            </p:cNvSpPr>
            <p:nvPr/>
          </p:nvSpPr>
          <p:spPr bwMode="auto">
            <a:xfrm rot="7296311">
              <a:off x="3653" y="587"/>
              <a:ext cx="184" cy="193"/>
            </a:xfrm>
            <a:custGeom>
              <a:avLst/>
              <a:gdLst>
                <a:gd name="T0" fmla="*/ 44 w 232"/>
                <a:gd name="T1" fmla="*/ 0 h 237"/>
                <a:gd name="T2" fmla="*/ 71 w 232"/>
                <a:gd name="T3" fmla="*/ 52 h 237"/>
                <a:gd name="T4" fmla="*/ 104 w 232"/>
                <a:gd name="T5" fmla="*/ 82 h 237"/>
                <a:gd name="T6" fmla="*/ 116 w 232"/>
                <a:gd name="T7" fmla="*/ 91 h 237"/>
                <a:gd name="T8" fmla="*/ 80 w 232"/>
                <a:gd name="T9" fmla="*/ 112 h 237"/>
                <a:gd name="T10" fmla="*/ 71 w 232"/>
                <a:gd name="T11" fmla="*/ 125 h 237"/>
                <a:gd name="T12" fmla="*/ 64 w 232"/>
                <a:gd name="T13" fmla="*/ 99 h 237"/>
                <a:gd name="T14" fmla="*/ 48 w 232"/>
                <a:gd name="T15" fmla="*/ 73 h 237"/>
                <a:gd name="T16" fmla="*/ 12 w 232"/>
                <a:gd name="T17" fmla="*/ 48 h 237"/>
                <a:gd name="T18" fmla="*/ 0 w 232"/>
                <a:gd name="T19" fmla="*/ 39 h 237"/>
                <a:gd name="T20" fmla="*/ 40 w 232"/>
                <a:gd name="T21" fmla="*/ 22 h 237"/>
                <a:gd name="T22" fmla="*/ 44 w 232"/>
                <a:gd name="T23" fmla="*/ 0 h 23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32"/>
                <a:gd name="T37" fmla="*/ 0 h 237"/>
                <a:gd name="T38" fmla="*/ 232 w 232"/>
                <a:gd name="T39" fmla="*/ 237 h 23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32" h="237">
                  <a:moveTo>
                    <a:pt x="88" y="0"/>
                  </a:moveTo>
                  <a:cubicBezTo>
                    <a:pt x="98" y="43"/>
                    <a:pt x="105" y="70"/>
                    <a:pt x="144" y="96"/>
                  </a:cubicBezTo>
                  <a:cubicBezTo>
                    <a:pt x="170" y="136"/>
                    <a:pt x="151" y="114"/>
                    <a:pt x="208" y="152"/>
                  </a:cubicBezTo>
                  <a:cubicBezTo>
                    <a:pt x="216" y="157"/>
                    <a:pt x="232" y="168"/>
                    <a:pt x="232" y="168"/>
                  </a:cubicBezTo>
                  <a:cubicBezTo>
                    <a:pt x="207" y="184"/>
                    <a:pt x="184" y="191"/>
                    <a:pt x="160" y="208"/>
                  </a:cubicBezTo>
                  <a:cubicBezTo>
                    <a:pt x="154" y="216"/>
                    <a:pt x="151" y="237"/>
                    <a:pt x="144" y="232"/>
                  </a:cubicBezTo>
                  <a:cubicBezTo>
                    <a:pt x="130" y="221"/>
                    <a:pt x="137" y="198"/>
                    <a:pt x="128" y="184"/>
                  </a:cubicBezTo>
                  <a:cubicBezTo>
                    <a:pt x="117" y="168"/>
                    <a:pt x="112" y="146"/>
                    <a:pt x="96" y="136"/>
                  </a:cubicBezTo>
                  <a:cubicBezTo>
                    <a:pt x="72" y="120"/>
                    <a:pt x="48" y="104"/>
                    <a:pt x="24" y="88"/>
                  </a:cubicBezTo>
                  <a:cubicBezTo>
                    <a:pt x="16" y="82"/>
                    <a:pt x="0" y="72"/>
                    <a:pt x="0" y="72"/>
                  </a:cubicBezTo>
                  <a:cubicBezTo>
                    <a:pt x="29" y="62"/>
                    <a:pt x="53" y="57"/>
                    <a:pt x="80" y="40"/>
                  </a:cubicBezTo>
                  <a:cubicBezTo>
                    <a:pt x="89" y="10"/>
                    <a:pt x="88" y="24"/>
                    <a:pt x="88" y="0"/>
                  </a:cubicBezTo>
                  <a:close/>
                </a:path>
              </a:pathLst>
            </a:custGeom>
            <a:solidFill>
              <a:srgbClr val="FFCC66"/>
            </a:solidFill>
            <a:ln w="9525">
              <a:solidFill>
                <a:srgbClr val="FFCC6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88" name="Freeform 340"/>
            <p:cNvSpPr>
              <a:spLocks/>
            </p:cNvSpPr>
            <p:nvPr/>
          </p:nvSpPr>
          <p:spPr bwMode="auto">
            <a:xfrm rot="9038828">
              <a:off x="4094" y="592"/>
              <a:ext cx="188" cy="187"/>
            </a:xfrm>
            <a:custGeom>
              <a:avLst/>
              <a:gdLst>
                <a:gd name="T0" fmla="*/ 47 w 232"/>
                <a:gd name="T1" fmla="*/ 0 h 237"/>
                <a:gd name="T2" fmla="*/ 77 w 232"/>
                <a:gd name="T3" fmla="*/ 47 h 237"/>
                <a:gd name="T4" fmla="*/ 111 w 232"/>
                <a:gd name="T5" fmla="*/ 75 h 237"/>
                <a:gd name="T6" fmla="*/ 123 w 232"/>
                <a:gd name="T7" fmla="*/ 83 h 237"/>
                <a:gd name="T8" fmla="*/ 85 w 232"/>
                <a:gd name="T9" fmla="*/ 102 h 237"/>
                <a:gd name="T10" fmla="*/ 77 w 232"/>
                <a:gd name="T11" fmla="*/ 114 h 237"/>
                <a:gd name="T12" fmla="*/ 68 w 232"/>
                <a:gd name="T13" fmla="*/ 90 h 237"/>
                <a:gd name="T14" fmla="*/ 51 w 232"/>
                <a:gd name="T15" fmla="*/ 66 h 237"/>
                <a:gd name="T16" fmla="*/ 12 w 232"/>
                <a:gd name="T17" fmla="*/ 43 h 237"/>
                <a:gd name="T18" fmla="*/ 0 w 232"/>
                <a:gd name="T19" fmla="*/ 36 h 237"/>
                <a:gd name="T20" fmla="*/ 43 w 232"/>
                <a:gd name="T21" fmla="*/ 20 h 237"/>
                <a:gd name="T22" fmla="*/ 47 w 232"/>
                <a:gd name="T23" fmla="*/ 0 h 23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32"/>
                <a:gd name="T37" fmla="*/ 0 h 237"/>
                <a:gd name="T38" fmla="*/ 232 w 232"/>
                <a:gd name="T39" fmla="*/ 237 h 23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32" h="237">
                  <a:moveTo>
                    <a:pt x="88" y="0"/>
                  </a:moveTo>
                  <a:cubicBezTo>
                    <a:pt x="98" y="43"/>
                    <a:pt x="105" y="70"/>
                    <a:pt x="144" y="96"/>
                  </a:cubicBezTo>
                  <a:cubicBezTo>
                    <a:pt x="170" y="136"/>
                    <a:pt x="151" y="114"/>
                    <a:pt x="208" y="152"/>
                  </a:cubicBezTo>
                  <a:cubicBezTo>
                    <a:pt x="216" y="157"/>
                    <a:pt x="232" y="168"/>
                    <a:pt x="232" y="168"/>
                  </a:cubicBezTo>
                  <a:cubicBezTo>
                    <a:pt x="207" y="184"/>
                    <a:pt x="184" y="191"/>
                    <a:pt x="160" y="208"/>
                  </a:cubicBezTo>
                  <a:cubicBezTo>
                    <a:pt x="154" y="216"/>
                    <a:pt x="151" y="237"/>
                    <a:pt x="144" y="232"/>
                  </a:cubicBezTo>
                  <a:cubicBezTo>
                    <a:pt x="130" y="221"/>
                    <a:pt x="137" y="198"/>
                    <a:pt x="128" y="184"/>
                  </a:cubicBezTo>
                  <a:cubicBezTo>
                    <a:pt x="117" y="168"/>
                    <a:pt x="112" y="146"/>
                    <a:pt x="96" y="136"/>
                  </a:cubicBezTo>
                  <a:cubicBezTo>
                    <a:pt x="72" y="120"/>
                    <a:pt x="48" y="104"/>
                    <a:pt x="24" y="88"/>
                  </a:cubicBezTo>
                  <a:cubicBezTo>
                    <a:pt x="16" y="82"/>
                    <a:pt x="0" y="72"/>
                    <a:pt x="0" y="72"/>
                  </a:cubicBezTo>
                  <a:cubicBezTo>
                    <a:pt x="29" y="62"/>
                    <a:pt x="53" y="57"/>
                    <a:pt x="80" y="40"/>
                  </a:cubicBezTo>
                  <a:cubicBezTo>
                    <a:pt x="89" y="10"/>
                    <a:pt x="88" y="24"/>
                    <a:pt x="88" y="0"/>
                  </a:cubicBezTo>
                  <a:close/>
                </a:path>
              </a:pathLst>
            </a:custGeom>
            <a:solidFill>
              <a:srgbClr val="FFCC66"/>
            </a:solidFill>
            <a:ln w="9525">
              <a:solidFill>
                <a:srgbClr val="FFCC6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89" name="Freeform 341"/>
            <p:cNvSpPr>
              <a:spLocks/>
            </p:cNvSpPr>
            <p:nvPr/>
          </p:nvSpPr>
          <p:spPr bwMode="auto">
            <a:xfrm rot="7296311">
              <a:off x="3875" y="596"/>
              <a:ext cx="183" cy="193"/>
            </a:xfrm>
            <a:custGeom>
              <a:avLst/>
              <a:gdLst>
                <a:gd name="T0" fmla="*/ 43 w 232"/>
                <a:gd name="T1" fmla="*/ 0 h 237"/>
                <a:gd name="T2" fmla="*/ 71 w 232"/>
                <a:gd name="T3" fmla="*/ 52 h 237"/>
                <a:gd name="T4" fmla="*/ 102 w 232"/>
                <a:gd name="T5" fmla="*/ 82 h 237"/>
                <a:gd name="T6" fmla="*/ 114 w 232"/>
                <a:gd name="T7" fmla="*/ 91 h 237"/>
                <a:gd name="T8" fmla="*/ 78 w 232"/>
                <a:gd name="T9" fmla="*/ 112 h 237"/>
                <a:gd name="T10" fmla="*/ 71 w 232"/>
                <a:gd name="T11" fmla="*/ 125 h 237"/>
                <a:gd name="T12" fmla="*/ 63 w 232"/>
                <a:gd name="T13" fmla="*/ 99 h 237"/>
                <a:gd name="T14" fmla="*/ 47 w 232"/>
                <a:gd name="T15" fmla="*/ 73 h 237"/>
                <a:gd name="T16" fmla="*/ 12 w 232"/>
                <a:gd name="T17" fmla="*/ 48 h 237"/>
                <a:gd name="T18" fmla="*/ 0 w 232"/>
                <a:gd name="T19" fmla="*/ 39 h 237"/>
                <a:gd name="T20" fmla="*/ 39 w 232"/>
                <a:gd name="T21" fmla="*/ 22 h 237"/>
                <a:gd name="T22" fmla="*/ 43 w 232"/>
                <a:gd name="T23" fmla="*/ 0 h 23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32"/>
                <a:gd name="T37" fmla="*/ 0 h 237"/>
                <a:gd name="T38" fmla="*/ 232 w 232"/>
                <a:gd name="T39" fmla="*/ 237 h 23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32" h="237">
                  <a:moveTo>
                    <a:pt x="88" y="0"/>
                  </a:moveTo>
                  <a:cubicBezTo>
                    <a:pt x="98" y="43"/>
                    <a:pt x="105" y="70"/>
                    <a:pt x="144" y="96"/>
                  </a:cubicBezTo>
                  <a:cubicBezTo>
                    <a:pt x="170" y="136"/>
                    <a:pt x="151" y="114"/>
                    <a:pt x="208" y="152"/>
                  </a:cubicBezTo>
                  <a:cubicBezTo>
                    <a:pt x="216" y="157"/>
                    <a:pt x="232" y="168"/>
                    <a:pt x="232" y="168"/>
                  </a:cubicBezTo>
                  <a:cubicBezTo>
                    <a:pt x="207" y="184"/>
                    <a:pt x="184" y="191"/>
                    <a:pt x="160" y="208"/>
                  </a:cubicBezTo>
                  <a:cubicBezTo>
                    <a:pt x="154" y="216"/>
                    <a:pt x="151" y="237"/>
                    <a:pt x="144" y="232"/>
                  </a:cubicBezTo>
                  <a:cubicBezTo>
                    <a:pt x="130" y="221"/>
                    <a:pt x="137" y="198"/>
                    <a:pt x="128" y="184"/>
                  </a:cubicBezTo>
                  <a:cubicBezTo>
                    <a:pt x="117" y="168"/>
                    <a:pt x="112" y="146"/>
                    <a:pt x="96" y="136"/>
                  </a:cubicBezTo>
                  <a:cubicBezTo>
                    <a:pt x="72" y="120"/>
                    <a:pt x="48" y="104"/>
                    <a:pt x="24" y="88"/>
                  </a:cubicBezTo>
                  <a:cubicBezTo>
                    <a:pt x="16" y="82"/>
                    <a:pt x="0" y="72"/>
                    <a:pt x="0" y="72"/>
                  </a:cubicBezTo>
                  <a:cubicBezTo>
                    <a:pt x="29" y="62"/>
                    <a:pt x="53" y="57"/>
                    <a:pt x="80" y="40"/>
                  </a:cubicBezTo>
                  <a:cubicBezTo>
                    <a:pt x="89" y="10"/>
                    <a:pt x="88" y="24"/>
                    <a:pt x="88" y="0"/>
                  </a:cubicBezTo>
                  <a:close/>
                </a:path>
              </a:pathLst>
            </a:custGeom>
            <a:solidFill>
              <a:srgbClr val="FFCC66"/>
            </a:solidFill>
            <a:ln w="9525">
              <a:solidFill>
                <a:srgbClr val="FFCC6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90" name="Freeform 342"/>
            <p:cNvSpPr>
              <a:spLocks/>
            </p:cNvSpPr>
            <p:nvPr/>
          </p:nvSpPr>
          <p:spPr bwMode="auto">
            <a:xfrm rot="-30564">
              <a:off x="4146" y="699"/>
              <a:ext cx="189" cy="187"/>
            </a:xfrm>
            <a:custGeom>
              <a:avLst/>
              <a:gdLst>
                <a:gd name="T0" fmla="*/ 48 w 232"/>
                <a:gd name="T1" fmla="*/ 0 h 237"/>
                <a:gd name="T2" fmla="*/ 77 w 232"/>
                <a:gd name="T3" fmla="*/ 47 h 237"/>
                <a:gd name="T4" fmla="*/ 112 w 232"/>
                <a:gd name="T5" fmla="*/ 75 h 237"/>
                <a:gd name="T6" fmla="*/ 125 w 232"/>
                <a:gd name="T7" fmla="*/ 83 h 237"/>
                <a:gd name="T8" fmla="*/ 86 w 232"/>
                <a:gd name="T9" fmla="*/ 102 h 237"/>
                <a:gd name="T10" fmla="*/ 77 w 232"/>
                <a:gd name="T11" fmla="*/ 114 h 237"/>
                <a:gd name="T12" fmla="*/ 69 w 232"/>
                <a:gd name="T13" fmla="*/ 90 h 237"/>
                <a:gd name="T14" fmla="*/ 52 w 232"/>
                <a:gd name="T15" fmla="*/ 66 h 237"/>
                <a:gd name="T16" fmla="*/ 13 w 232"/>
                <a:gd name="T17" fmla="*/ 43 h 237"/>
                <a:gd name="T18" fmla="*/ 0 w 232"/>
                <a:gd name="T19" fmla="*/ 36 h 237"/>
                <a:gd name="T20" fmla="*/ 43 w 232"/>
                <a:gd name="T21" fmla="*/ 20 h 237"/>
                <a:gd name="T22" fmla="*/ 48 w 232"/>
                <a:gd name="T23" fmla="*/ 0 h 23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32"/>
                <a:gd name="T37" fmla="*/ 0 h 237"/>
                <a:gd name="T38" fmla="*/ 232 w 232"/>
                <a:gd name="T39" fmla="*/ 237 h 23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32" h="237">
                  <a:moveTo>
                    <a:pt x="88" y="0"/>
                  </a:moveTo>
                  <a:cubicBezTo>
                    <a:pt x="98" y="43"/>
                    <a:pt x="105" y="70"/>
                    <a:pt x="144" y="96"/>
                  </a:cubicBezTo>
                  <a:cubicBezTo>
                    <a:pt x="170" y="136"/>
                    <a:pt x="151" y="114"/>
                    <a:pt x="208" y="152"/>
                  </a:cubicBezTo>
                  <a:cubicBezTo>
                    <a:pt x="216" y="157"/>
                    <a:pt x="232" y="168"/>
                    <a:pt x="232" y="168"/>
                  </a:cubicBezTo>
                  <a:cubicBezTo>
                    <a:pt x="207" y="184"/>
                    <a:pt x="184" y="191"/>
                    <a:pt x="160" y="208"/>
                  </a:cubicBezTo>
                  <a:cubicBezTo>
                    <a:pt x="154" y="216"/>
                    <a:pt x="151" y="237"/>
                    <a:pt x="144" y="232"/>
                  </a:cubicBezTo>
                  <a:cubicBezTo>
                    <a:pt x="130" y="221"/>
                    <a:pt x="137" y="198"/>
                    <a:pt x="128" y="184"/>
                  </a:cubicBezTo>
                  <a:cubicBezTo>
                    <a:pt x="117" y="168"/>
                    <a:pt x="112" y="146"/>
                    <a:pt x="96" y="136"/>
                  </a:cubicBezTo>
                  <a:cubicBezTo>
                    <a:pt x="72" y="120"/>
                    <a:pt x="48" y="104"/>
                    <a:pt x="24" y="88"/>
                  </a:cubicBezTo>
                  <a:cubicBezTo>
                    <a:pt x="16" y="82"/>
                    <a:pt x="0" y="72"/>
                    <a:pt x="0" y="72"/>
                  </a:cubicBezTo>
                  <a:cubicBezTo>
                    <a:pt x="29" y="62"/>
                    <a:pt x="53" y="57"/>
                    <a:pt x="80" y="40"/>
                  </a:cubicBezTo>
                  <a:cubicBezTo>
                    <a:pt x="89" y="10"/>
                    <a:pt x="88" y="24"/>
                    <a:pt x="88" y="0"/>
                  </a:cubicBezTo>
                  <a:close/>
                </a:path>
              </a:pathLst>
            </a:custGeom>
            <a:solidFill>
              <a:srgbClr val="FFCC66"/>
            </a:solidFill>
            <a:ln w="9525">
              <a:solidFill>
                <a:srgbClr val="FFCC6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91" name="Freeform 343"/>
            <p:cNvSpPr>
              <a:spLocks/>
            </p:cNvSpPr>
            <p:nvPr/>
          </p:nvSpPr>
          <p:spPr bwMode="auto">
            <a:xfrm rot="-30564">
              <a:off x="4263" y="749"/>
              <a:ext cx="189" cy="188"/>
            </a:xfrm>
            <a:custGeom>
              <a:avLst/>
              <a:gdLst>
                <a:gd name="T0" fmla="*/ 48 w 232"/>
                <a:gd name="T1" fmla="*/ 0 h 237"/>
                <a:gd name="T2" fmla="*/ 77 w 232"/>
                <a:gd name="T3" fmla="*/ 48 h 237"/>
                <a:gd name="T4" fmla="*/ 112 w 232"/>
                <a:gd name="T5" fmla="*/ 76 h 237"/>
                <a:gd name="T6" fmla="*/ 125 w 232"/>
                <a:gd name="T7" fmla="*/ 84 h 237"/>
                <a:gd name="T8" fmla="*/ 86 w 232"/>
                <a:gd name="T9" fmla="*/ 104 h 237"/>
                <a:gd name="T10" fmla="*/ 77 w 232"/>
                <a:gd name="T11" fmla="*/ 116 h 237"/>
                <a:gd name="T12" fmla="*/ 69 w 232"/>
                <a:gd name="T13" fmla="*/ 92 h 237"/>
                <a:gd name="T14" fmla="*/ 52 w 232"/>
                <a:gd name="T15" fmla="*/ 68 h 237"/>
                <a:gd name="T16" fmla="*/ 13 w 232"/>
                <a:gd name="T17" fmla="*/ 44 h 237"/>
                <a:gd name="T18" fmla="*/ 0 w 232"/>
                <a:gd name="T19" fmla="*/ 36 h 237"/>
                <a:gd name="T20" fmla="*/ 43 w 232"/>
                <a:gd name="T21" fmla="*/ 20 h 237"/>
                <a:gd name="T22" fmla="*/ 48 w 232"/>
                <a:gd name="T23" fmla="*/ 0 h 23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32"/>
                <a:gd name="T37" fmla="*/ 0 h 237"/>
                <a:gd name="T38" fmla="*/ 232 w 232"/>
                <a:gd name="T39" fmla="*/ 237 h 23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32" h="237">
                  <a:moveTo>
                    <a:pt x="88" y="0"/>
                  </a:moveTo>
                  <a:cubicBezTo>
                    <a:pt x="98" y="43"/>
                    <a:pt x="105" y="70"/>
                    <a:pt x="144" y="96"/>
                  </a:cubicBezTo>
                  <a:cubicBezTo>
                    <a:pt x="170" y="136"/>
                    <a:pt x="151" y="114"/>
                    <a:pt x="208" y="152"/>
                  </a:cubicBezTo>
                  <a:cubicBezTo>
                    <a:pt x="216" y="157"/>
                    <a:pt x="232" y="168"/>
                    <a:pt x="232" y="168"/>
                  </a:cubicBezTo>
                  <a:cubicBezTo>
                    <a:pt x="207" y="184"/>
                    <a:pt x="184" y="191"/>
                    <a:pt x="160" y="208"/>
                  </a:cubicBezTo>
                  <a:cubicBezTo>
                    <a:pt x="154" y="216"/>
                    <a:pt x="151" y="237"/>
                    <a:pt x="144" y="232"/>
                  </a:cubicBezTo>
                  <a:cubicBezTo>
                    <a:pt x="130" y="221"/>
                    <a:pt x="137" y="198"/>
                    <a:pt x="128" y="184"/>
                  </a:cubicBezTo>
                  <a:cubicBezTo>
                    <a:pt x="117" y="168"/>
                    <a:pt x="112" y="146"/>
                    <a:pt x="96" y="136"/>
                  </a:cubicBezTo>
                  <a:cubicBezTo>
                    <a:pt x="72" y="120"/>
                    <a:pt x="48" y="104"/>
                    <a:pt x="24" y="88"/>
                  </a:cubicBezTo>
                  <a:cubicBezTo>
                    <a:pt x="16" y="82"/>
                    <a:pt x="0" y="72"/>
                    <a:pt x="0" y="72"/>
                  </a:cubicBezTo>
                  <a:cubicBezTo>
                    <a:pt x="29" y="62"/>
                    <a:pt x="53" y="57"/>
                    <a:pt x="80" y="40"/>
                  </a:cubicBezTo>
                  <a:cubicBezTo>
                    <a:pt x="89" y="10"/>
                    <a:pt x="88" y="24"/>
                    <a:pt x="88" y="0"/>
                  </a:cubicBezTo>
                  <a:close/>
                </a:path>
              </a:pathLst>
            </a:custGeom>
            <a:solidFill>
              <a:srgbClr val="FFCC66"/>
            </a:solidFill>
            <a:ln w="9525">
              <a:solidFill>
                <a:srgbClr val="FFCC6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92" name="Freeform 344"/>
            <p:cNvSpPr>
              <a:spLocks/>
            </p:cNvSpPr>
            <p:nvPr/>
          </p:nvSpPr>
          <p:spPr bwMode="auto">
            <a:xfrm rot="-30564">
              <a:off x="4341" y="933"/>
              <a:ext cx="189" cy="187"/>
            </a:xfrm>
            <a:custGeom>
              <a:avLst/>
              <a:gdLst>
                <a:gd name="T0" fmla="*/ 48 w 232"/>
                <a:gd name="T1" fmla="*/ 0 h 237"/>
                <a:gd name="T2" fmla="*/ 77 w 232"/>
                <a:gd name="T3" fmla="*/ 47 h 237"/>
                <a:gd name="T4" fmla="*/ 112 w 232"/>
                <a:gd name="T5" fmla="*/ 75 h 237"/>
                <a:gd name="T6" fmla="*/ 125 w 232"/>
                <a:gd name="T7" fmla="*/ 83 h 237"/>
                <a:gd name="T8" fmla="*/ 86 w 232"/>
                <a:gd name="T9" fmla="*/ 102 h 237"/>
                <a:gd name="T10" fmla="*/ 77 w 232"/>
                <a:gd name="T11" fmla="*/ 114 h 237"/>
                <a:gd name="T12" fmla="*/ 69 w 232"/>
                <a:gd name="T13" fmla="*/ 90 h 237"/>
                <a:gd name="T14" fmla="*/ 52 w 232"/>
                <a:gd name="T15" fmla="*/ 66 h 237"/>
                <a:gd name="T16" fmla="*/ 13 w 232"/>
                <a:gd name="T17" fmla="*/ 43 h 237"/>
                <a:gd name="T18" fmla="*/ 0 w 232"/>
                <a:gd name="T19" fmla="*/ 36 h 237"/>
                <a:gd name="T20" fmla="*/ 43 w 232"/>
                <a:gd name="T21" fmla="*/ 20 h 237"/>
                <a:gd name="T22" fmla="*/ 48 w 232"/>
                <a:gd name="T23" fmla="*/ 0 h 23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32"/>
                <a:gd name="T37" fmla="*/ 0 h 237"/>
                <a:gd name="T38" fmla="*/ 232 w 232"/>
                <a:gd name="T39" fmla="*/ 237 h 23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32" h="237">
                  <a:moveTo>
                    <a:pt x="88" y="0"/>
                  </a:moveTo>
                  <a:cubicBezTo>
                    <a:pt x="98" y="43"/>
                    <a:pt x="105" y="70"/>
                    <a:pt x="144" y="96"/>
                  </a:cubicBezTo>
                  <a:cubicBezTo>
                    <a:pt x="170" y="136"/>
                    <a:pt x="151" y="114"/>
                    <a:pt x="208" y="152"/>
                  </a:cubicBezTo>
                  <a:cubicBezTo>
                    <a:pt x="216" y="157"/>
                    <a:pt x="232" y="168"/>
                    <a:pt x="232" y="168"/>
                  </a:cubicBezTo>
                  <a:cubicBezTo>
                    <a:pt x="207" y="184"/>
                    <a:pt x="184" y="191"/>
                    <a:pt x="160" y="208"/>
                  </a:cubicBezTo>
                  <a:cubicBezTo>
                    <a:pt x="154" y="216"/>
                    <a:pt x="151" y="237"/>
                    <a:pt x="144" y="232"/>
                  </a:cubicBezTo>
                  <a:cubicBezTo>
                    <a:pt x="130" y="221"/>
                    <a:pt x="137" y="198"/>
                    <a:pt x="128" y="184"/>
                  </a:cubicBezTo>
                  <a:cubicBezTo>
                    <a:pt x="117" y="168"/>
                    <a:pt x="112" y="146"/>
                    <a:pt x="96" y="136"/>
                  </a:cubicBezTo>
                  <a:cubicBezTo>
                    <a:pt x="72" y="120"/>
                    <a:pt x="48" y="104"/>
                    <a:pt x="24" y="88"/>
                  </a:cubicBezTo>
                  <a:cubicBezTo>
                    <a:pt x="16" y="82"/>
                    <a:pt x="0" y="72"/>
                    <a:pt x="0" y="72"/>
                  </a:cubicBezTo>
                  <a:cubicBezTo>
                    <a:pt x="29" y="62"/>
                    <a:pt x="53" y="57"/>
                    <a:pt x="80" y="40"/>
                  </a:cubicBezTo>
                  <a:cubicBezTo>
                    <a:pt x="89" y="10"/>
                    <a:pt x="88" y="24"/>
                    <a:pt x="88" y="0"/>
                  </a:cubicBezTo>
                  <a:close/>
                </a:path>
              </a:pathLst>
            </a:custGeom>
            <a:solidFill>
              <a:srgbClr val="FFCC66"/>
            </a:solidFill>
            <a:ln w="9525">
              <a:solidFill>
                <a:srgbClr val="FFCC6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93" name="Freeform 345"/>
            <p:cNvSpPr>
              <a:spLocks/>
            </p:cNvSpPr>
            <p:nvPr/>
          </p:nvSpPr>
          <p:spPr bwMode="auto">
            <a:xfrm rot="-30564">
              <a:off x="4165" y="566"/>
              <a:ext cx="189" cy="187"/>
            </a:xfrm>
            <a:custGeom>
              <a:avLst/>
              <a:gdLst>
                <a:gd name="T0" fmla="*/ 48 w 232"/>
                <a:gd name="T1" fmla="*/ 0 h 237"/>
                <a:gd name="T2" fmla="*/ 77 w 232"/>
                <a:gd name="T3" fmla="*/ 47 h 237"/>
                <a:gd name="T4" fmla="*/ 112 w 232"/>
                <a:gd name="T5" fmla="*/ 75 h 237"/>
                <a:gd name="T6" fmla="*/ 125 w 232"/>
                <a:gd name="T7" fmla="*/ 83 h 237"/>
                <a:gd name="T8" fmla="*/ 86 w 232"/>
                <a:gd name="T9" fmla="*/ 102 h 237"/>
                <a:gd name="T10" fmla="*/ 77 w 232"/>
                <a:gd name="T11" fmla="*/ 114 h 237"/>
                <a:gd name="T12" fmla="*/ 69 w 232"/>
                <a:gd name="T13" fmla="*/ 90 h 237"/>
                <a:gd name="T14" fmla="*/ 52 w 232"/>
                <a:gd name="T15" fmla="*/ 66 h 237"/>
                <a:gd name="T16" fmla="*/ 13 w 232"/>
                <a:gd name="T17" fmla="*/ 43 h 237"/>
                <a:gd name="T18" fmla="*/ 0 w 232"/>
                <a:gd name="T19" fmla="*/ 36 h 237"/>
                <a:gd name="T20" fmla="*/ 43 w 232"/>
                <a:gd name="T21" fmla="*/ 20 h 237"/>
                <a:gd name="T22" fmla="*/ 48 w 232"/>
                <a:gd name="T23" fmla="*/ 0 h 23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32"/>
                <a:gd name="T37" fmla="*/ 0 h 237"/>
                <a:gd name="T38" fmla="*/ 232 w 232"/>
                <a:gd name="T39" fmla="*/ 237 h 23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32" h="237">
                  <a:moveTo>
                    <a:pt x="88" y="0"/>
                  </a:moveTo>
                  <a:cubicBezTo>
                    <a:pt x="98" y="43"/>
                    <a:pt x="105" y="70"/>
                    <a:pt x="144" y="96"/>
                  </a:cubicBezTo>
                  <a:cubicBezTo>
                    <a:pt x="170" y="136"/>
                    <a:pt x="151" y="114"/>
                    <a:pt x="208" y="152"/>
                  </a:cubicBezTo>
                  <a:cubicBezTo>
                    <a:pt x="216" y="157"/>
                    <a:pt x="232" y="168"/>
                    <a:pt x="232" y="168"/>
                  </a:cubicBezTo>
                  <a:cubicBezTo>
                    <a:pt x="207" y="184"/>
                    <a:pt x="184" y="191"/>
                    <a:pt x="160" y="208"/>
                  </a:cubicBezTo>
                  <a:cubicBezTo>
                    <a:pt x="154" y="216"/>
                    <a:pt x="151" y="237"/>
                    <a:pt x="144" y="232"/>
                  </a:cubicBezTo>
                  <a:cubicBezTo>
                    <a:pt x="130" y="221"/>
                    <a:pt x="137" y="198"/>
                    <a:pt x="128" y="184"/>
                  </a:cubicBezTo>
                  <a:cubicBezTo>
                    <a:pt x="117" y="168"/>
                    <a:pt x="112" y="146"/>
                    <a:pt x="96" y="136"/>
                  </a:cubicBezTo>
                  <a:cubicBezTo>
                    <a:pt x="72" y="120"/>
                    <a:pt x="48" y="104"/>
                    <a:pt x="24" y="88"/>
                  </a:cubicBezTo>
                  <a:cubicBezTo>
                    <a:pt x="16" y="82"/>
                    <a:pt x="0" y="72"/>
                    <a:pt x="0" y="72"/>
                  </a:cubicBezTo>
                  <a:cubicBezTo>
                    <a:pt x="29" y="62"/>
                    <a:pt x="53" y="57"/>
                    <a:pt x="80" y="40"/>
                  </a:cubicBezTo>
                  <a:cubicBezTo>
                    <a:pt x="89" y="10"/>
                    <a:pt x="88" y="24"/>
                    <a:pt x="88" y="0"/>
                  </a:cubicBezTo>
                  <a:close/>
                </a:path>
              </a:pathLst>
            </a:custGeom>
            <a:solidFill>
              <a:srgbClr val="FFCC66"/>
            </a:solidFill>
            <a:ln w="9525">
              <a:solidFill>
                <a:srgbClr val="FFCC6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94" name="Freeform 346"/>
            <p:cNvSpPr>
              <a:spLocks/>
            </p:cNvSpPr>
            <p:nvPr/>
          </p:nvSpPr>
          <p:spPr bwMode="auto">
            <a:xfrm rot="-30564">
              <a:off x="4416" y="912"/>
              <a:ext cx="189" cy="187"/>
            </a:xfrm>
            <a:custGeom>
              <a:avLst/>
              <a:gdLst>
                <a:gd name="T0" fmla="*/ 48 w 232"/>
                <a:gd name="T1" fmla="*/ 0 h 237"/>
                <a:gd name="T2" fmla="*/ 77 w 232"/>
                <a:gd name="T3" fmla="*/ 47 h 237"/>
                <a:gd name="T4" fmla="*/ 112 w 232"/>
                <a:gd name="T5" fmla="*/ 75 h 237"/>
                <a:gd name="T6" fmla="*/ 125 w 232"/>
                <a:gd name="T7" fmla="*/ 83 h 237"/>
                <a:gd name="T8" fmla="*/ 86 w 232"/>
                <a:gd name="T9" fmla="*/ 102 h 237"/>
                <a:gd name="T10" fmla="*/ 77 w 232"/>
                <a:gd name="T11" fmla="*/ 114 h 237"/>
                <a:gd name="T12" fmla="*/ 69 w 232"/>
                <a:gd name="T13" fmla="*/ 90 h 237"/>
                <a:gd name="T14" fmla="*/ 52 w 232"/>
                <a:gd name="T15" fmla="*/ 66 h 237"/>
                <a:gd name="T16" fmla="*/ 13 w 232"/>
                <a:gd name="T17" fmla="*/ 43 h 237"/>
                <a:gd name="T18" fmla="*/ 0 w 232"/>
                <a:gd name="T19" fmla="*/ 36 h 237"/>
                <a:gd name="T20" fmla="*/ 43 w 232"/>
                <a:gd name="T21" fmla="*/ 20 h 237"/>
                <a:gd name="T22" fmla="*/ 48 w 232"/>
                <a:gd name="T23" fmla="*/ 0 h 23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32"/>
                <a:gd name="T37" fmla="*/ 0 h 237"/>
                <a:gd name="T38" fmla="*/ 232 w 232"/>
                <a:gd name="T39" fmla="*/ 237 h 23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32" h="237">
                  <a:moveTo>
                    <a:pt x="88" y="0"/>
                  </a:moveTo>
                  <a:cubicBezTo>
                    <a:pt x="98" y="43"/>
                    <a:pt x="105" y="70"/>
                    <a:pt x="144" y="96"/>
                  </a:cubicBezTo>
                  <a:cubicBezTo>
                    <a:pt x="170" y="136"/>
                    <a:pt x="151" y="114"/>
                    <a:pt x="208" y="152"/>
                  </a:cubicBezTo>
                  <a:cubicBezTo>
                    <a:pt x="216" y="157"/>
                    <a:pt x="232" y="168"/>
                    <a:pt x="232" y="168"/>
                  </a:cubicBezTo>
                  <a:cubicBezTo>
                    <a:pt x="207" y="184"/>
                    <a:pt x="184" y="191"/>
                    <a:pt x="160" y="208"/>
                  </a:cubicBezTo>
                  <a:cubicBezTo>
                    <a:pt x="154" y="216"/>
                    <a:pt x="151" y="237"/>
                    <a:pt x="144" y="232"/>
                  </a:cubicBezTo>
                  <a:cubicBezTo>
                    <a:pt x="130" y="221"/>
                    <a:pt x="137" y="198"/>
                    <a:pt x="128" y="184"/>
                  </a:cubicBezTo>
                  <a:cubicBezTo>
                    <a:pt x="117" y="168"/>
                    <a:pt x="112" y="146"/>
                    <a:pt x="96" y="136"/>
                  </a:cubicBezTo>
                  <a:cubicBezTo>
                    <a:pt x="72" y="120"/>
                    <a:pt x="48" y="104"/>
                    <a:pt x="24" y="88"/>
                  </a:cubicBezTo>
                  <a:cubicBezTo>
                    <a:pt x="16" y="82"/>
                    <a:pt x="0" y="72"/>
                    <a:pt x="0" y="72"/>
                  </a:cubicBezTo>
                  <a:cubicBezTo>
                    <a:pt x="29" y="62"/>
                    <a:pt x="53" y="57"/>
                    <a:pt x="80" y="40"/>
                  </a:cubicBezTo>
                  <a:cubicBezTo>
                    <a:pt x="89" y="10"/>
                    <a:pt x="88" y="24"/>
                    <a:pt x="88" y="0"/>
                  </a:cubicBezTo>
                  <a:close/>
                </a:path>
              </a:pathLst>
            </a:custGeom>
            <a:solidFill>
              <a:srgbClr val="FFCC66"/>
            </a:solidFill>
            <a:ln w="9525">
              <a:solidFill>
                <a:srgbClr val="FFCC6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95" name="Freeform 347"/>
            <p:cNvSpPr>
              <a:spLocks/>
            </p:cNvSpPr>
            <p:nvPr/>
          </p:nvSpPr>
          <p:spPr bwMode="auto">
            <a:xfrm rot="3290037">
              <a:off x="4421" y="1274"/>
              <a:ext cx="183" cy="193"/>
            </a:xfrm>
            <a:custGeom>
              <a:avLst/>
              <a:gdLst>
                <a:gd name="T0" fmla="*/ 43 w 232"/>
                <a:gd name="T1" fmla="*/ 0 h 237"/>
                <a:gd name="T2" fmla="*/ 71 w 232"/>
                <a:gd name="T3" fmla="*/ 52 h 237"/>
                <a:gd name="T4" fmla="*/ 102 w 232"/>
                <a:gd name="T5" fmla="*/ 82 h 237"/>
                <a:gd name="T6" fmla="*/ 114 w 232"/>
                <a:gd name="T7" fmla="*/ 91 h 237"/>
                <a:gd name="T8" fmla="*/ 78 w 232"/>
                <a:gd name="T9" fmla="*/ 112 h 237"/>
                <a:gd name="T10" fmla="*/ 71 w 232"/>
                <a:gd name="T11" fmla="*/ 125 h 237"/>
                <a:gd name="T12" fmla="*/ 63 w 232"/>
                <a:gd name="T13" fmla="*/ 99 h 237"/>
                <a:gd name="T14" fmla="*/ 47 w 232"/>
                <a:gd name="T15" fmla="*/ 73 h 237"/>
                <a:gd name="T16" fmla="*/ 12 w 232"/>
                <a:gd name="T17" fmla="*/ 48 h 237"/>
                <a:gd name="T18" fmla="*/ 0 w 232"/>
                <a:gd name="T19" fmla="*/ 39 h 237"/>
                <a:gd name="T20" fmla="*/ 39 w 232"/>
                <a:gd name="T21" fmla="*/ 22 h 237"/>
                <a:gd name="T22" fmla="*/ 43 w 232"/>
                <a:gd name="T23" fmla="*/ 0 h 23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32"/>
                <a:gd name="T37" fmla="*/ 0 h 237"/>
                <a:gd name="T38" fmla="*/ 232 w 232"/>
                <a:gd name="T39" fmla="*/ 237 h 23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32" h="237">
                  <a:moveTo>
                    <a:pt x="88" y="0"/>
                  </a:moveTo>
                  <a:cubicBezTo>
                    <a:pt x="98" y="43"/>
                    <a:pt x="105" y="70"/>
                    <a:pt x="144" y="96"/>
                  </a:cubicBezTo>
                  <a:cubicBezTo>
                    <a:pt x="170" y="136"/>
                    <a:pt x="151" y="114"/>
                    <a:pt x="208" y="152"/>
                  </a:cubicBezTo>
                  <a:cubicBezTo>
                    <a:pt x="216" y="157"/>
                    <a:pt x="232" y="168"/>
                    <a:pt x="232" y="168"/>
                  </a:cubicBezTo>
                  <a:cubicBezTo>
                    <a:pt x="207" y="184"/>
                    <a:pt x="184" y="191"/>
                    <a:pt x="160" y="208"/>
                  </a:cubicBezTo>
                  <a:cubicBezTo>
                    <a:pt x="154" y="216"/>
                    <a:pt x="151" y="237"/>
                    <a:pt x="144" y="232"/>
                  </a:cubicBezTo>
                  <a:cubicBezTo>
                    <a:pt x="130" y="221"/>
                    <a:pt x="137" y="198"/>
                    <a:pt x="128" y="184"/>
                  </a:cubicBezTo>
                  <a:cubicBezTo>
                    <a:pt x="117" y="168"/>
                    <a:pt x="112" y="146"/>
                    <a:pt x="96" y="136"/>
                  </a:cubicBezTo>
                  <a:cubicBezTo>
                    <a:pt x="72" y="120"/>
                    <a:pt x="48" y="104"/>
                    <a:pt x="24" y="88"/>
                  </a:cubicBezTo>
                  <a:cubicBezTo>
                    <a:pt x="16" y="82"/>
                    <a:pt x="0" y="72"/>
                    <a:pt x="0" y="72"/>
                  </a:cubicBezTo>
                  <a:cubicBezTo>
                    <a:pt x="29" y="62"/>
                    <a:pt x="53" y="57"/>
                    <a:pt x="80" y="40"/>
                  </a:cubicBezTo>
                  <a:cubicBezTo>
                    <a:pt x="89" y="10"/>
                    <a:pt x="88" y="24"/>
                    <a:pt x="88" y="0"/>
                  </a:cubicBezTo>
                  <a:close/>
                </a:path>
              </a:pathLst>
            </a:custGeom>
            <a:solidFill>
              <a:srgbClr val="FFCC66"/>
            </a:solidFill>
            <a:ln w="9525">
              <a:solidFill>
                <a:srgbClr val="FFCC6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96" name="Freeform 348"/>
            <p:cNvSpPr>
              <a:spLocks/>
            </p:cNvSpPr>
            <p:nvPr/>
          </p:nvSpPr>
          <p:spPr bwMode="auto">
            <a:xfrm rot="775067">
              <a:off x="4416" y="1104"/>
              <a:ext cx="189" cy="187"/>
            </a:xfrm>
            <a:custGeom>
              <a:avLst/>
              <a:gdLst>
                <a:gd name="T0" fmla="*/ 48 w 232"/>
                <a:gd name="T1" fmla="*/ 0 h 237"/>
                <a:gd name="T2" fmla="*/ 77 w 232"/>
                <a:gd name="T3" fmla="*/ 47 h 237"/>
                <a:gd name="T4" fmla="*/ 112 w 232"/>
                <a:gd name="T5" fmla="*/ 75 h 237"/>
                <a:gd name="T6" fmla="*/ 125 w 232"/>
                <a:gd name="T7" fmla="*/ 83 h 237"/>
                <a:gd name="T8" fmla="*/ 86 w 232"/>
                <a:gd name="T9" fmla="*/ 102 h 237"/>
                <a:gd name="T10" fmla="*/ 77 w 232"/>
                <a:gd name="T11" fmla="*/ 114 h 237"/>
                <a:gd name="T12" fmla="*/ 69 w 232"/>
                <a:gd name="T13" fmla="*/ 90 h 237"/>
                <a:gd name="T14" fmla="*/ 52 w 232"/>
                <a:gd name="T15" fmla="*/ 66 h 237"/>
                <a:gd name="T16" fmla="*/ 13 w 232"/>
                <a:gd name="T17" fmla="*/ 43 h 237"/>
                <a:gd name="T18" fmla="*/ 0 w 232"/>
                <a:gd name="T19" fmla="*/ 36 h 237"/>
                <a:gd name="T20" fmla="*/ 43 w 232"/>
                <a:gd name="T21" fmla="*/ 20 h 237"/>
                <a:gd name="T22" fmla="*/ 48 w 232"/>
                <a:gd name="T23" fmla="*/ 0 h 23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32"/>
                <a:gd name="T37" fmla="*/ 0 h 237"/>
                <a:gd name="T38" fmla="*/ 232 w 232"/>
                <a:gd name="T39" fmla="*/ 237 h 23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32" h="237">
                  <a:moveTo>
                    <a:pt x="88" y="0"/>
                  </a:moveTo>
                  <a:cubicBezTo>
                    <a:pt x="98" y="43"/>
                    <a:pt x="105" y="70"/>
                    <a:pt x="144" y="96"/>
                  </a:cubicBezTo>
                  <a:cubicBezTo>
                    <a:pt x="170" y="136"/>
                    <a:pt x="151" y="114"/>
                    <a:pt x="208" y="152"/>
                  </a:cubicBezTo>
                  <a:cubicBezTo>
                    <a:pt x="216" y="157"/>
                    <a:pt x="232" y="168"/>
                    <a:pt x="232" y="168"/>
                  </a:cubicBezTo>
                  <a:cubicBezTo>
                    <a:pt x="207" y="184"/>
                    <a:pt x="184" y="191"/>
                    <a:pt x="160" y="208"/>
                  </a:cubicBezTo>
                  <a:cubicBezTo>
                    <a:pt x="154" y="216"/>
                    <a:pt x="151" y="237"/>
                    <a:pt x="144" y="232"/>
                  </a:cubicBezTo>
                  <a:cubicBezTo>
                    <a:pt x="130" y="221"/>
                    <a:pt x="137" y="198"/>
                    <a:pt x="128" y="184"/>
                  </a:cubicBezTo>
                  <a:cubicBezTo>
                    <a:pt x="117" y="168"/>
                    <a:pt x="112" y="146"/>
                    <a:pt x="96" y="136"/>
                  </a:cubicBezTo>
                  <a:cubicBezTo>
                    <a:pt x="72" y="120"/>
                    <a:pt x="48" y="104"/>
                    <a:pt x="24" y="88"/>
                  </a:cubicBezTo>
                  <a:cubicBezTo>
                    <a:pt x="16" y="82"/>
                    <a:pt x="0" y="72"/>
                    <a:pt x="0" y="72"/>
                  </a:cubicBezTo>
                  <a:cubicBezTo>
                    <a:pt x="29" y="62"/>
                    <a:pt x="53" y="57"/>
                    <a:pt x="80" y="40"/>
                  </a:cubicBezTo>
                  <a:cubicBezTo>
                    <a:pt x="89" y="10"/>
                    <a:pt x="88" y="24"/>
                    <a:pt x="88" y="0"/>
                  </a:cubicBezTo>
                  <a:close/>
                </a:path>
              </a:pathLst>
            </a:custGeom>
            <a:solidFill>
              <a:srgbClr val="FFCC66"/>
            </a:solidFill>
            <a:ln w="9525">
              <a:solidFill>
                <a:srgbClr val="FFCC6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97" name="Freeform 349"/>
            <p:cNvSpPr>
              <a:spLocks/>
            </p:cNvSpPr>
            <p:nvPr/>
          </p:nvSpPr>
          <p:spPr bwMode="auto">
            <a:xfrm rot="3436866">
              <a:off x="4478" y="1301"/>
              <a:ext cx="184" cy="193"/>
            </a:xfrm>
            <a:custGeom>
              <a:avLst/>
              <a:gdLst>
                <a:gd name="T0" fmla="*/ 44 w 232"/>
                <a:gd name="T1" fmla="*/ 0 h 237"/>
                <a:gd name="T2" fmla="*/ 71 w 232"/>
                <a:gd name="T3" fmla="*/ 52 h 237"/>
                <a:gd name="T4" fmla="*/ 104 w 232"/>
                <a:gd name="T5" fmla="*/ 82 h 237"/>
                <a:gd name="T6" fmla="*/ 116 w 232"/>
                <a:gd name="T7" fmla="*/ 91 h 237"/>
                <a:gd name="T8" fmla="*/ 80 w 232"/>
                <a:gd name="T9" fmla="*/ 112 h 237"/>
                <a:gd name="T10" fmla="*/ 71 w 232"/>
                <a:gd name="T11" fmla="*/ 125 h 237"/>
                <a:gd name="T12" fmla="*/ 64 w 232"/>
                <a:gd name="T13" fmla="*/ 99 h 237"/>
                <a:gd name="T14" fmla="*/ 48 w 232"/>
                <a:gd name="T15" fmla="*/ 73 h 237"/>
                <a:gd name="T16" fmla="*/ 12 w 232"/>
                <a:gd name="T17" fmla="*/ 48 h 237"/>
                <a:gd name="T18" fmla="*/ 0 w 232"/>
                <a:gd name="T19" fmla="*/ 39 h 237"/>
                <a:gd name="T20" fmla="*/ 40 w 232"/>
                <a:gd name="T21" fmla="*/ 22 h 237"/>
                <a:gd name="T22" fmla="*/ 44 w 232"/>
                <a:gd name="T23" fmla="*/ 0 h 23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32"/>
                <a:gd name="T37" fmla="*/ 0 h 237"/>
                <a:gd name="T38" fmla="*/ 232 w 232"/>
                <a:gd name="T39" fmla="*/ 237 h 23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32" h="237">
                  <a:moveTo>
                    <a:pt x="88" y="0"/>
                  </a:moveTo>
                  <a:cubicBezTo>
                    <a:pt x="98" y="43"/>
                    <a:pt x="105" y="70"/>
                    <a:pt x="144" y="96"/>
                  </a:cubicBezTo>
                  <a:cubicBezTo>
                    <a:pt x="170" y="136"/>
                    <a:pt x="151" y="114"/>
                    <a:pt x="208" y="152"/>
                  </a:cubicBezTo>
                  <a:cubicBezTo>
                    <a:pt x="216" y="157"/>
                    <a:pt x="232" y="168"/>
                    <a:pt x="232" y="168"/>
                  </a:cubicBezTo>
                  <a:cubicBezTo>
                    <a:pt x="207" y="184"/>
                    <a:pt x="184" y="191"/>
                    <a:pt x="160" y="208"/>
                  </a:cubicBezTo>
                  <a:cubicBezTo>
                    <a:pt x="154" y="216"/>
                    <a:pt x="151" y="237"/>
                    <a:pt x="144" y="232"/>
                  </a:cubicBezTo>
                  <a:cubicBezTo>
                    <a:pt x="130" y="221"/>
                    <a:pt x="137" y="198"/>
                    <a:pt x="128" y="184"/>
                  </a:cubicBezTo>
                  <a:cubicBezTo>
                    <a:pt x="117" y="168"/>
                    <a:pt x="112" y="146"/>
                    <a:pt x="96" y="136"/>
                  </a:cubicBezTo>
                  <a:cubicBezTo>
                    <a:pt x="72" y="120"/>
                    <a:pt x="48" y="104"/>
                    <a:pt x="24" y="88"/>
                  </a:cubicBezTo>
                  <a:cubicBezTo>
                    <a:pt x="16" y="82"/>
                    <a:pt x="0" y="72"/>
                    <a:pt x="0" y="72"/>
                  </a:cubicBezTo>
                  <a:cubicBezTo>
                    <a:pt x="29" y="62"/>
                    <a:pt x="53" y="57"/>
                    <a:pt x="80" y="40"/>
                  </a:cubicBezTo>
                  <a:cubicBezTo>
                    <a:pt x="89" y="10"/>
                    <a:pt x="88" y="24"/>
                    <a:pt x="88" y="0"/>
                  </a:cubicBezTo>
                  <a:close/>
                </a:path>
              </a:pathLst>
            </a:custGeom>
            <a:solidFill>
              <a:srgbClr val="FFCC66"/>
            </a:solidFill>
            <a:ln w="9525">
              <a:solidFill>
                <a:srgbClr val="FFCC6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98" name="Freeform 350"/>
            <p:cNvSpPr>
              <a:spLocks/>
            </p:cNvSpPr>
            <p:nvPr/>
          </p:nvSpPr>
          <p:spPr bwMode="auto">
            <a:xfrm rot="2660889">
              <a:off x="4416" y="1121"/>
              <a:ext cx="189" cy="187"/>
            </a:xfrm>
            <a:custGeom>
              <a:avLst/>
              <a:gdLst>
                <a:gd name="T0" fmla="*/ 48 w 232"/>
                <a:gd name="T1" fmla="*/ 0 h 237"/>
                <a:gd name="T2" fmla="*/ 77 w 232"/>
                <a:gd name="T3" fmla="*/ 47 h 237"/>
                <a:gd name="T4" fmla="*/ 112 w 232"/>
                <a:gd name="T5" fmla="*/ 75 h 237"/>
                <a:gd name="T6" fmla="*/ 125 w 232"/>
                <a:gd name="T7" fmla="*/ 83 h 237"/>
                <a:gd name="T8" fmla="*/ 86 w 232"/>
                <a:gd name="T9" fmla="*/ 102 h 237"/>
                <a:gd name="T10" fmla="*/ 77 w 232"/>
                <a:gd name="T11" fmla="*/ 114 h 237"/>
                <a:gd name="T12" fmla="*/ 69 w 232"/>
                <a:gd name="T13" fmla="*/ 90 h 237"/>
                <a:gd name="T14" fmla="*/ 52 w 232"/>
                <a:gd name="T15" fmla="*/ 66 h 237"/>
                <a:gd name="T16" fmla="*/ 13 w 232"/>
                <a:gd name="T17" fmla="*/ 43 h 237"/>
                <a:gd name="T18" fmla="*/ 0 w 232"/>
                <a:gd name="T19" fmla="*/ 36 h 237"/>
                <a:gd name="T20" fmla="*/ 43 w 232"/>
                <a:gd name="T21" fmla="*/ 20 h 237"/>
                <a:gd name="T22" fmla="*/ 48 w 232"/>
                <a:gd name="T23" fmla="*/ 0 h 23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32"/>
                <a:gd name="T37" fmla="*/ 0 h 237"/>
                <a:gd name="T38" fmla="*/ 232 w 232"/>
                <a:gd name="T39" fmla="*/ 237 h 23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32" h="237">
                  <a:moveTo>
                    <a:pt x="88" y="0"/>
                  </a:moveTo>
                  <a:cubicBezTo>
                    <a:pt x="98" y="43"/>
                    <a:pt x="105" y="70"/>
                    <a:pt x="144" y="96"/>
                  </a:cubicBezTo>
                  <a:cubicBezTo>
                    <a:pt x="170" y="136"/>
                    <a:pt x="151" y="114"/>
                    <a:pt x="208" y="152"/>
                  </a:cubicBezTo>
                  <a:cubicBezTo>
                    <a:pt x="216" y="157"/>
                    <a:pt x="232" y="168"/>
                    <a:pt x="232" y="168"/>
                  </a:cubicBezTo>
                  <a:cubicBezTo>
                    <a:pt x="207" y="184"/>
                    <a:pt x="184" y="191"/>
                    <a:pt x="160" y="208"/>
                  </a:cubicBezTo>
                  <a:cubicBezTo>
                    <a:pt x="154" y="216"/>
                    <a:pt x="151" y="237"/>
                    <a:pt x="144" y="232"/>
                  </a:cubicBezTo>
                  <a:cubicBezTo>
                    <a:pt x="130" y="221"/>
                    <a:pt x="137" y="198"/>
                    <a:pt x="128" y="184"/>
                  </a:cubicBezTo>
                  <a:cubicBezTo>
                    <a:pt x="117" y="168"/>
                    <a:pt x="112" y="146"/>
                    <a:pt x="96" y="136"/>
                  </a:cubicBezTo>
                  <a:cubicBezTo>
                    <a:pt x="72" y="120"/>
                    <a:pt x="48" y="104"/>
                    <a:pt x="24" y="88"/>
                  </a:cubicBezTo>
                  <a:cubicBezTo>
                    <a:pt x="16" y="82"/>
                    <a:pt x="0" y="72"/>
                    <a:pt x="0" y="72"/>
                  </a:cubicBezTo>
                  <a:cubicBezTo>
                    <a:pt x="29" y="62"/>
                    <a:pt x="53" y="57"/>
                    <a:pt x="80" y="40"/>
                  </a:cubicBezTo>
                  <a:cubicBezTo>
                    <a:pt x="89" y="10"/>
                    <a:pt x="88" y="24"/>
                    <a:pt x="88" y="0"/>
                  </a:cubicBezTo>
                  <a:close/>
                </a:path>
              </a:pathLst>
            </a:custGeom>
            <a:solidFill>
              <a:srgbClr val="FFCC66"/>
            </a:solidFill>
            <a:ln w="9525">
              <a:solidFill>
                <a:srgbClr val="FFCC6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99" name="Freeform 351"/>
            <p:cNvSpPr>
              <a:spLocks/>
            </p:cNvSpPr>
            <p:nvPr/>
          </p:nvSpPr>
          <p:spPr bwMode="auto">
            <a:xfrm rot="-30564">
              <a:off x="4348" y="1485"/>
              <a:ext cx="189" cy="187"/>
            </a:xfrm>
            <a:custGeom>
              <a:avLst/>
              <a:gdLst>
                <a:gd name="T0" fmla="*/ 48 w 232"/>
                <a:gd name="T1" fmla="*/ 0 h 237"/>
                <a:gd name="T2" fmla="*/ 77 w 232"/>
                <a:gd name="T3" fmla="*/ 47 h 237"/>
                <a:gd name="T4" fmla="*/ 112 w 232"/>
                <a:gd name="T5" fmla="*/ 75 h 237"/>
                <a:gd name="T6" fmla="*/ 125 w 232"/>
                <a:gd name="T7" fmla="*/ 83 h 237"/>
                <a:gd name="T8" fmla="*/ 86 w 232"/>
                <a:gd name="T9" fmla="*/ 102 h 237"/>
                <a:gd name="T10" fmla="*/ 77 w 232"/>
                <a:gd name="T11" fmla="*/ 114 h 237"/>
                <a:gd name="T12" fmla="*/ 69 w 232"/>
                <a:gd name="T13" fmla="*/ 90 h 237"/>
                <a:gd name="T14" fmla="*/ 52 w 232"/>
                <a:gd name="T15" fmla="*/ 66 h 237"/>
                <a:gd name="T16" fmla="*/ 13 w 232"/>
                <a:gd name="T17" fmla="*/ 43 h 237"/>
                <a:gd name="T18" fmla="*/ 0 w 232"/>
                <a:gd name="T19" fmla="*/ 36 h 237"/>
                <a:gd name="T20" fmla="*/ 43 w 232"/>
                <a:gd name="T21" fmla="*/ 20 h 237"/>
                <a:gd name="T22" fmla="*/ 48 w 232"/>
                <a:gd name="T23" fmla="*/ 0 h 23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32"/>
                <a:gd name="T37" fmla="*/ 0 h 237"/>
                <a:gd name="T38" fmla="*/ 232 w 232"/>
                <a:gd name="T39" fmla="*/ 237 h 23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32" h="237">
                  <a:moveTo>
                    <a:pt x="88" y="0"/>
                  </a:moveTo>
                  <a:cubicBezTo>
                    <a:pt x="98" y="43"/>
                    <a:pt x="105" y="70"/>
                    <a:pt x="144" y="96"/>
                  </a:cubicBezTo>
                  <a:cubicBezTo>
                    <a:pt x="170" y="136"/>
                    <a:pt x="151" y="114"/>
                    <a:pt x="208" y="152"/>
                  </a:cubicBezTo>
                  <a:cubicBezTo>
                    <a:pt x="216" y="157"/>
                    <a:pt x="232" y="168"/>
                    <a:pt x="232" y="168"/>
                  </a:cubicBezTo>
                  <a:cubicBezTo>
                    <a:pt x="207" y="184"/>
                    <a:pt x="184" y="191"/>
                    <a:pt x="160" y="208"/>
                  </a:cubicBezTo>
                  <a:cubicBezTo>
                    <a:pt x="154" y="216"/>
                    <a:pt x="151" y="237"/>
                    <a:pt x="144" y="232"/>
                  </a:cubicBezTo>
                  <a:cubicBezTo>
                    <a:pt x="130" y="221"/>
                    <a:pt x="137" y="198"/>
                    <a:pt x="128" y="184"/>
                  </a:cubicBezTo>
                  <a:cubicBezTo>
                    <a:pt x="117" y="168"/>
                    <a:pt x="112" y="146"/>
                    <a:pt x="96" y="136"/>
                  </a:cubicBezTo>
                  <a:cubicBezTo>
                    <a:pt x="72" y="120"/>
                    <a:pt x="48" y="104"/>
                    <a:pt x="24" y="88"/>
                  </a:cubicBezTo>
                  <a:cubicBezTo>
                    <a:pt x="16" y="82"/>
                    <a:pt x="0" y="72"/>
                    <a:pt x="0" y="72"/>
                  </a:cubicBezTo>
                  <a:cubicBezTo>
                    <a:pt x="29" y="62"/>
                    <a:pt x="53" y="57"/>
                    <a:pt x="80" y="40"/>
                  </a:cubicBezTo>
                  <a:cubicBezTo>
                    <a:pt x="89" y="10"/>
                    <a:pt x="88" y="24"/>
                    <a:pt x="88" y="0"/>
                  </a:cubicBezTo>
                  <a:close/>
                </a:path>
              </a:pathLst>
            </a:custGeom>
            <a:solidFill>
              <a:srgbClr val="FFCC66"/>
            </a:solidFill>
            <a:ln w="9525">
              <a:solidFill>
                <a:srgbClr val="FFCC6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00" name="Freeform 352"/>
            <p:cNvSpPr>
              <a:spLocks/>
            </p:cNvSpPr>
            <p:nvPr/>
          </p:nvSpPr>
          <p:spPr bwMode="auto">
            <a:xfrm rot="-2185610">
              <a:off x="3970" y="1650"/>
              <a:ext cx="189" cy="187"/>
            </a:xfrm>
            <a:custGeom>
              <a:avLst/>
              <a:gdLst>
                <a:gd name="T0" fmla="*/ 48 w 232"/>
                <a:gd name="T1" fmla="*/ 0 h 237"/>
                <a:gd name="T2" fmla="*/ 77 w 232"/>
                <a:gd name="T3" fmla="*/ 47 h 237"/>
                <a:gd name="T4" fmla="*/ 112 w 232"/>
                <a:gd name="T5" fmla="*/ 75 h 237"/>
                <a:gd name="T6" fmla="*/ 125 w 232"/>
                <a:gd name="T7" fmla="*/ 83 h 237"/>
                <a:gd name="T8" fmla="*/ 86 w 232"/>
                <a:gd name="T9" fmla="*/ 102 h 237"/>
                <a:gd name="T10" fmla="*/ 77 w 232"/>
                <a:gd name="T11" fmla="*/ 114 h 237"/>
                <a:gd name="T12" fmla="*/ 69 w 232"/>
                <a:gd name="T13" fmla="*/ 90 h 237"/>
                <a:gd name="T14" fmla="*/ 52 w 232"/>
                <a:gd name="T15" fmla="*/ 66 h 237"/>
                <a:gd name="T16" fmla="*/ 13 w 232"/>
                <a:gd name="T17" fmla="*/ 43 h 237"/>
                <a:gd name="T18" fmla="*/ 0 w 232"/>
                <a:gd name="T19" fmla="*/ 36 h 237"/>
                <a:gd name="T20" fmla="*/ 43 w 232"/>
                <a:gd name="T21" fmla="*/ 20 h 237"/>
                <a:gd name="T22" fmla="*/ 48 w 232"/>
                <a:gd name="T23" fmla="*/ 0 h 23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32"/>
                <a:gd name="T37" fmla="*/ 0 h 237"/>
                <a:gd name="T38" fmla="*/ 232 w 232"/>
                <a:gd name="T39" fmla="*/ 237 h 23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32" h="237">
                  <a:moveTo>
                    <a:pt x="88" y="0"/>
                  </a:moveTo>
                  <a:cubicBezTo>
                    <a:pt x="98" y="43"/>
                    <a:pt x="105" y="70"/>
                    <a:pt x="144" y="96"/>
                  </a:cubicBezTo>
                  <a:cubicBezTo>
                    <a:pt x="170" y="136"/>
                    <a:pt x="151" y="114"/>
                    <a:pt x="208" y="152"/>
                  </a:cubicBezTo>
                  <a:cubicBezTo>
                    <a:pt x="216" y="157"/>
                    <a:pt x="232" y="168"/>
                    <a:pt x="232" y="168"/>
                  </a:cubicBezTo>
                  <a:cubicBezTo>
                    <a:pt x="207" y="184"/>
                    <a:pt x="184" y="191"/>
                    <a:pt x="160" y="208"/>
                  </a:cubicBezTo>
                  <a:cubicBezTo>
                    <a:pt x="154" y="216"/>
                    <a:pt x="151" y="237"/>
                    <a:pt x="144" y="232"/>
                  </a:cubicBezTo>
                  <a:cubicBezTo>
                    <a:pt x="130" y="221"/>
                    <a:pt x="137" y="198"/>
                    <a:pt x="128" y="184"/>
                  </a:cubicBezTo>
                  <a:cubicBezTo>
                    <a:pt x="117" y="168"/>
                    <a:pt x="112" y="146"/>
                    <a:pt x="96" y="136"/>
                  </a:cubicBezTo>
                  <a:cubicBezTo>
                    <a:pt x="72" y="120"/>
                    <a:pt x="48" y="104"/>
                    <a:pt x="24" y="88"/>
                  </a:cubicBezTo>
                  <a:cubicBezTo>
                    <a:pt x="16" y="82"/>
                    <a:pt x="0" y="72"/>
                    <a:pt x="0" y="72"/>
                  </a:cubicBezTo>
                  <a:cubicBezTo>
                    <a:pt x="29" y="62"/>
                    <a:pt x="53" y="57"/>
                    <a:pt x="80" y="40"/>
                  </a:cubicBezTo>
                  <a:cubicBezTo>
                    <a:pt x="89" y="10"/>
                    <a:pt x="88" y="24"/>
                    <a:pt x="88" y="0"/>
                  </a:cubicBezTo>
                  <a:close/>
                </a:path>
              </a:pathLst>
            </a:custGeom>
            <a:solidFill>
              <a:srgbClr val="FFCC66"/>
            </a:solidFill>
            <a:ln w="9525">
              <a:solidFill>
                <a:srgbClr val="FFCC6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01" name="Freeform 353"/>
            <p:cNvSpPr>
              <a:spLocks/>
            </p:cNvSpPr>
            <p:nvPr/>
          </p:nvSpPr>
          <p:spPr bwMode="auto">
            <a:xfrm rot="-2185610">
              <a:off x="4257" y="1546"/>
              <a:ext cx="188" cy="187"/>
            </a:xfrm>
            <a:custGeom>
              <a:avLst/>
              <a:gdLst>
                <a:gd name="T0" fmla="*/ 47 w 232"/>
                <a:gd name="T1" fmla="*/ 0 h 237"/>
                <a:gd name="T2" fmla="*/ 77 w 232"/>
                <a:gd name="T3" fmla="*/ 47 h 237"/>
                <a:gd name="T4" fmla="*/ 111 w 232"/>
                <a:gd name="T5" fmla="*/ 75 h 237"/>
                <a:gd name="T6" fmla="*/ 123 w 232"/>
                <a:gd name="T7" fmla="*/ 83 h 237"/>
                <a:gd name="T8" fmla="*/ 85 w 232"/>
                <a:gd name="T9" fmla="*/ 102 h 237"/>
                <a:gd name="T10" fmla="*/ 77 w 232"/>
                <a:gd name="T11" fmla="*/ 114 h 237"/>
                <a:gd name="T12" fmla="*/ 68 w 232"/>
                <a:gd name="T13" fmla="*/ 90 h 237"/>
                <a:gd name="T14" fmla="*/ 51 w 232"/>
                <a:gd name="T15" fmla="*/ 66 h 237"/>
                <a:gd name="T16" fmla="*/ 12 w 232"/>
                <a:gd name="T17" fmla="*/ 43 h 237"/>
                <a:gd name="T18" fmla="*/ 0 w 232"/>
                <a:gd name="T19" fmla="*/ 36 h 237"/>
                <a:gd name="T20" fmla="*/ 43 w 232"/>
                <a:gd name="T21" fmla="*/ 20 h 237"/>
                <a:gd name="T22" fmla="*/ 47 w 232"/>
                <a:gd name="T23" fmla="*/ 0 h 23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32"/>
                <a:gd name="T37" fmla="*/ 0 h 237"/>
                <a:gd name="T38" fmla="*/ 232 w 232"/>
                <a:gd name="T39" fmla="*/ 237 h 23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32" h="237">
                  <a:moveTo>
                    <a:pt x="88" y="0"/>
                  </a:moveTo>
                  <a:cubicBezTo>
                    <a:pt x="98" y="43"/>
                    <a:pt x="105" y="70"/>
                    <a:pt x="144" y="96"/>
                  </a:cubicBezTo>
                  <a:cubicBezTo>
                    <a:pt x="170" y="136"/>
                    <a:pt x="151" y="114"/>
                    <a:pt x="208" y="152"/>
                  </a:cubicBezTo>
                  <a:cubicBezTo>
                    <a:pt x="216" y="157"/>
                    <a:pt x="232" y="168"/>
                    <a:pt x="232" y="168"/>
                  </a:cubicBezTo>
                  <a:cubicBezTo>
                    <a:pt x="207" y="184"/>
                    <a:pt x="184" y="191"/>
                    <a:pt x="160" y="208"/>
                  </a:cubicBezTo>
                  <a:cubicBezTo>
                    <a:pt x="154" y="216"/>
                    <a:pt x="151" y="237"/>
                    <a:pt x="144" y="232"/>
                  </a:cubicBezTo>
                  <a:cubicBezTo>
                    <a:pt x="130" y="221"/>
                    <a:pt x="137" y="198"/>
                    <a:pt x="128" y="184"/>
                  </a:cubicBezTo>
                  <a:cubicBezTo>
                    <a:pt x="117" y="168"/>
                    <a:pt x="112" y="146"/>
                    <a:pt x="96" y="136"/>
                  </a:cubicBezTo>
                  <a:cubicBezTo>
                    <a:pt x="72" y="120"/>
                    <a:pt x="48" y="104"/>
                    <a:pt x="24" y="88"/>
                  </a:cubicBezTo>
                  <a:cubicBezTo>
                    <a:pt x="16" y="82"/>
                    <a:pt x="0" y="72"/>
                    <a:pt x="0" y="72"/>
                  </a:cubicBezTo>
                  <a:cubicBezTo>
                    <a:pt x="29" y="62"/>
                    <a:pt x="53" y="57"/>
                    <a:pt x="80" y="40"/>
                  </a:cubicBezTo>
                  <a:cubicBezTo>
                    <a:pt x="89" y="10"/>
                    <a:pt x="88" y="24"/>
                    <a:pt x="88" y="0"/>
                  </a:cubicBezTo>
                  <a:close/>
                </a:path>
              </a:pathLst>
            </a:custGeom>
            <a:solidFill>
              <a:srgbClr val="FFCC66"/>
            </a:solidFill>
            <a:ln w="9525">
              <a:solidFill>
                <a:srgbClr val="FFCC6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02" name="Freeform 354"/>
            <p:cNvSpPr>
              <a:spLocks/>
            </p:cNvSpPr>
            <p:nvPr/>
          </p:nvSpPr>
          <p:spPr bwMode="auto">
            <a:xfrm rot="-2185610">
              <a:off x="3695" y="1639"/>
              <a:ext cx="189" cy="164"/>
            </a:xfrm>
            <a:custGeom>
              <a:avLst/>
              <a:gdLst>
                <a:gd name="T0" fmla="*/ 48 w 232"/>
                <a:gd name="T1" fmla="*/ 0 h 237"/>
                <a:gd name="T2" fmla="*/ 77 w 232"/>
                <a:gd name="T3" fmla="*/ 32 h 237"/>
                <a:gd name="T4" fmla="*/ 112 w 232"/>
                <a:gd name="T5" fmla="*/ 51 h 237"/>
                <a:gd name="T6" fmla="*/ 125 w 232"/>
                <a:gd name="T7" fmla="*/ 55 h 237"/>
                <a:gd name="T8" fmla="*/ 86 w 232"/>
                <a:gd name="T9" fmla="*/ 69 h 237"/>
                <a:gd name="T10" fmla="*/ 77 w 232"/>
                <a:gd name="T11" fmla="*/ 77 h 237"/>
                <a:gd name="T12" fmla="*/ 69 w 232"/>
                <a:gd name="T13" fmla="*/ 61 h 237"/>
                <a:gd name="T14" fmla="*/ 52 w 232"/>
                <a:gd name="T15" fmla="*/ 45 h 237"/>
                <a:gd name="T16" fmla="*/ 13 w 232"/>
                <a:gd name="T17" fmla="*/ 29 h 237"/>
                <a:gd name="T18" fmla="*/ 0 w 232"/>
                <a:gd name="T19" fmla="*/ 24 h 237"/>
                <a:gd name="T20" fmla="*/ 43 w 232"/>
                <a:gd name="T21" fmla="*/ 13 h 237"/>
                <a:gd name="T22" fmla="*/ 48 w 232"/>
                <a:gd name="T23" fmla="*/ 0 h 23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32"/>
                <a:gd name="T37" fmla="*/ 0 h 237"/>
                <a:gd name="T38" fmla="*/ 232 w 232"/>
                <a:gd name="T39" fmla="*/ 237 h 23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32" h="237">
                  <a:moveTo>
                    <a:pt x="88" y="0"/>
                  </a:moveTo>
                  <a:cubicBezTo>
                    <a:pt x="98" y="43"/>
                    <a:pt x="105" y="70"/>
                    <a:pt x="144" y="96"/>
                  </a:cubicBezTo>
                  <a:cubicBezTo>
                    <a:pt x="170" y="136"/>
                    <a:pt x="151" y="114"/>
                    <a:pt x="208" y="152"/>
                  </a:cubicBezTo>
                  <a:cubicBezTo>
                    <a:pt x="216" y="157"/>
                    <a:pt x="232" y="168"/>
                    <a:pt x="232" y="168"/>
                  </a:cubicBezTo>
                  <a:cubicBezTo>
                    <a:pt x="207" y="184"/>
                    <a:pt x="184" y="191"/>
                    <a:pt x="160" y="208"/>
                  </a:cubicBezTo>
                  <a:cubicBezTo>
                    <a:pt x="154" y="216"/>
                    <a:pt x="151" y="237"/>
                    <a:pt x="144" y="232"/>
                  </a:cubicBezTo>
                  <a:cubicBezTo>
                    <a:pt x="130" y="221"/>
                    <a:pt x="137" y="198"/>
                    <a:pt x="128" y="184"/>
                  </a:cubicBezTo>
                  <a:cubicBezTo>
                    <a:pt x="117" y="168"/>
                    <a:pt x="112" y="146"/>
                    <a:pt x="96" y="136"/>
                  </a:cubicBezTo>
                  <a:cubicBezTo>
                    <a:pt x="72" y="120"/>
                    <a:pt x="48" y="104"/>
                    <a:pt x="24" y="88"/>
                  </a:cubicBezTo>
                  <a:cubicBezTo>
                    <a:pt x="16" y="82"/>
                    <a:pt x="0" y="72"/>
                    <a:pt x="0" y="72"/>
                  </a:cubicBezTo>
                  <a:cubicBezTo>
                    <a:pt x="29" y="62"/>
                    <a:pt x="53" y="57"/>
                    <a:pt x="80" y="40"/>
                  </a:cubicBezTo>
                  <a:cubicBezTo>
                    <a:pt x="89" y="10"/>
                    <a:pt x="88" y="24"/>
                    <a:pt x="88" y="0"/>
                  </a:cubicBezTo>
                  <a:close/>
                </a:path>
              </a:pathLst>
            </a:custGeom>
            <a:solidFill>
              <a:srgbClr val="FFCC66"/>
            </a:solidFill>
            <a:ln w="9525">
              <a:solidFill>
                <a:srgbClr val="FFCC6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03" name="Line 355"/>
            <p:cNvSpPr>
              <a:spLocks noChangeShapeType="1"/>
            </p:cNvSpPr>
            <p:nvPr/>
          </p:nvSpPr>
          <p:spPr bwMode="auto">
            <a:xfrm flipH="1" flipV="1">
              <a:off x="4944" y="1728"/>
              <a:ext cx="163" cy="16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04" name="Freeform 356"/>
            <p:cNvSpPr>
              <a:spLocks/>
            </p:cNvSpPr>
            <p:nvPr/>
          </p:nvSpPr>
          <p:spPr bwMode="auto">
            <a:xfrm rot="3436866">
              <a:off x="4435" y="1405"/>
              <a:ext cx="184" cy="193"/>
            </a:xfrm>
            <a:custGeom>
              <a:avLst/>
              <a:gdLst>
                <a:gd name="T0" fmla="*/ 44 w 232"/>
                <a:gd name="T1" fmla="*/ 0 h 237"/>
                <a:gd name="T2" fmla="*/ 71 w 232"/>
                <a:gd name="T3" fmla="*/ 52 h 237"/>
                <a:gd name="T4" fmla="*/ 104 w 232"/>
                <a:gd name="T5" fmla="*/ 82 h 237"/>
                <a:gd name="T6" fmla="*/ 116 w 232"/>
                <a:gd name="T7" fmla="*/ 91 h 237"/>
                <a:gd name="T8" fmla="*/ 80 w 232"/>
                <a:gd name="T9" fmla="*/ 112 h 237"/>
                <a:gd name="T10" fmla="*/ 71 w 232"/>
                <a:gd name="T11" fmla="*/ 125 h 237"/>
                <a:gd name="T12" fmla="*/ 64 w 232"/>
                <a:gd name="T13" fmla="*/ 99 h 237"/>
                <a:gd name="T14" fmla="*/ 48 w 232"/>
                <a:gd name="T15" fmla="*/ 73 h 237"/>
                <a:gd name="T16" fmla="*/ 12 w 232"/>
                <a:gd name="T17" fmla="*/ 48 h 237"/>
                <a:gd name="T18" fmla="*/ 0 w 232"/>
                <a:gd name="T19" fmla="*/ 39 h 237"/>
                <a:gd name="T20" fmla="*/ 40 w 232"/>
                <a:gd name="T21" fmla="*/ 22 h 237"/>
                <a:gd name="T22" fmla="*/ 44 w 232"/>
                <a:gd name="T23" fmla="*/ 0 h 23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32"/>
                <a:gd name="T37" fmla="*/ 0 h 237"/>
                <a:gd name="T38" fmla="*/ 232 w 232"/>
                <a:gd name="T39" fmla="*/ 237 h 23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32" h="237">
                  <a:moveTo>
                    <a:pt x="88" y="0"/>
                  </a:moveTo>
                  <a:cubicBezTo>
                    <a:pt x="98" y="43"/>
                    <a:pt x="105" y="70"/>
                    <a:pt x="144" y="96"/>
                  </a:cubicBezTo>
                  <a:cubicBezTo>
                    <a:pt x="170" y="136"/>
                    <a:pt x="151" y="114"/>
                    <a:pt x="208" y="152"/>
                  </a:cubicBezTo>
                  <a:cubicBezTo>
                    <a:pt x="216" y="157"/>
                    <a:pt x="232" y="168"/>
                    <a:pt x="232" y="168"/>
                  </a:cubicBezTo>
                  <a:cubicBezTo>
                    <a:pt x="207" y="184"/>
                    <a:pt x="184" y="191"/>
                    <a:pt x="160" y="208"/>
                  </a:cubicBezTo>
                  <a:cubicBezTo>
                    <a:pt x="154" y="216"/>
                    <a:pt x="151" y="237"/>
                    <a:pt x="144" y="232"/>
                  </a:cubicBezTo>
                  <a:cubicBezTo>
                    <a:pt x="130" y="221"/>
                    <a:pt x="137" y="198"/>
                    <a:pt x="128" y="184"/>
                  </a:cubicBezTo>
                  <a:cubicBezTo>
                    <a:pt x="117" y="168"/>
                    <a:pt x="112" y="146"/>
                    <a:pt x="96" y="136"/>
                  </a:cubicBezTo>
                  <a:cubicBezTo>
                    <a:pt x="72" y="120"/>
                    <a:pt x="48" y="104"/>
                    <a:pt x="24" y="88"/>
                  </a:cubicBezTo>
                  <a:cubicBezTo>
                    <a:pt x="16" y="82"/>
                    <a:pt x="0" y="72"/>
                    <a:pt x="0" y="72"/>
                  </a:cubicBezTo>
                  <a:cubicBezTo>
                    <a:pt x="29" y="62"/>
                    <a:pt x="53" y="57"/>
                    <a:pt x="80" y="40"/>
                  </a:cubicBezTo>
                  <a:cubicBezTo>
                    <a:pt x="89" y="10"/>
                    <a:pt x="88" y="24"/>
                    <a:pt x="88" y="0"/>
                  </a:cubicBezTo>
                  <a:close/>
                </a:path>
              </a:pathLst>
            </a:custGeom>
            <a:solidFill>
              <a:srgbClr val="FFCC66"/>
            </a:solidFill>
            <a:ln w="9525">
              <a:solidFill>
                <a:srgbClr val="FFCC6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05" name="Freeform 357"/>
            <p:cNvSpPr>
              <a:spLocks/>
            </p:cNvSpPr>
            <p:nvPr/>
          </p:nvSpPr>
          <p:spPr bwMode="auto">
            <a:xfrm rot="-2185610">
              <a:off x="4066" y="1656"/>
              <a:ext cx="189" cy="187"/>
            </a:xfrm>
            <a:custGeom>
              <a:avLst/>
              <a:gdLst>
                <a:gd name="T0" fmla="*/ 48 w 232"/>
                <a:gd name="T1" fmla="*/ 0 h 237"/>
                <a:gd name="T2" fmla="*/ 77 w 232"/>
                <a:gd name="T3" fmla="*/ 47 h 237"/>
                <a:gd name="T4" fmla="*/ 112 w 232"/>
                <a:gd name="T5" fmla="*/ 75 h 237"/>
                <a:gd name="T6" fmla="*/ 125 w 232"/>
                <a:gd name="T7" fmla="*/ 83 h 237"/>
                <a:gd name="T8" fmla="*/ 86 w 232"/>
                <a:gd name="T9" fmla="*/ 102 h 237"/>
                <a:gd name="T10" fmla="*/ 77 w 232"/>
                <a:gd name="T11" fmla="*/ 114 h 237"/>
                <a:gd name="T12" fmla="*/ 69 w 232"/>
                <a:gd name="T13" fmla="*/ 90 h 237"/>
                <a:gd name="T14" fmla="*/ 52 w 232"/>
                <a:gd name="T15" fmla="*/ 66 h 237"/>
                <a:gd name="T16" fmla="*/ 13 w 232"/>
                <a:gd name="T17" fmla="*/ 43 h 237"/>
                <a:gd name="T18" fmla="*/ 0 w 232"/>
                <a:gd name="T19" fmla="*/ 36 h 237"/>
                <a:gd name="T20" fmla="*/ 43 w 232"/>
                <a:gd name="T21" fmla="*/ 20 h 237"/>
                <a:gd name="T22" fmla="*/ 48 w 232"/>
                <a:gd name="T23" fmla="*/ 0 h 23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32"/>
                <a:gd name="T37" fmla="*/ 0 h 237"/>
                <a:gd name="T38" fmla="*/ 232 w 232"/>
                <a:gd name="T39" fmla="*/ 237 h 23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32" h="237">
                  <a:moveTo>
                    <a:pt x="88" y="0"/>
                  </a:moveTo>
                  <a:cubicBezTo>
                    <a:pt x="98" y="43"/>
                    <a:pt x="105" y="70"/>
                    <a:pt x="144" y="96"/>
                  </a:cubicBezTo>
                  <a:cubicBezTo>
                    <a:pt x="170" y="136"/>
                    <a:pt x="151" y="114"/>
                    <a:pt x="208" y="152"/>
                  </a:cubicBezTo>
                  <a:cubicBezTo>
                    <a:pt x="216" y="157"/>
                    <a:pt x="232" y="168"/>
                    <a:pt x="232" y="168"/>
                  </a:cubicBezTo>
                  <a:cubicBezTo>
                    <a:pt x="207" y="184"/>
                    <a:pt x="184" y="191"/>
                    <a:pt x="160" y="208"/>
                  </a:cubicBezTo>
                  <a:cubicBezTo>
                    <a:pt x="154" y="216"/>
                    <a:pt x="151" y="237"/>
                    <a:pt x="144" y="232"/>
                  </a:cubicBezTo>
                  <a:cubicBezTo>
                    <a:pt x="130" y="221"/>
                    <a:pt x="137" y="198"/>
                    <a:pt x="128" y="184"/>
                  </a:cubicBezTo>
                  <a:cubicBezTo>
                    <a:pt x="117" y="168"/>
                    <a:pt x="112" y="146"/>
                    <a:pt x="96" y="136"/>
                  </a:cubicBezTo>
                  <a:cubicBezTo>
                    <a:pt x="72" y="120"/>
                    <a:pt x="48" y="104"/>
                    <a:pt x="24" y="88"/>
                  </a:cubicBezTo>
                  <a:cubicBezTo>
                    <a:pt x="16" y="82"/>
                    <a:pt x="0" y="72"/>
                    <a:pt x="0" y="72"/>
                  </a:cubicBezTo>
                  <a:cubicBezTo>
                    <a:pt x="29" y="62"/>
                    <a:pt x="53" y="57"/>
                    <a:pt x="80" y="40"/>
                  </a:cubicBezTo>
                  <a:cubicBezTo>
                    <a:pt x="89" y="10"/>
                    <a:pt x="88" y="24"/>
                    <a:pt x="88" y="0"/>
                  </a:cubicBezTo>
                  <a:close/>
                </a:path>
              </a:pathLst>
            </a:custGeom>
            <a:solidFill>
              <a:srgbClr val="FFCC66"/>
            </a:solidFill>
            <a:ln w="9525">
              <a:solidFill>
                <a:srgbClr val="FFCC6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06" name="Freeform 358"/>
            <p:cNvSpPr>
              <a:spLocks/>
            </p:cNvSpPr>
            <p:nvPr/>
          </p:nvSpPr>
          <p:spPr bwMode="auto">
            <a:xfrm rot="-2185610">
              <a:off x="4162" y="1662"/>
              <a:ext cx="189" cy="187"/>
            </a:xfrm>
            <a:custGeom>
              <a:avLst/>
              <a:gdLst>
                <a:gd name="T0" fmla="*/ 48 w 232"/>
                <a:gd name="T1" fmla="*/ 0 h 237"/>
                <a:gd name="T2" fmla="*/ 77 w 232"/>
                <a:gd name="T3" fmla="*/ 47 h 237"/>
                <a:gd name="T4" fmla="*/ 112 w 232"/>
                <a:gd name="T5" fmla="*/ 75 h 237"/>
                <a:gd name="T6" fmla="*/ 125 w 232"/>
                <a:gd name="T7" fmla="*/ 83 h 237"/>
                <a:gd name="T8" fmla="*/ 86 w 232"/>
                <a:gd name="T9" fmla="*/ 102 h 237"/>
                <a:gd name="T10" fmla="*/ 77 w 232"/>
                <a:gd name="T11" fmla="*/ 114 h 237"/>
                <a:gd name="T12" fmla="*/ 69 w 232"/>
                <a:gd name="T13" fmla="*/ 90 h 237"/>
                <a:gd name="T14" fmla="*/ 52 w 232"/>
                <a:gd name="T15" fmla="*/ 66 h 237"/>
                <a:gd name="T16" fmla="*/ 13 w 232"/>
                <a:gd name="T17" fmla="*/ 43 h 237"/>
                <a:gd name="T18" fmla="*/ 0 w 232"/>
                <a:gd name="T19" fmla="*/ 36 h 237"/>
                <a:gd name="T20" fmla="*/ 43 w 232"/>
                <a:gd name="T21" fmla="*/ 20 h 237"/>
                <a:gd name="T22" fmla="*/ 48 w 232"/>
                <a:gd name="T23" fmla="*/ 0 h 23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32"/>
                <a:gd name="T37" fmla="*/ 0 h 237"/>
                <a:gd name="T38" fmla="*/ 232 w 232"/>
                <a:gd name="T39" fmla="*/ 237 h 23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32" h="237">
                  <a:moveTo>
                    <a:pt x="88" y="0"/>
                  </a:moveTo>
                  <a:cubicBezTo>
                    <a:pt x="98" y="43"/>
                    <a:pt x="105" y="70"/>
                    <a:pt x="144" y="96"/>
                  </a:cubicBezTo>
                  <a:cubicBezTo>
                    <a:pt x="170" y="136"/>
                    <a:pt x="151" y="114"/>
                    <a:pt x="208" y="152"/>
                  </a:cubicBezTo>
                  <a:cubicBezTo>
                    <a:pt x="216" y="157"/>
                    <a:pt x="232" y="168"/>
                    <a:pt x="232" y="168"/>
                  </a:cubicBezTo>
                  <a:cubicBezTo>
                    <a:pt x="207" y="184"/>
                    <a:pt x="184" y="191"/>
                    <a:pt x="160" y="208"/>
                  </a:cubicBezTo>
                  <a:cubicBezTo>
                    <a:pt x="154" y="216"/>
                    <a:pt x="151" y="237"/>
                    <a:pt x="144" y="232"/>
                  </a:cubicBezTo>
                  <a:cubicBezTo>
                    <a:pt x="130" y="221"/>
                    <a:pt x="137" y="198"/>
                    <a:pt x="128" y="184"/>
                  </a:cubicBezTo>
                  <a:cubicBezTo>
                    <a:pt x="117" y="168"/>
                    <a:pt x="112" y="146"/>
                    <a:pt x="96" y="136"/>
                  </a:cubicBezTo>
                  <a:cubicBezTo>
                    <a:pt x="72" y="120"/>
                    <a:pt x="48" y="104"/>
                    <a:pt x="24" y="88"/>
                  </a:cubicBezTo>
                  <a:cubicBezTo>
                    <a:pt x="16" y="82"/>
                    <a:pt x="0" y="72"/>
                    <a:pt x="0" y="72"/>
                  </a:cubicBezTo>
                  <a:cubicBezTo>
                    <a:pt x="29" y="62"/>
                    <a:pt x="53" y="57"/>
                    <a:pt x="80" y="40"/>
                  </a:cubicBezTo>
                  <a:cubicBezTo>
                    <a:pt x="89" y="10"/>
                    <a:pt x="88" y="24"/>
                    <a:pt x="88" y="0"/>
                  </a:cubicBezTo>
                  <a:close/>
                </a:path>
              </a:pathLst>
            </a:custGeom>
            <a:solidFill>
              <a:srgbClr val="FFCC66"/>
            </a:solidFill>
            <a:ln w="9525">
              <a:solidFill>
                <a:srgbClr val="FFCC6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07" name="Freeform 359"/>
            <p:cNvSpPr>
              <a:spLocks/>
            </p:cNvSpPr>
            <p:nvPr/>
          </p:nvSpPr>
          <p:spPr bwMode="auto">
            <a:xfrm rot="-2185610">
              <a:off x="4128" y="1608"/>
              <a:ext cx="189" cy="187"/>
            </a:xfrm>
            <a:custGeom>
              <a:avLst/>
              <a:gdLst>
                <a:gd name="T0" fmla="*/ 48 w 232"/>
                <a:gd name="T1" fmla="*/ 0 h 237"/>
                <a:gd name="T2" fmla="*/ 77 w 232"/>
                <a:gd name="T3" fmla="*/ 47 h 237"/>
                <a:gd name="T4" fmla="*/ 112 w 232"/>
                <a:gd name="T5" fmla="*/ 75 h 237"/>
                <a:gd name="T6" fmla="*/ 125 w 232"/>
                <a:gd name="T7" fmla="*/ 83 h 237"/>
                <a:gd name="T8" fmla="*/ 86 w 232"/>
                <a:gd name="T9" fmla="*/ 102 h 237"/>
                <a:gd name="T10" fmla="*/ 77 w 232"/>
                <a:gd name="T11" fmla="*/ 114 h 237"/>
                <a:gd name="T12" fmla="*/ 69 w 232"/>
                <a:gd name="T13" fmla="*/ 90 h 237"/>
                <a:gd name="T14" fmla="*/ 52 w 232"/>
                <a:gd name="T15" fmla="*/ 66 h 237"/>
                <a:gd name="T16" fmla="*/ 13 w 232"/>
                <a:gd name="T17" fmla="*/ 43 h 237"/>
                <a:gd name="T18" fmla="*/ 0 w 232"/>
                <a:gd name="T19" fmla="*/ 36 h 237"/>
                <a:gd name="T20" fmla="*/ 43 w 232"/>
                <a:gd name="T21" fmla="*/ 20 h 237"/>
                <a:gd name="T22" fmla="*/ 48 w 232"/>
                <a:gd name="T23" fmla="*/ 0 h 23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32"/>
                <a:gd name="T37" fmla="*/ 0 h 237"/>
                <a:gd name="T38" fmla="*/ 232 w 232"/>
                <a:gd name="T39" fmla="*/ 237 h 23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32" h="237">
                  <a:moveTo>
                    <a:pt x="88" y="0"/>
                  </a:moveTo>
                  <a:cubicBezTo>
                    <a:pt x="98" y="43"/>
                    <a:pt x="105" y="70"/>
                    <a:pt x="144" y="96"/>
                  </a:cubicBezTo>
                  <a:cubicBezTo>
                    <a:pt x="170" y="136"/>
                    <a:pt x="151" y="114"/>
                    <a:pt x="208" y="152"/>
                  </a:cubicBezTo>
                  <a:cubicBezTo>
                    <a:pt x="216" y="157"/>
                    <a:pt x="232" y="168"/>
                    <a:pt x="232" y="168"/>
                  </a:cubicBezTo>
                  <a:cubicBezTo>
                    <a:pt x="207" y="184"/>
                    <a:pt x="184" y="191"/>
                    <a:pt x="160" y="208"/>
                  </a:cubicBezTo>
                  <a:cubicBezTo>
                    <a:pt x="154" y="216"/>
                    <a:pt x="151" y="237"/>
                    <a:pt x="144" y="232"/>
                  </a:cubicBezTo>
                  <a:cubicBezTo>
                    <a:pt x="130" y="221"/>
                    <a:pt x="137" y="198"/>
                    <a:pt x="128" y="184"/>
                  </a:cubicBezTo>
                  <a:cubicBezTo>
                    <a:pt x="117" y="168"/>
                    <a:pt x="112" y="146"/>
                    <a:pt x="96" y="136"/>
                  </a:cubicBezTo>
                  <a:cubicBezTo>
                    <a:pt x="72" y="120"/>
                    <a:pt x="48" y="104"/>
                    <a:pt x="24" y="88"/>
                  </a:cubicBezTo>
                  <a:cubicBezTo>
                    <a:pt x="16" y="82"/>
                    <a:pt x="0" y="72"/>
                    <a:pt x="0" y="72"/>
                  </a:cubicBezTo>
                  <a:cubicBezTo>
                    <a:pt x="29" y="62"/>
                    <a:pt x="53" y="57"/>
                    <a:pt x="80" y="40"/>
                  </a:cubicBezTo>
                  <a:cubicBezTo>
                    <a:pt x="89" y="10"/>
                    <a:pt x="88" y="24"/>
                    <a:pt x="88" y="0"/>
                  </a:cubicBezTo>
                  <a:close/>
                </a:path>
              </a:pathLst>
            </a:custGeom>
            <a:solidFill>
              <a:srgbClr val="FFCC66"/>
            </a:solidFill>
            <a:ln w="9525">
              <a:solidFill>
                <a:srgbClr val="FFCC6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08" name="Freeform 360"/>
            <p:cNvSpPr>
              <a:spLocks/>
            </p:cNvSpPr>
            <p:nvPr/>
          </p:nvSpPr>
          <p:spPr bwMode="auto">
            <a:xfrm rot="-30564">
              <a:off x="4261" y="662"/>
              <a:ext cx="189" cy="187"/>
            </a:xfrm>
            <a:custGeom>
              <a:avLst/>
              <a:gdLst>
                <a:gd name="T0" fmla="*/ 48 w 232"/>
                <a:gd name="T1" fmla="*/ 0 h 237"/>
                <a:gd name="T2" fmla="*/ 77 w 232"/>
                <a:gd name="T3" fmla="*/ 47 h 237"/>
                <a:gd name="T4" fmla="*/ 112 w 232"/>
                <a:gd name="T5" fmla="*/ 75 h 237"/>
                <a:gd name="T6" fmla="*/ 125 w 232"/>
                <a:gd name="T7" fmla="*/ 83 h 237"/>
                <a:gd name="T8" fmla="*/ 86 w 232"/>
                <a:gd name="T9" fmla="*/ 102 h 237"/>
                <a:gd name="T10" fmla="*/ 77 w 232"/>
                <a:gd name="T11" fmla="*/ 114 h 237"/>
                <a:gd name="T12" fmla="*/ 69 w 232"/>
                <a:gd name="T13" fmla="*/ 90 h 237"/>
                <a:gd name="T14" fmla="*/ 52 w 232"/>
                <a:gd name="T15" fmla="*/ 66 h 237"/>
                <a:gd name="T16" fmla="*/ 13 w 232"/>
                <a:gd name="T17" fmla="*/ 43 h 237"/>
                <a:gd name="T18" fmla="*/ 0 w 232"/>
                <a:gd name="T19" fmla="*/ 36 h 237"/>
                <a:gd name="T20" fmla="*/ 43 w 232"/>
                <a:gd name="T21" fmla="*/ 20 h 237"/>
                <a:gd name="T22" fmla="*/ 48 w 232"/>
                <a:gd name="T23" fmla="*/ 0 h 23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32"/>
                <a:gd name="T37" fmla="*/ 0 h 237"/>
                <a:gd name="T38" fmla="*/ 232 w 232"/>
                <a:gd name="T39" fmla="*/ 237 h 23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32" h="237">
                  <a:moveTo>
                    <a:pt x="88" y="0"/>
                  </a:moveTo>
                  <a:cubicBezTo>
                    <a:pt x="98" y="43"/>
                    <a:pt x="105" y="70"/>
                    <a:pt x="144" y="96"/>
                  </a:cubicBezTo>
                  <a:cubicBezTo>
                    <a:pt x="170" y="136"/>
                    <a:pt x="151" y="114"/>
                    <a:pt x="208" y="152"/>
                  </a:cubicBezTo>
                  <a:cubicBezTo>
                    <a:pt x="216" y="157"/>
                    <a:pt x="232" y="168"/>
                    <a:pt x="232" y="168"/>
                  </a:cubicBezTo>
                  <a:cubicBezTo>
                    <a:pt x="207" y="184"/>
                    <a:pt x="184" y="191"/>
                    <a:pt x="160" y="208"/>
                  </a:cubicBezTo>
                  <a:cubicBezTo>
                    <a:pt x="154" y="216"/>
                    <a:pt x="151" y="237"/>
                    <a:pt x="144" y="232"/>
                  </a:cubicBezTo>
                  <a:cubicBezTo>
                    <a:pt x="130" y="221"/>
                    <a:pt x="137" y="198"/>
                    <a:pt x="128" y="184"/>
                  </a:cubicBezTo>
                  <a:cubicBezTo>
                    <a:pt x="117" y="168"/>
                    <a:pt x="112" y="146"/>
                    <a:pt x="96" y="136"/>
                  </a:cubicBezTo>
                  <a:cubicBezTo>
                    <a:pt x="72" y="120"/>
                    <a:pt x="48" y="104"/>
                    <a:pt x="24" y="88"/>
                  </a:cubicBezTo>
                  <a:cubicBezTo>
                    <a:pt x="16" y="82"/>
                    <a:pt x="0" y="72"/>
                    <a:pt x="0" y="72"/>
                  </a:cubicBezTo>
                  <a:cubicBezTo>
                    <a:pt x="29" y="62"/>
                    <a:pt x="53" y="57"/>
                    <a:pt x="80" y="40"/>
                  </a:cubicBezTo>
                  <a:cubicBezTo>
                    <a:pt x="89" y="10"/>
                    <a:pt x="88" y="24"/>
                    <a:pt x="88" y="0"/>
                  </a:cubicBezTo>
                  <a:close/>
                </a:path>
              </a:pathLst>
            </a:custGeom>
            <a:solidFill>
              <a:srgbClr val="FFCC66"/>
            </a:solidFill>
            <a:ln w="9525">
              <a:solidFill>
                <a:srgbClr val="FFCC6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09" name="Freeform 361"/>
            <p:cNvSpPr>
              <a:spLocks/>
            </p:cNvSpPr>
            <p:nvPr/>
          </p:nvSpPr>
          <p:spPr bwMode="auto">
            <a:xfrm rot="-30564">
              <a:off x="4357" y="758"/>
              <a:ext cx="189" cy="187"/>
            </a:xfrm>
            <a:custGeom>
              <a:avLst/>
              <a:gdLst>
                <a:gd name="T0" fmla="*/ 48 w 232"/>
                <a:gd name="T1" fmla="*/ 0 h 237"/>
                <a:gd name="T2" fmla="*/ 77 w 232"/>
                <a:gd name="T3" fmla="*/ 47 h 237"/>
                <a:gd name="T4" fmla="*/ 112 w 232"/>
                <a:gd name="T5" fmla="*/ 75 h 237"/>
                <a:gd name="T6" fmla="*/ 125 w 232"/>
                <a:gd name="T7" fmla="*/ 83 h 237"/>
                <a:gd name="T8" fmla="*/ 86 w 232"/>
                <a:gd name="T9" fmla="*/ 102 h 237"/>
                <a:gd name="T10" fmla="*/ 77 w 232"/>
                <a:gd name="T11" fmla="*/ 114 h 237"/>
                <a:gd name="T12" fmla="*/ 69 w 232"/>
                <a:gd name="T13" fmla="*/ 90 h 237"/>
                <a:gd name="T14" fmla="*/ 52 w 232"/>
                <a:gd name="T15" fmla="*/ 66 h 237"/>
                <a:gd name="T16" fmla="*/ 13 w 232"/>
                <a:gd name="T17" fmla="*/ 43 h 237"/>
                <a:gd name="T18" fmla="*/ 0 w 232"/>
                <a:gd name="T19" fmla="*/ 36 h 237"/>
                <a:gd name="T20" fmla="*/ 43 w 232"/>
                <a:gd name="T21" fmla="*/ 20 h 237"/>
                <a:gd name="T22" fmla="*/ 48 w 232"/>
                <a:gd name="T23" fmla="*/ 0 h 23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32"/>
                <a:gd name="T37" fmla="*/ 0 h 237"/>
                <a:gd name="T38" fmla="*/ 232 w 232"/>
                <a:gd name="T39" fmla="*/ 237 h 23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32" h="237">
                  <a:moveTo>
                    <a:pt x="88" y="0"/>
                  </a:moveTo>
                  <a:cubicBezTo>
                    <a:pt x="98" y="43"/>
                    <a:pt x="105" y="70"/>
                    <a:pt x="144" y="96"/>
                  </a:cubicBezTo>
                  <a:cubicBezTo>
                    <a:pt x="170" y="136"/>
                    <a:pt x="151" y="114"/>
                    <a:pt x="208" y="152"/>
                  </a:cubicBezTo>
                  <a:cubicBezTo>
                    <a:pt x="216" y="157"/>
                    <a:pt x="232" y="168"/>
                    <a:pt x="232" y="168"/>
                  </a:cubicBezTo>
                  <a:cubicBezTo>
                    <a:pt x="207" y="184"/>
                    <a:pt x="184" y="191"/>
                    <a:pt x="160" y="208"/>
                  </a:cubicBezTo>
                  <a:cubicBezTo>
                    <a:pt x="154" y="216"/>
                    <a:pt x="151" y="237"/>
                    <a:pt x="144" y="232"/>
                  </a:cubicBezTo>
                  <a:cubicBezTo>
                    <a:pt x="130" y="221"/>
                    <a:pt x="137" y="198"/>
                    <a:pt x="128" y="184"/>
                  </a:cubicBezTo>
                  <a:cubicBezTo>
                    <a:pt x="117" y="168"/>
                    <a:pt x="112" y="146"/>
                    <a:pt x="96" y="136"/>
                  </a:cubicBezTo>
                  <a:cubicBezTo>
                    <a:pt x="72" y="120"/>
                    <a:pt x="48" y="104"/>
                    <a:pt x="24" y="88"/>
                  </a:cubicBezTo>
                  <a:cubicBezTo>
                    <a:pt x="16" y="82"/>
                    <a:pt x="0" y="72"/>
                    <a:pt x="0" y="72"/>
                  </a:cubicBezTo>
                  <a:cubicBezTo>
                    <a:pt x="29" y="62"/>
                    <a:pt x="53" y="57"/>
                    <a:pt x="80" y="40"/>
                  </a:cubicBezTo>
                  <a:cubicBezTo>
                    <a:pt x="89" y="10"/>
                    <a:pt x="88" y="24"/>
                    <a:pt x="88" y="0"/>
                  </a:cubicBezTo>
                  <a:close/>
                </a:path>
              </a:pathLst>
            </a:custGeom>
            <a:solidFill>
              <a:srgbClr val="FFCC66"/>
            </a:solidFill>
            <a:ln w="9525">
              <a:solidFill>
                <a:srgbClr val="FFCC6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10" name="Freeform 362"/>
            <p:cNvSpPr>
              <a:spLocks/>
            </p:cNvSpPr>
            <p:nvPr/>
          </p:nvSpPr>
          <p:spPr bwMode="auto">
            <a:xfrm rot="7296311">
              <a:off x="3749" y="539"/>
              <a:ext cx="184" cy="193"/>
            </a:xfrm>
            <a:custGeom>
              <a:avLst/>
              <a:gdLst>
                <a:gd name="T0" fmla="*/ 44 w 232"/>
                <a:gd name="T1" fmla="*/ 0 h 237"/>
                <a:gd name="T2" fmla="*/ 71 w 232"/>
                <a:gd name="T3" fmla="*/ 52 h 237"/>
                <a:gd name="T4" fmla="*/ 104 w 232"/>
                <a:gd name="T5" fmla="*/ 82 h 237"/>
                <a:gd name="T6" fmla="*/ 116 w 232"/>
                <a:gd name="T7" fmla="*/ 91 h 237"/>
                <a:gd name="T8" fmla="*/ 80 w 232"/>
                <a:gd name="T9" fmla="*/ 112 h 237"/>
                <a:gd name="T10" fmla="*/ 71 w 232"/>
                <a:gd name="T11" fmla="*/ 125 h 237"/>
                <a:gd name="T12" fmla="*/ 64 w 232"/>
                <a:gd name="T13" fmla="*/ 99 h 237"/>
                <a:gd name="T14" fmla="*/ 48 w 232"/>
                <a:gd name="T15" fmla="*/ 73 h 237"/>
                <a:gd name="T16" fmla="*/ 12 w 232"/>
                <a:gd name="T17" fmla="*/ 48 h 237"/>
                <a:gd name="T18" fmla="*/ 0 w 232"/>
                <a:gd name="T19" fmla="*/ 39 h 237"/>
                <a:gd name="T20" fmla="*/ 40 w 232"/>
                <a:gd name="T21" fmla="*/ 22 h 237"/>
                <a:gd name="T22" fmla="*/ 44 w 232"/>
                <a:gd name="T23" fmla="*/ 0 h 23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32"/>
                <a:gd name="T37" fmla="*/ 0 h 237"/>
                <a:gd name="T38" fmla="*/ 232 w 232"/>
                <a:gd name="T39" fmla="*/ 237 h 23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32" h="237">
                  <a:moveTo>
                    <a:pt x="88" y="0"/>
                  </a:moveTo>
                  <a:cubicBezTo>
                    <a:pt x="98" y="43"/>
                    <a:pt x="105" y="70"/>
                    <a:pt x="144" y="96"/>
                  </a:cubicBezTo>
                  <a:cubicBezTo>
                    <a:pt x="170" y="136"/>
                    <a:pt x="151" y="114"/>
                    <a:pt x="208" y="152"/>
                  </a:cubicBezTo>
                  <a:cubicBezTo>
                    <a:pt x="216" y="157"/>
                    <a:pt x="232" y="168"/>
                    <a:pt x="232" y="168"/>
                  </a:cubicBezTo>
                  <a:cubicBezTo>
                    <a:pt x="207" y="184"/>
                    <a:pt x="184" y="191"/>
                    <a:pt x="160" y="208"/>
                  </a:cubicBezTo>
                  <a:cubicBezTo>
                    <a:pt x="154" y="216"/>
                    <a:pt x="151" y="237"/>
                    <a:pt x="144" y="232"/>
                  </a:cubicBezTo>
                  <a:cubicBezTo>
                    <a:pt x="130" y="221"/>
                    <a:pt x="137" y="198"/>
                    <a:pt x="128" y="184"/>
                  </a:cubicBezTo>
                  <a:cubicBezTo>
                    <a:pt x="117" y="168"/>
                    <a:pt x="112" y="146"/>
                    <a:pt x="96" y="136"/>
                  </a:cubicBezTo>
                  <a:cubicBezTo>
                    <a:pt x="72" y="120"/>
                    <a:pt x="48" y="104"/>
                    <a:pt x="24" y="88"/>
                  </a:cubicBezTo>
                  <a:cubicBezTo>
                    <a:pt x="16" y="82"/>
                    <a:pt x="0" y="72"/>
                    <a:pt x="0" y="72"/>
                  </a:cubicBezTo>
                  <a:cubicBezTo>
                    <a:pt x="29" y="62"/>
                    <a:pt x="53" y="57"/>
                    <a:pt x="80" y="40"/>
                  </a:cubicBezTo>
                  <a:cubicBezTo>
                    <a:pt x="89" y="10"/>
                    <a:pt x="88" y="24"/>
                    <a:pt x="88" y="0"/>
                  </a:cubicBezTo>
                  <a:close/>
                </a:path>
              </a:pathLst>
            </a:custGeom>
            <a:solidFill>
              <a:srgbClr val="FFCC66"/>
            </a:solidFill>
            <a:ln w="9525">
              <a:solidFill>
                <a:srgbClr val="FFCC6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11" name="Freeform 363"/>
            <p:cNvSpPr>
              <a:spLocks/>
            </p:cNvSpPr>
            <p:nvPr/>
          </p:nvSpPr>
          <p:spPr bwMode="auto">
            <a:xfrm rot="7296311">
              <a:off x="3845" y="491"/>
              <a:ext cx="184" cy="193"/>
            </a:xfrm>
            <a:custGeom>
              <a:avLst/>
              <a:gdLst>
                <a:gd name="T0" fmla="*/ 44 w 232"/>
                <a:gd name="T1" fmla="*/ 0 h 237"/>
                <a:gd name="T2" fmla="*/ 71 w 232"/>
                <a:gd name="T3" fmla="*/ 52 h 237"/>
                <a:gd name="T4" fmla="*/ 104 w 232"/>
                <a:gd name="T5" fmla="*/ 82 h 237"/>
                <a:gd name="T6" fmla="*/ 116 w 232"/>
                <a:gd name="T7" fmla="*/ 91 h 237"/>
                <a:gd name="T8" fmla="*/ 80 w 232"/>
                <a:gd name="T9" fmla="*/ 112 h 237"/>
                <a:gd name="T10" fmla="*/ 71 w 232"/>
                <a:gd name="T11" fmla="*/ 125 h 237"/>
                <a:gd name="T12" fmla="*/ 64 w 232"/>
                <a:gd name="T13" fmla="*/ 99 h 237"/>
                <a:gd name="T14" fmla="*/ 48 w 232"/>
                <a:gd name="T15" fmla="*/ 73 h 237"/>
                <a:gd name="T16" fmla="*/ 12 w 232"/>
                <a:gd name="T17" fmla="*/ 48 h 237"/>
                <a:gd name="T18" fmla="*/ 0 w 232"/>
                <a:gd name="T19" fmla="*/ 39 h 237"/>
                <a:gd name="T20" fmla="*/ 40 w 232"/>
                <a:gd name="T21" fmla="*/ 22 h 237"/>
                <a:gd name="T22" fmla="*/ 44 w 232"/>
                <a:gd name="T23" fmla="*/ 0 h 23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32"/>
                <a:gd name="T37" fmla="*/ 0 h 237"/>
                <a:gd name="T38" fmla="*/ 232 w 232"/>
                <a:gd name="T39" fmla="*/ 237 h 23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32" h="237">
                  <a:moveTo>
                    <a:pt x="88" y="0"/>
                  </a:moveTo>
                  <a:cubicBezTo>
                    <a:pt x="98" y="43"/>
                    <a:pt x="105" y="70"/>
                    <a:pt x="144" y="96"/>
                  </a:cubicBezTo>
                  <a:cubicBezTo>
                    <a:pt x="170" y="136"/>
                    <a:pt x="151" y="114"/>
                    <a:pt x="208" y="152"/>
                  </a:cubicBezTo>
                  <a:cubicBezTo>
                    <a:pt x="216" y="157"/>
                    <a:pt x="232" y="168"/>
                    <a:pt x="232" y="168"/>
                  </a:cubicBezTo>
                  <a:cubicBezTo>
                    <a:pt x="207" y="184"/>
                    <a:pt x="184" y="191"/>
                    <a:pt x="160" y="208"/>
                  </a:cubicBezTo>
                  <a:cubicBezTo>
                    <a:pt x="154" y="216"/>
                    <a:pt x="151" y="237"/>
                    <a:pt x="144" y="232"/>
                  </a:cubicBezTo>
                  <a:cubicBezTo>
                    <a:pt x="130" y="221"/>
                    <a:pt x="137" y="198"/>
                    <a:pt x="128" y="184"/>
                  </a:cubicBezTo>
                  <a:cubicBezTo>
                    <a:pt x="117" y="168"/>
                    <a:pt x="112" y="146"/>
                    <a:pt x="96" y="136"/>
                  </a:cubicBezTo>
                  <a:cubicBezTo>
                    <a:pt x="72" y="120"/>
                    <a:pt x="48" y="104"/>
                    <a:pt x="24" y="88"/>
                  </a:cubicBezTo>
                  <a:cubicBezTo>
                    <a:pt x="16" y="82"/>
                    <a:pt x="0" y="72"/>
                    <a:pt x="0" y="72"/>
                  </a:cubicBezTo>
                  <a:cubicBezTo>
                    <a:pt x="29" y="62"/>
                    <a:pt x="53" y="57"/>
                    <a:pt x="80" y="40"/>
                  </a:cubicBezTo>
                  <a:cubicBezTo>
                    <a:pt x="89" y="10"/>
                    <a:pt x="88" y="24"/>
                    <a:pt x="88" y="0"/>
                  </a:cubicBezTo>
                  <a:close/>
                </a:path>
              </a:pathLst>
            </a:custGeom>
            <a:solidFill>
              <a:srgbClr val="FFCC66"/>
            </a:solidFill>
            <a:ln w="9525">
              <a:solidFill>
                <a:srgbClr val="FFCC6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12" name="Freeform 364"/>
            <p:cNvSpPr>
              <a:spLocks/>
            </p:cNvSpPr>
            <p:nvPr/>
          </p:nvSpPr>
          <p:spPr bwMode="auto">
            <a:xfrm rot="7296311">
              <a:off x="3941" y="443"/>
              <a:ext cx="184" cy="193"/>
            </a:xfrm>
            <a:custGeom>
              <a:avLst/>
              <a:gdLst>
                <a:gd name="T0" fmla="*/ 44 w 232"/>
                <a:gd name="T1" fmla="*/ 0 h 237"/>
                <a:gd name="T2" fmla="*/ 71 w 232"/>
                <a:gd name="T3" fmla="*/ 52 h 237"/>
                <a:gd name="T4" fmla="*/ 104 w 232"/>
                <a:gd name="T5" fmla="*/ 82 h 237"/>
                <a:gd name="T6" fmla="*/ 116 w 232"/>
                <a:gd name="T7" fmla="*/ 91 h 237"/>
                <a:gd name="T8" fmla="*/ 80 w 232"/>
                <a:gd name="T9" fmla="*/ 112 h 237"/>
                <a:gd name="T10" fmla="*/ 71 w 232"/>
                <a:gd name="T11" fmla="*/ 125 h 237"/>
                <a:gd name="T12" fmla="*/ 64 w 232"/>
                <a:gd name="T13" fmla="*/ 99 h 237"/>
                <a:gd name="T14" fmla="*/ 48 w 232"/>
                <a:gd name="T15" fmla="*/ 73 h 237"/>
                <a:gd name="T16" fmla="*/ 12 w 232"/>
                <a:gd name="T17" fmla="*/ 48 h 237"/>
                <a:gd name="T18" fmla="*/ 0 w 232"/>
                <a:gd name="T19" fmla="*/ 39 h 237"/>
                <a:gd name="T20" fmla="*/ 40 w 232"/>
                <a:gd name="T21" fmla="*/ 22 h 237"/>
                <a:gd name="T22" fmla="*/ 44 w 232"/>
                <a:gd name="T23" fmla="*/ 0 h 23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32"/>
                <a:gd name="T37" fmla="*/ 0 h 237"/>
                <a:gd name="T38" fmla="*/ 232 w 232"/>
                <a:gd name="T39" fmla="*/ 237 h 23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32" h="237">
                  <a:moveTo>
                    <a:pt x="88" y="0"/>
                  </a:moveTo>
                  <a:cubicBezTo>
                    <a:pt x="98" y="43"/>
                    <a:pt x="105" y="70"/>
                    <a:pt x="144" y="96"/>
                  </a:cubicBezTo>
                  <a:cubicBezTo>
                    <a:pt x="170" y="136"/>
                    <a:pt x="151" y="114"/>
                    <a:pt x="208" y="152"/>
                  </a:cubicBezTo>
                  <a:cubicBezTo>
                    <a:pt x="216" y="157"/>
                    <a:pt x="232" y="168"/>
                    <a:pt x="232" y="168"/>
                  </a:cubicBezTo>
                  <a:cubicBezTo>
                    <a:pt x="207" y="184"/>
                    <a:pt x="184" y="191"/>
                    <a:pt x="160" y="208"/>
                  </a:cubicBezTo>
                  <a:cubicBezTo>
                    <a:pt x="154" y="216"/>
                    <a:pt x="151" y="237"/>
                    <a:pt x="144" y="232"/>
                  </a:cubicBezTo>
                  <a:cubicBezTo>
                    <a:pt x="130" y="221"/>
                    <a:pt x="137" y="198"/>
                    <a:pt x="128" y="184"/>
                  </a:cubicBezTo>
                  <a:cubicBezTo>
                    <a:pt x="117" y="168"/>
                    <a:pt x="112" y="146"/>
                    <a:pt x="96" y="136"/>
                  </a:cubicBezTo>
                  <a:cubicBezTo>
                    <a:pt x="72" y="120"/>
                    <a:pt x="48" y="104"/>
                    <a:pt x="24" y="88"/>
                  </a:cubicBezTo>
                  <a:cubicBezTo>
                    <a:pt x="16" y="82"/>
                    <a:pt x="0" y="72"/>
                    <a:pt x="0" y="72"/>
                  </a:cubicBezTo>
                  <a:cubicBezTo>
                    <a:pt x="29" y="62"/>
                    <a:pt x="53" y="57"/>
                    <a:pt x="80" y="40"/>
                  </a:cubicBezTo>
                  <a:cubicBezTo>
                    <a:pt x="89" y="10"/>
                    <a:pt x="88" y="24"/>
                    <a:pt x="88" y="0"/>
                  </a:cubicBezTo>
                  <a:close/>
                </a:path>
              </a:pathLst>
            </a:custGeom>
            <a:solidFill>
              <a:srgbClr val="FFCC66"/>
            </a:solidFill>
            <a:ln w="9525">
              <a:solidFill>
                <a:srgbClr val="FFCC6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13" name="Freeform 365"/>
            <p:cNvSpPr>
              <a:spLocks/>
            </p:cNvSpPr>
            <p:nvPr/>
          </p:nvSpPr>
          <p:spPr bwMode="auto">
            <a:xfrm rot="7296311">
              <a:off x="4037" y="451"/>
              <a:ext cx="184" cy="193"/>
            </a:xfrm>
            <a:custGeom>
              <a:avLst/>
              <a:gdLst>
                <a:gd name="T0" fmla="*/ 44 w 232"/>
                <a:gd name="T1" fmla="*/ 0 h 237"/>
                <a:gd name="T2" fmla="*/ 71 w 232"/>
                <a:gd name="T3" fmla="*/ 52 h 237"/>
                <a:gd name="T4" fmla="*/ 104 w 232"/>
                <a:gd name="T5" fmla="*/ 82 h 237"/>
                <a:gd name="T6" fmla="*/ 116 w 232"/>
                <a:gd name="T7" fmla="*/ 91 h 237"/>
                <a:gd name="T8" fmla="*/ 80 w 232"/>
                <a:gd name="T9" fmla="*/ 112 h 237"/>
                <a:gd name="T10" fmla="*/ 71 w 232"/>
                <a:gd name="T11" fmla="*/ 125 h 237"/>
                <a:gd name="T12" fmla="*/ 64 w 232"/>
                <a:gd name="T13" fmla="*/ 99 h 237"/>
                <a:gd name="T14" fmla="*/ 48 w 232"/>
                <a:gd name="T15" fmla="*/ 73 h 237"/>
                <a:gd name="T16" fmla="*/ 12 w 232"/>
                <a:gd name="T17" fmla="*/ 48 h 237"/>
                <a:gd name="T18" fmla="*/ 0 w 232"/>
                <a:gd name="T19" fmla="*/ 39 h 237"/>
                <a:gd name="T20" fmla="*/ 40 w 232"/>
                <a:gd name="T21" fmla="*/ 22 h 237"/>
                <a:gd name="T22" fmla="*/ 44 w 232"/>
                <a:gd name="T23" fmla="*/ 0 h 23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32"/>
                <a:gd name="T37" fmla="*/ 0 h 237"/>
                <a:gd name="T38" fmla="*/ 232 w 232"/>
                <a:gd name="T39" fmla="*/ 237 h 23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32" h="237">
                  <a:moveTo>
                    <a:pt x="88" y="0"/>
                  </a:moveTo>
                  <a:cubicBezTo>
                    <a:pt x="98" y="43"/>
                    <a:pt x="105" y="70"/>
                    <a:pt x="144" y="96"/>
                  </a:cubicBezTo>
                  <a:cubicBezTo>
                    <a:pt x="170" y="136"/>
                    <a:pt x="151" y="114"/>
                    <a:pt x="208" y="152"/>
                  </a:cubicBezTo>
                  <a:cubicBezTo>
                    <a:pt x="216" y="157"/>
                    <a:pt x="232" y="168"/>
                    <a:pt x="232" y="168"/>
                  </a:cubicBezTo>
                  <a:cubicBezTo>
                    <a:pt x="207" y="184"/>
                    <a:pt x="184" y="191"/>
                    <a:pt x="160" y="208"/>
                  </a:cubicBezTo>
                  <a:cubicBezTo>
                    <a:pt x="154" y="216"/>
                    <a:pt x="151" y="237"/>
                    <a:pt x="144" y="232"/>
                  </a:cubicBezTo>
                  <a:cubicBezTo>
                    <a:pt x="130" y="221"/>
                    <a:pt x="137" y="198"/>
                    <a:pt x="128" y="184"/>
                  </a:cubicBezTo>
                  <a:cubicBezTo>
                    <a:pt x="117" y="168"/>
                    <a:pt x="112" y="146"/>
                    <a:pt x="96" y="136"/>
                  </a:cubicBezTo>
                  <a:cubicBezTo>
                    <a:pt x="72" y="120"/>
                    <a:pt x="48" y="104"/>
                    <a:pt x="24" y="88"/>
                  </a:cubicBezTo>
                  <a:cubicBezTo>
                    <a:pt x="16" y="82"/>
                    <a:pt x="0" y="72"/>
                    <a:pt x="0" y="72"/>
                  </a:cubicBezTo>
                  <a:cubicBezTo>
                    <a:pt x="29" y="62"/>
                    <a:pt x="53" y="57"/>
                    <a:pt x="80" y="40"/>
                  </a:cubicBezTo>
                  <a:cubicBezTo>
                    <a:pt x="89" y="10"/>
                    <a:pt x="88" y="24"/>
                    <a:pt x="88" y="0"/>
                  </a:cubicBezTo>
                  <a:close/>
                </a:path>
              </a:pathLst>
            </a:custGeom>
            <a:solidFill>
              <a:srgbClr val="FFCC66"/>
            </a:solidFill>
            <a:ln w="9525">
              <a:solidFill>
                <a:srgbClr val="FFCC6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14" name="Freeform 366"/>
            <p:cNvSpPr>
              <a:spLocks/>
            </p:cNvSpPr>
            <p:nvPr/>
          </p:nvSpPr>
          <p:spPr bwMode="auto">
            <a:xfrm rot="7296311">
              <a:off x="4133" y="539"/>
              <a:ext cx="184" cy="193"/>
            </a:xfrm>
            <a:custGeom>
              <a:avLst/>
              <a:gdLst>
                <a:gd name="T0" fmla="*/ 44 w 232"/>
                <a:gd name="T1" fmla="*/ 0 h 237"/>
                <a:gd name="T2" fmla="*/ 71 w 232"/>
                <a:gd name="T3" fmla="*/ 52 h 237"/>
                <a:gd name="T4" fmla="*/ 104 w 232"/>
                <a:gd name="T5" fmla="*/ 82 h 237"/>
                <a:gd name="T6" fmla="*/ 116 w 232"/>
                <a:gd name="T7" fmla="*/ 91 h 237"/>
                <a:gd name="T8" fmla="*/ 80 w 232"/>
                <a:gd name="T9" fmla="*/ 112 h 237"/>
                <a:gd name="T10" fmla="*/ 71 w 232"/>
                <a:gd name="T11" fmla="*/ 125 h 237"/>
                <a:gd name="T12" fmla="*/ 64 w 232"/>
                <a:gd name="T13" fmla="*/ 99 h 237"/>
                <a:gd name="T14" fmla="*/ 48 w 232"/>
                <a:gd name="T15" fmla="*/ 73 h 237"/>
                <a:gd name="T16" fmla="*/ 12 w 232"/>
                <a:gd name="T17" fmla="*/ 48 h 237"/>
                <a:gd name="T18" fmla="*/ 0 w 232"/>
                <a:gd name="T19" fmla="*/ 39 h 237"/>
                <a:gd name="T20" fmla="*/ 40 w 232"/>
                <a:gd name="T21" fmla="*/ 22 h 237"/>
                <a:gd name="T22" fmla="*/ 44 w 232"/>
                <a:gd name="T23" fmla="*/ 0 h 23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32"/>
                <a:gd name="T37" fmla="*/ 0 h 237"/>
                <a:gd name="T38" fmla="*/ 232 w 232"/>
                <a:gd name="T39" fmla="*/ 237 h 23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32" h="237">
                  <a:moveTo>
                    <a:pt x="88" y="0"/>
                  </a:moveTo>
                  <a:cubicBezTo>
                    <a:pt x="98" y="43"/>
                    <a:pt x="105" y="70"/>
                    <a:pt x="144" y="96"/>
                  </a:cubicBezTo>
                  <a:cubicBezTo>
                    <a:pt x="170" y="136"/>
                    <a:pt x="151" y="114"/>
                    <a:pt x="208" y="152"/>
                  </a:cubicBezTo>
                  <a:cubicBezTo>
                    <a:pt x="216" y="157"/>
                    <a:pt x="232" y="168"/>
                    <a:pt x="232" y="168"/>
                  </a:cubicBezTo>
                  <a:cubicBezTo>
                    <a:pt x="207" y="184"/>
                    <a:pt x="184" y="191"/>
                    <a:pt x="160" y="208"/>
                  </a:cubicBezTo>
                  <a:cubicBezTo>
                    <a:pt x="154" y="216"/>
                    <a:pt x="151" y="237"/>
                    <a:pt x="144" y="232"/>
                  </a:cubicBezTo>
                  <a:cubicBezTo>
                    <a:pt x="130" y="221"/>
                    <a:pt x="137" y="198"/>
                    <a:pt x="128" y="184"/>
                  </a:cubicBezTo>
                  <a:cubicBezTo>
                    <a:pt x="117" y="168"/>
                    <a:pt x="112" y="146"/>
                    <a:pt x="96" y="136"/>
                  </a:cubicBezTo>
                  <a:cubicBezTo>
                    <a:pt x="72" y="120"/>
                    <a:pt x="48" y="104"/>
                    <a:pt x="24" y="88"/>
                  </a:cubicBezTo>
                  <a:cubicBezTo>
                    <a:pt x="16" y="82"/>
                    <a:pt x="0" y="72"/>
                    <a:pt x="0" y="72"/>
                  </a:cubicBezTo>
                  <a:cubicBezTo>
                    <a:pt x="29" y="62"/>
                    <a:pt x="53" y="57"/>
                    <a:pt x="80" y="40"/>
                  </a:cubicBezTo>
                  <a:cubicBezTo>
                    <a:pt x="89" y="10"/>
                    <a:pt x="88" y="24"/>
                    <a:pt x="88" y="0"/>
                  </a:cubicBezTo>
                  <a:close/>
                </a:path>
              </a:pathLst>
            </a:custGeom>
            <a:solidFill>
              <a:srgbClr val="FFCC66"/>
            </a:solidFill>
            <a:ln w="9525">
              <a:solidFill>
                <a:srgbClr val="FFCC6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15" name="Freeform 367"/>
            <p:cNvSpPr>
              <a:spLocks/>
            </p:cNvSpPr>
            <p:nvPr/>
          </p:nvSpPr>
          <p:spPr bwMode="auto">
            <a:xfrm rot="7296311">
              <a:off x="4229" y="627"/>
              <a:ext cx="184" cy="193"/>
            </a:xfrm>
            <a:custGeom>
              <a:avLst/>
              <a:gdLst>
                <a:gd name="T0" fmla="*/ 44 w 232"/>
                <a:gd name="T1" fmla="*/ 0 h 237"/>
                <a:gd name="T2" fmla="*/ 71 w 232"/>
                <a:gd name="T3" fmla="*/ 52 h 237"/>
                <a:gd name="T4" fmla="*/ 104 w 232"/>
                <a:gd name="T5" fmla="*/ 82 h 237"/>
                <a:gd name="T6" fmla="*/ 116 w 232"/>
                <a:gd name="T7" fmla="*/ 91 h 237"/>
                <a:gd name="T8" fmla="*/ 80 w 232"/>
                <a:gd name="T9" fmla="*/ 112 h 237"/>
                <a:gd name="T10" fmla="*/ 71 w 232"/>
                <a:gd name="T11" fmla="*/ 125 h 237"/>
                <a:gd name="T12" fmla="*/ 64 w 232"/>
                <a:gd name="T13" fmla="*/ 99 h 237"/>
                <a:gd name="T14" fmla="*/ 48 w 232"/>
                <a:gd name="T15" fmla="*/ 73 h 237"/>
                <a:gd name="T16" fmla="*/ 12 w 232"/>
                <a:gd name="T17" fmla="*/ 48 h 237"/>
                <a:gd name="T18" fmla="*/ 0 w 232"/>
                <a:gd name="T19" fmla="*/ 39 h 237"/>
                <a:gd name="T20" fmla="*/ 40 w 232"/>
                <a:gd name="T21" fmla="*/ 22 h 237"/>
                <a:gd name="T22" fmla="*/ 44 w 232"/>
                <a:gd name="T23" fmla="*/ 0 h 23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32"/>
                <a:gd name="T37" fmla="*/ 0 h 237"/>
                <a:gd name="T38" fmla="*/ 232 w 232"/>
                <a:gd name="T39" fmla="*/ 237 h 23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32" h="237">
                  <a:moveTo>
                    <a:pt x="88" y="0"/>
                  </a:moveTo>
                  <a:cubicBezTo>
                    <a:pt x="98" y="43"/>
                    <a:pt x="105" y="70"/>
                    <a:pt x="144" y="96"/>
                  </a:cubicBezTo>
                  <a:cubicBezTo>
                    <a:pt x="170" y="136"/>
                    <a:pt x="151" y="114"/>
                    <a:pt x="208" y="152"/>
                  </a:cubicBezTo>
                  <a:cubicBezTo>
                    <a:pt x="216" y="157"/>
                    <a:pt x="232" y="168"/>
                    <a:pt x="232" y="168"/>
                  </a:cubicBezTo>
                  <a:cubicBezTo>
                    <a:pt x="207" y="184"/>
                    <a:pt x="184" y="191"/>
                    <a:pt x="160" y="208"/>
                  </a:cubicBezTo>
                  <a:cubicBezTo>
                    <a:pt x="154" y="216"/>
                    <a:pt x="151" y="237"/>
                    <a:pt x="144" y="232"/>
                  </a:cubicBezTo>
                  <a:cubicBezTo>
                    <a:pt x="130" y="221"/>
                    <a:pt x="137" y="198"/>
                    <a:pt x="128" y="184"/>
                  </a:cubicBezTo>
                  <a:cubicBezTo>
                    <a:pt x="117" y="168"/>
                    <a:pt x="112" y="146"/>
                    <a:pt x="96" y="136"/>
                  </a:cubicBezTo>
                  <a:cubicBezTo>
                    <a:pt x="72" y="120"/>
                    <a:pt x="48" y="104"/>
                    <a:pt x="24" y="88"/>
                  </a:cubicBezTo>
                  <a:cubicBezTo>
                    <a:pt x="16" y="82"/>
                    <a:pt x="0" y="72"/>
                    <a:pt x="0" y="72"/>
                  </a:cubicBezTo>
                  <a:cubicBezTo>
                    <a:pt x="29" y="62"/>
                    <a:pt x="53" y="57"/>
                    <a:pt x="80" y="40"/>
                  </a:cubicBezTo>
                  <a:cubicBezTo>
                    <a:pt x="89" y="10"/>
                    <a:pt x="88" y="24"/>
                    <a:pt x="88" y="0"/>
                  </a:cubicBezTo>
                  <a:close/>
                </a:path>
              </a:pathLst>
            </a:custGeom>
            <a:solidFill>
              <a:srgbClr val="FFCC66"/>
            </a:solidFill>
            <a:ln w="9525">
              <a:solidFill>
                <a:srgbClr val="FFCC6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16" name="Freeform 368"/>
            <p:cNvSpPr>
              <a:spLocks/>
            </p:cNvSpPr>
            <p:nvPr/>
          </p:nvSpPr>
          <p:spPr bwMode="auto">
            <a:xfrm rot="4918449">
              <a:off x="3461" y="667"/>
              <a:ext cx="183" cy="193"/>
            </a:xfrm>
            <a:custGeom>
              <a:avLst/>
              <a:gdLst>
                <a:gd name="T0" fmla="*/ 43 w 232"/>
                <a:gd name="T1" fmla="*/ 0 h 237"/>
                <a:gd name="T2" fmla="*/ 71 w 232"/>
                <a:gd name="T3" fmla="*/ 52 h 237"/>
                <a:gd name="T4" fmla="*/ 102 w 232"/>
                <a:gd name="T5" fmla="*/ 82 h 237"/>
                <a:gd name="T6" fmla="*/ 114 w 232"/>
                <a:gd name="T7" fmla="*/ 91 h 237"/>
                <a:gd name="T8" fmla="*/ 78 w 232"/>
                <a:gd name="T9" fmla="*/ 112 h 237"/>
                <a:gd name="T10" fmla="*/ 71 w 232"/>
                <a:gd name="T11" fmla="*/ 125 h 237"/>
                <a:gd name="T12" fmla="*/ 63 w 232"/>
                <a:gd name="T13" fmla="*/ 99 h 237"/>
                <a:gd name="T14" fmla="*/ 47 w 232"/>
                <a:gd name="T15" fmla="*/ 73 h 237"/>
                <a:gd name="T16" fmla="*/ 12 w 232"/>
                <a:gd name="T17" fmla="*/ 48 h 237"/>
                <a:gd name="T18" fmla="*/ 0 w 232"/>
                <a:gd name="T19" fmla="*/ 39 h 237"/>
                <a:gd name="T20" fmla="*/ 39 w 232"/>
                <a:gd name="T21" fmla="*/ 22 h 237"/>
                <a:gd name="T22" fmla="*/ 43 w 232"/>
                <a:gd name="T23" fmla="*/ 0 h 23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32"/>
                <a:gd name="T37" fmla="*/ 0 h 237"/>
                <a:gd name="T38" fmla="*/ 232 w 232"/>
                <a:gd name="T39" fmla="*/ 237 h 23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32" h="237">
                  <a:moveTo>
                    <a:pt x="88" y="0"/>
                  </a:moveTo>
                  <a:cubicBezTo>
                    <a:pt x="98" y="43"/>
                    <a:pt x="105" y="70"/>
                    <a:pt x="144" y="96"/>
                  </a:cubicBezTo>
                  <a:cubicBezTo>
                    <a:pt x="170" y="136"/>
                    <a:pt x="151" y="114"/>
                    <a:pt x="208" y="152"/>
                  </a:cubicBezTo>
                  <a:cubicBezTo>
                    <a:pt x="216" y="157"/>
                    <a:pt x="232" y="168"/>
                    <a:pt x="232" y="168"/>
                  </a:cubicBezTo>
                  <a:cubicBezTo>
                    <a:pt x="207" y="184"/>
                    <a:pt x="184" y="191"/>
                    <a:pt x="160" y="208"/>
                  </a:cubicBezTo>
                  <a:cubicBezTo>
                    <a:pt x="154" y="216"/>
                    <a:pt x="151" y="237"/>
                    <a:pt x="144" y="232"/>
                  </a:cubicBezTo>
                  <a:cubicBezTo>
                    <a:pt x="130" y="221"/>
                    <a:pt x="137" y="198"/>
                    <a:pt x="128" y="184"/>
                  </a:cubicBezTo>
                  <a:cubicBezTo>
                    <a:pt x="117" y="168"/>
                    <a:pt x="112" y="146"/>
                    <a:pt x="96" y="136"/>
                  </a:cubicBezTo>
                  <a:cubicBezTo>
                    <a:pt x="72" y="120"/>
                    <a:pt x="48" y="104"/>
                    <a:pt x="24" y="88"/>
                  </a:cubicBezTo>
                  <a:cubicBezTo>
                    <a:pt x="16" y="82"/>
                    <a:pt x="0" y="72"/>
                    <a:pt x="0" y="72"/>
                  </a:cubicBezTo>
                  <a:cubicBezTo>
                    <a:pt x="29" y="62"/>
                    <a:pt x="53" y="57"/>
                    <a:pt x="80" y="40"/>
                  </a:cubicBezTo>
                  <a:cubicBezTo>
                    <a:pt x="89" y="10"/>
                    <a:pt x="88" y="24"/>
                    <a:pt x="88" y="0"/>
                  </a:cubicBezTo>
                  <a:close/>
                </a:path>
              </a:pathLst>
            </a:custGeom>
            <a:solidFill>
              <a:srgbClr val="FFCC66"/>
            </a:solidFill>
            <a:ln w="9525">
              <a:solidFill>
                <a:srgbClr val="FFCC6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17" name="Freeform 369"/>
            <p:cNvSpPr>
              <a:spLocks/>
            </p:cNvSpPr>
            <p:nvPr/>
          </p:nvSpPr>
          <p:spPr bwMode="auto">
            <a:xfrm rot="4918449">
              <a:off x="3406" y="868"/>
              <a:ext cx="183" cy="193"/>
            </a:xfrm>
            <a:custGeom>
              <a:avLst/>
              <a:gdLst>
                <a:gd name="T0" fmla="*/ 43 w 232"/>
                <a:gd name="T1" fmla="*/ 0 h 237"/>
                <a:gd name="T2" fmla="*/ 71 w 232"/>
                <a:gd name="T3" fmla="*/ 52 h 237"/>
                <a:gd name="T4" fmla="*/ 102 w 232"/>
                <a:gd name="T5" fmla="*/ 82 h 237"/>
                <a:gd name="T6" fmla="*/ 114 w 232"/>
                <a:gd name="T7" fmla="*/ 91 h 237"/>
                <a:gd name="T8" fmla="*/ 78 w 232"/>
                <a:gd name="T9" fmla="*/ 112 h 237"/>
                <a:gd name="T10" fmla="*/ 71 w 232"/>
                <a:gd name="T11" fmla="*/ 125 h 237"/>
                <a:gd name="T12" fmla="*/ 63 w 232"/>
                <a:gd name="T13" fmla="*/ 99 h 237"/>
                <a:gd name="T14" fmla="*/ 47 w 232"/>
                <a:gd name="T15" fmla="*/ 73 h 237"/>
                <a:gd name="T16" fmla="*/ 12 w 232"/>
                <a:gd name="T17" fmla="*/ 48 h 237"/>
                <a:gd name="T18" fmla="*/ 0 w 232"/>
                <a:gd name="T19" fmla="*/ 39 h 237"/>
                <a:gd name="T20" fmla="*/ 39 w 232"/>
                <a:gd name="T21" fmla="*/ 22 h 237"/>
                <a:gd name="T22" fmla="*/ 43 w 232"/>
                <a:gd name="T23" fmla="*/ 0 h 23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32"/>
                <a:gd name="T37" fmla="*/ 0 h 237"/>
                <a:gd name="T38" fmla="*/ 232 w 232"/>
                <a:gd name="T39" fmla="*/ 237 h 23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32" h="237">
                  <a:moveTo>
                    <a:pt x="88" y="0"/>
                  </a:moveTo>
                  <a:cubicBezTo>
                    <a:pt x="98" y="43"/>
                    <a:pt x="105" y="70"/>
                    <a:pt x="144" y="96"/>
                  </a:cubicBezTo>
                  <a:cubicBezTo>
                    <a:pt x="170" y="136"/>
                    <a:pt x="151" y="114"/>
                    <a:pt x="208" y="152"/>
                  </a:cubicBezTo>
                  <a:cubicBezTo>
                    <a:pt x="216" y="157"/>
                    <a:pt x="232" y="168"/>
                    <a:pt x="232" y="168"/>
                  </a:cubicBezTo>
                  <a:cubicBezTo>
                    <a:pt x="207" y="184"/>
                    <a:pt x="184" y="191"/>
                    <a:pt x="160" y="208"/>
                  </a:cubicBezTo>
                  <a:cubicBezTo>
                    <a:pt x="154" y="216"/>
                    <a:pt x="151" y="237"/>
                    <a:pt x="144" y="232"/>
                  </a:cubicBezTo>
                  <a:cubicBezTo>
                    <a:pt x="130" y="221"/>
                    <a:pt x="137" y="198"/>
                    <a:pt x="128" y="184"/>
                  </a:cubicBezTo>
                  <a:cubicBezTo>
                    <a:pt x="117" y="168"/>
                    <a:pt x="112" y="146"/>
                    <a:pt x="96" y="136"/>
                  </a:cubicBezTo>
                  <a:cubicBezTo>
                    <a:pt x="72" y="120"/>
                    <a:pt x="48" y="104"/>
                    <a:pt x="24" y="88"/>
                  </a:cubicBezTo>
                  <a:cubicBezTo>
                    <a:pt x="16" y="82"/>
                    <a:pt x="0" y="72"/>
                    <a:pt x="0" y="72"/>
                  </a:cubicBezTo>
                  <a:cubicBezTo>
                    <a:pt x="29" y="62"/>
                    <a:pt x="53" y="57"/>
                    <a:pt x="80" y="40"/>
                  </a:cubicBezTo>
                  <a:cubicBezTo>
                    <a:pt x="89" y="10"/>
                    <a:pt x="88" y="24"/>
                    <a:pt x="88" y="0"/>
                  </a:cubicBezTo>
                  <a:close/>
                </a:path>
              </a:pathLst>
            </a:custGeom>
            <a:solidFill>
              <a:srgbClr val="FFCC66"/>
            </a:solidFill>
            <a:ln w="9525">
              <a:solidFill>
                <a:srgbClr val="FFCC6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18" name="Freeform 370"/>
            <p:cNvSpPr>
              <a:spLocks/>
            </p:cNvSpPr>
            <p:nvPr/>
          </p:nvSpPr>
          <p:spPr bwMode="auto">
            <a:xfrm rot="4918449">
              <a:off x="3365" y="1051"/>
              <a:ext cx="183" cy="193"/>
            </a:xfrm>
            <a:custGeom>
              <a:avLst/>
              <a:gdLst>
                <a:gd name="T0" fmla="*/ 43 w 232"/>
                <a:gd name="T1" fmla="*/ 0 h 237"/>
                <a:gd name="T2" fmla="*/ 71 w 232"/>
                <a:gd name="T3" fmla="*/ 52 h 237"/>
                <a:gd name="T4" fmla="*/ 102 w 232"/>
                <a:gd name="T5" fmla="*/ 82 h 237"/>
                <a:gd name="T6" fmla="*/ 114 w 232"/>
                <a:gd name="T7" fmla="*/ 91 h 237"/>
                <a:gd name="T8" fmla="*/ 78 w 232"/>
                <a:gd name="T9" fmla="*/ 112 h 237"/>
                <a:gd name="T10" fmla="*/ 71 w 232"/>
                <a:gd name="T11" fmla="*/ 125 h 237"/>
                <a:gd name="T12" fmla="*/ 63 w 232"/>
                <a:gd name="T13" fmla="*/ 99 h 237"/>
                <a:gd name="T14" fmla="*/ 47 w 232"/>
                <a:gd name="T15" fmla="*/ 73 h 237"/>
                <a:gd name="T16" fmla="*/ 12 w 232"/>
                <a:gd name="T17" fmla="*/ 48 h 237"/>
                <a:gd name="T18" fmla="*/ 0 w 232"/>
                <a:gd name="T19" fmla="*/ 39 h 237"/>
                <a:gd name="T20" fmla="*/ 39 w 232"/>
                <a:gd name="T21" fmla="*/ 22 h 237"/>
                <a:gd name="T22" fmla="*/ 43 w 232"/>
                <a:gd name="T23" fmla="*/ 0 h 23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32"/>
                <a:gd name="T37" fmla="*/ 0 h 237"/>
                <a:gd name="T38" fmla="*/ 232 w 232"/>
                <a:gd name="T39" fmla="*/ 237 h 23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32" h="237">
                  <a:moveTo>
                    <a:pt x="88" y="0"/>
                  </a:moveTo>
                  <a:cubicBezTo>
                    <a:pt x="98" y="43"/>
                    <a:pt x="105" y="70"/>
                    <a:pt x="144" y="96"/>
                  </a:cubicBezTo>
                  <a:cubicBezTo>
                    <a:pt x="170" y="136"/>
                    <a:pt x="151" y="114"/>
                    <a:pt x="208" y="152"/>
                  </a:cubicBezTo>
                  <a:cubicBezTo>
                    <a:pt x="216" y="157"/>
                    <a:pt x="232" y="168"/>
                    <a:pt x="232" y="168"/>
                  </a:cubicBezTo>
                  <a:cubicBezTo>
                    <a:pt x="207" y="184"/>
                    <a:pt x="184" y="191"/>
                    <a:pt x="160" y="208"/>
                  </a:cubicBezTo>
                  <a:cubicBezTo>
                    <a:pt x="154" y="216"/>
                    <a:pt x="151" y="237"/>
                    <a:pt x="144" y="232"/>
                  </a:cubicBezTo>
                  <a:cubicBezTo>
                    <a:pt x="130" y="221"/>
                    <a:pt x="137" y="198"/>
                    <a:pt x="128" y="184"/>
                  </a:cubicBezTo>
                  <a:cubicBezTo>
                    <a:pt x="117" y="168"/>
                    <a:pt x="112" y="146"/>
                    <a:pt x="96" y="136"/>
                  </a:cubicBezTo>
                  <a:cubicBezTo>
                    <a:pt x="72" y="120"/>
                    <a:pt x="48" y="104"/>
                    <a:pt x="24" y="88"/>
                  </a:cubicBezTo>
                  <a:cubicBezTo>
                    <a:pt x="16" y="82"/>
                    <a:pt x="0" y="72"/>
                    <a:pt x="0" y="72"/>
                  </a:cubicBezTo>
                  <a:cubicBezTo>
                    <a:pt x="29" y="62"/>
                    <a:pt x="53" y="57"/>
                    <a:pt x="80" y="40"/>
                  </a:cubicBezTo>
                  <a:cubicBezTo>
                    <a:pt x="89" y="10"/>
                    <a:pt x="88" y="24"/>
                    <a:pt x="88" y="0"/>
                  </a:cubicBezTo>
                  <a:close/>
                </a:path>
              </a:pathLst>
            </a:custGeom>
            <a:solidFill>
              <a:srgbClr val="FFCC66"/>
            </a:solidFill>
            <a:ln w="9525">
              <a:solidFill>
                <a:srgbClr val="FFCC6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19" name="Freeform 371"/>
            <p:cNvSpPr>
              <a:spLocks/>
            </p:cNvSpPr>
            <p:nvPr/>
          </p:nvSpPr>
          <p:spPr bwMode="auto">
            <a:xfrm rot="4918449">
              <a:off x="3421" y="1270"/>
              <a:ext cx="183" cy="193"/>
            </a:xfrm>
            <a:custGeom>
              <a:avLst/>
              <a:gdLst>
                <a:gd name="T0" fmla="*/ 43 w 232"/>
                <a:gd name="T1" fmla="*/ 0 h 237"/>
                <a:gd name="T2" fmla="*/ 71 w 232"/>
                <a:gd name="T3" fmla="*/ 52 h 237"/>
                <a:gd name="T4" fmla="*/ 102 w 232"/>
                <a:gd name="T5" fmla="*/ 82 h 237"/>
                <a:gd name="T6" fmla="*/ 114 w 232"/>
                <a:gd name="T7" fmla="*/ 91 h 237"/>
                <a:gd name="T8" fmla="*/ 78 w 232"/>
                <a:gd name="T9" fmla="*/ 112 h 237"/>
                <a:gd name="T10" fmla="*/ 71 w 232"/>
                <a:gd name="T11" fmla="*/ 125 h 237"/>
                <a:gd name="T12" fmla="*/ 63 w 232"/>
                <a:gd name="T13" fmla="*/ 99 h 237"/>
                <a:gd name="T14" fmla="*/ 47 w 232"/>
                <a:gd name="T15" fmla="*/ 73 h 237"/>
                <a:gd name="T16" fmla="*/ 12 w 232"/>
                <a:gd name="T17" fmla="*/ 48 h 237"/>
                <a:gd name="T18" fmla="*/ 0 w 232"/>
                <a:gd name="T19" fmla="*/ 39 h 237"/>
                <a:gd name="T20" fmla="*/ 39 w 232"/>
                <a:gd name="T21" fmla="*/ 22 h 237"/>
                <a:gd name="T22" fmla="*/ 43 w 232"/>
                <a:gd name="T23" fmla="*/ 0 h 23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32"/>
                <a:gd name="T37" fmla="*/ 0 h 237"/>
                <a:gd name="T38" fmla="*/ 232 w 232"/>
                <a:gd name="T39" fmla="*/ 237 h 23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32" h="237">
                  <a:moveTo>
                    <a:pt x="88" y="0"/>
                  </a:moveTo>
                  <a:cubicBezTo>
                    <a:pt x="98" y="43"/>
                    <a:pt x="105" y="70"/>
                    <a:pt x="144" y="96"/>
                  </a:cubicBezTo>
                  <a:cubicBezTo>
                    <a:pt x="170" y="136"/>
                    <a:pt x="151" y="114"/>
                    <a:pt x="208" y="152"/>
                  </a:cubicBezTo>
                  <a:cubicBezTo>
                    <a:pt x="216" y="157"/>
                    <a:pt x="232" y="168"/>
                    <a:pt x="232" y="168"/>
                  </a:cubicBezTo>
                  <a:cubicBezTo>
                    <a:pt x="207" y="184"/>
                    <a:pt x="184" y="191"/>
                    <a:pt x="160" y="208"/>
                  </a:cubicBezTo>
                  <a:cubicBezTo>
                    <a:pt x="154" y="216"/>
                    <a:pt x="151" y="237"/>
                    <a:pt x="144" y="232"/>
                  </a:cubicBezTo>
                  <a:cubicBezTo>
                    <a:pt x="130" y="221"/>
                    <a:pt x="137" y="198"/>
                    <a:pt x="128" y="184"/>
                  </a:cubicBezTo>
                  <a:cubicBezTo>
                    <a:pt x="117" y="168"/>
                    <a:pt x="112" y="146"/>
                    <a:pt x="96" y="136"/>
                  </a:cubicBezTo>
                  <a:cubicBezTo>
                    <a:pt x="72" y="120"/>
                    <a:pt x="48" y="104"/>
                    <a:pt x="24" y="88"/>
                  </a:cubicBezTo>
                  <a:cubicBezTo>
                    <a:pt x="16" y="82"/>
                    <a:pt x="0" y="72"/>
                    <a:pt x="0" y="72"/>
                  </a:cubicBezTo>
                  <a:cubicBezTo>
                    <a:pt x="29" y="62"/>
                    <a:pt x="53" y="57"/>
                    <a:pt x="80" y="40"/>
                  </a:cubicBezTo>
                  <a:cubicBezTo>
                    <a:pt x="89" y="10"/>
                    <a:pt x="88" y="24"/>
                    <a:pt x="88" y="0"/>
                  </a:cubicBezTo>
                  <a:close/>
                </a:path>
              </a:pathLst>
            </a:custGeom>
            <a:solidFill>
              <a:srgbClr val="FFCC66"/>
            </a:solidFill>
            <a:ln w="9525">
              <a:solidFill>
                <a:srgbClr val="FFCC6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20" name="Freeform 372"/>
            <p:cNvSpPr>
              <a:spLocks/>
            </p:cNvSpPr>
            <p:nvPr/>
          </p:nvSpPr>
          <p:spPr bwMode="auto">
            <a:xfrm rot="4918449">
              <a:off x="3412" y="1385"/>
              <a:ext cx="183" cy="193"/>
            </a:xfrm>
            <a:custGeom>
              <a:avLst/>
              <a:gdLst>
                <a:gd name="T0" fmla="*/ 43 w 232"/>
                <a:gd name="T1" fmla="*/ 0 h 237"/>
                <a:gd name="T2" fmla="*/ 71 w 232"/>
                <a:gd name="T3" fmla="*/ 52 h 237"/>
                <a:gd name="T4" fmla="*/ 102 w 232"/>
                <a:gd name="T5" fmla="*/ 82 h 237"/>
                <a:gd name="T6" fmla="*/ 114 w 232"/>
                <a:gd name="T7" fmla="*/ 91 h 237"/>
                <a:gd name="T8" fmla="*/ 78 w 232"/>
                <a:gd name="T9" fmla="*/ 112 h 237"/>
                <a:gd name="T10" fmla="*/ 71 w 232"/>
                <a:gd name="T11" fmla="*/ 125 h 237"/>
                <a:gd name="T12" fmla="*/ 63 w 232"/>
                <a:gd name="T13" fmla="*/ 99 h 237"/>
                <a:gd name="T14" fmla="*/ 47 w 232"/>
                <a:gd name="T15" fmla="*/ 73 h 237"/>
                <a:gd name="T16" fmla="*/ 12 w 232"/>
                <a:gd name="T17" fmla="*/ 48 h 237"/>
                <a:gd name="T18" fmla="*/ 0 w 232"/>
                <a:gd name="T19" fmla="*/ 39 h 237"/>
                <a:gd name="T20" fmla="*/ 39 w 232"/>
                <a:gd name="T21" fmla="*/ 22 h 237"/>
                <a:gd name="T22" fmla="*/ 43 w 232"/>
                <a:gd name="T23" fmla="*/ 0 h 23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32"/>
                <a:gd name="T37" fmla="*/ 0 h 237"/>
                <a:gd name="T38" fmla="*/ 232 w 232"/>
                <a:gd name="T39" fmla="*/ 237 h 23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32" h="237">
                  <a:moveTo>
                    <a:pt x="88" y="0"/>
                  </a:moveTo>
                  <a:cubicBezTo>
                    <a:pt x="98" y="43"/>
                    <a:pt x="105" y="70"/>
                    <a:pt x="144" y="96"/>
                  </a:cubicBezTo>
                  <a:cubicBezTo>
                    <a:pt x="170" y="136"/>
                    <a:pt x="151" y="114"/>
                    <a:pt x="208" y="152"/>
                  </a:cubicBezTo>
                  <a:cubicBezTo>
                    <a:pt x="216" y="157"/>
                    <a:pt x="232" y="168"/>
                    <a:pt x="232" y="168"/>
                  </a:cubicBezTo>
                  <a:cubicBezTo>
                    <a:pt x="207" y="184"/>
                    <a:pt x="184" y="191"/>
                    <a:pt x="160" y="208"/>
                  </a:cubicBezTo>
                  <a:cubicBezTo>
                    <a:pt x="154" y="216"/>
                    <a:pt x="151" y="237"/>
                    <a:pt x="144" y="232"/>
                  </a:cubicBezTo>
                  <a:cubicBezTo>
                    <a:pt x="130" y="221"/>
                    <a:pt x="137" y="198"/>
                    <a:pt x="128" y="184"/>
                  </a:cubicBezTo>
                  <a:cubicBezTo>
                    <a:pt x="117" y="168"/>
                    <a:pt x="112" y="146"/>
                    <a:pt x="96" y="136"/>
                  </a:cubicBezTo>
                  <a:cubicBezTo>
                    <a:pt x="72" y="120"/>
                    <a:pt x="48" y="104"/>
                    <a:pt x="24" y="88"/>
                  </a:cubicBezTo>
                  <a:cubicBezTo>
                    <a:pt x="16" y="82"/>
                    <a:pt x="0" y="72"/>
                    <a:pt x="0" y="72"/>
                  </a:cubicBezTo>
                  <a:cubicBezTo>
                    <a:pt x="29" y="62"/>
                    <a:pt x="53" y="57"/>
                    <a:pt x="80" y="40"/>
                  </a:cubicBezTo>
                  <a:cubicBezTo>
                    <a:pt x="89" y="10"/>
                    <a:pt x="88" y="24"/>
                    <a:pt x="88" y="0"/>
                  </a:cubicBezTo>
                  <a:close/>
                </a:path>
              </a:pathLst>
            </a:custGeom>
            <a:solidFill>
              <a:srgbClr val="FFCC66"/>
            </a:solidFill>
            <a:ln w="9525">
              <a:solidFill>
                <a:srgbClr val="FFCC6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21" name="Freeform 373"/>
            <p:cNvSpPr>
              <a:spLocks/>
            </p:cNvSpPr>
            <p:nvPr/>
          </p:nvSpPr>
          <p:spPr bwMode="auto">
            <a:xfrm rot="10318449">
              <a:off x="3460" y="1546"/>
              <a:ext cx="183" cy="193"/>
            </a:xfrm>
            <a:custGeom>
              <a:avLst/>
              <a:gdLst>
                <a:gd name="T0" fmla="*/ 43 w 232"/>
                <a:gd name="T1" fmla="*/ 0 h 237"/>
                <a:gd name="T2" fmla="*/ 71 w 232"/>
                <a:gd name="T3" fmla="*/ 52 h 237"/>
                <a:gd name="T4" fmla="*/ 102 w 232"/>
                <a:gd name="T5" fmla="*/ 82 h 237"/>
                <a:gd name="T6" fmla="*/ 114 w 232"/>
                <a:gd name="T7" fmla="*/ 91 h 237"/>
                <a:gd name="T8" fmla="*/ 78 w 232"/>
                <a:gd name="T9" fmla="*/ 112 h 237"/>
                <a:gd name="T10" fmla="*/ 71 w 232"/>
                <a:gd name="T11" fmla="*/ 125 h 237"/>
                <a:gd name="T12" fmla="*/ 63 w 232"/>
                <a:gd name="T13" fmla="*/ 99 h 237"/>
                <a:gd name="T14" fmla="*/ 47 w 232"/>
                <a:gd name="T15" fmla="*/ 73 h 237"/>
                <a:gd name="T16" fmla="*/ 12 w 232"/>
                <a:gd name="T17" fmla="*/ 48 h 237"/>
                <a:gd name="T18" fmla="*/ 0 w 232"/>
                <a:gd name="T19" fmla="*/ 39 h 237"/>
                <a:gd name="T20" fmla="*/ 39 w 232"/>
                <a:gd name="T21" fmla="*/ 22 h 237"/>
                <a:gd name="T22" fmla="*/ 43 w 232"/>
                <a:gd name="T23" fmla="*/ 0 h 23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32"/>
                <a:gd name="T37" fmla="*/ 0 h 237"/>
                <a:gd name="T38" fmla="*/ 232 w 232"/>
                <a:gd name="T39" fmla="*/ 237 h 23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32" h="237">
                  <a:moveTo>
                    <a:pt x="88" y="0"/>
                  </a:moveTo>
                  <a:cubicBezTo>
                    <a:pt x="98" y="43"/>
                    <a:pt x="105" y="70"/>
                    <a:pt x="144" y="96"/>
                  </a:cubicBezTo>
                  <a:cubicBezTo>
                    <a:pt x="170" y="136"/>
                    <a:pt x="151" y="114"/>
                    <a:pt x="208" y="152"/>
                  </a:cubicBezTo>
                  <a:cubicBezTo>
                    <a:pt x="216" y="157"/>
                    <a:pt x="232" y="168"/>
                    <a:pt x="232" y="168"/>
                  </a:cubicBezTo>
                  <a:cubicBezTo>
                    <a:pt x="207" y="184"/>
                    <a:pt x="184" y="191"/>
                    <a:pt x="160" y="208"/>
                  </a:cubicBezTo>
                  <a:cubicBezTo>
                    <a:pt x="154" y="216"/>
                    <a:pt x="151" y="237"/>
                    <a:pt x="144" y="232"/>
                  </a:cubicBezTo>
                  <a:cubicBezTo>
                    <a:pt x="130" y="221"/>
                    <a:pt x="137" y="198"/>
                    <a:pt x="128" y="184"/>
                  </a:cubicBezTo>
                  <a:cubicBezTo>
                    <a:pt x="117" y="168"/>
                    <a:pt x="112" y="146"/>
                    <a:pt x="96" y="136"/>
                  </a:cubicBezTo>
                  <a:cubicBezTo>
                    <a:pt x="72" y="120"/>
                    <a:pt x="48" y="104"/>
                    <a:pt x="24" y="88"/>
                  </a:cubicBezTo>
                  <a:cubicBezTo>
                    <a:pt x="16" y="82"/>
                    <a:pt x="0" y="72"/>
                    <a:pt x="0" y="72"/>
                  </a:cubicBezTo>
                  <a:cubicBezTo>
                    <a:pt x="29" y="62"/>
                    <a:pt x="53" y="57"/>
                    <a:pt x="80" y="40"/>
                  </a:cubicBezTo>
                  <a:cubicBezTo>
                    <a:pt x="89" y="10"/>
                    <a:pt x="88" y="24"/>
                    <a:pt x="88" y="0"/>
                  </a:cubicBezTo>
                  <a:close/>
                </a:path>
              </a:pathLst>
            </a:custGeom>
            <a:solidFill>
              <a:srgbClr val="FFCC66"/>
            </a:solidFill>
            <a:ln w="9525">
              <a:solidFill>
                <a:srgbClr val="FFCC6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22" name="Freeform 374"/>
            <p:cNvSpPr>
              <a:spLocks/>
            </p:cNvSpPr>
            <p:nvPr/>
          </p:nvSpPr>
          <p:spPr bwMode="auto">
            <a:xfrm rot="-481551">
              <a:off x="3413" y="1301"/>
              <a:ext cx="183" cy="193"/>
            </a:xfrm>
            <a:custGeom>
              <a:avLst/>
              <a:gdLst>
                <a:gd name="T0" fmla="*/ 43 w 232"/>
                <a:gd name="T1" fmla="*/ 0 h 237"/>
                <a:gd name="T2" fmla="*/ 71 w 232"/>
                <a:gd name="T3" fmla="*/ 52 h 237"/>
                <a:gd name="T4" fmla="*/ 102 w 232"/>
                <a:gd name="T5" fmla="*/ 82 h 237"/>
                <a:gd name="T6" fmla="*/ 114 w 232"/>
                <a:gd name="T7" fmla="*/ 91 h 237"/>
                <a:gd name="T8" fmla="*/ 78 w 232"/>
                <a:gd name="T9" fmla="*/ 112 h 237"/>
                <a:gd name="T10" fmla="*/ 71 w 232"/>
                <a:gd name="T11" fmla="*/ 125 h 237"/>
                <a:gd name="T12" fmla="*/ 63 w 232"/>
                <a:gd name="T13" fmla="*/ 99 h 237"/>
                <a:gd name="T14" fmla="*/ 47 w 232"/>
                <a:gd name="T15" fmla="*/ 73 h 237"/>
                <a:gd name="T16" fmla="*/ 12 w 232"/>
                <a:gd name="T17" fmla="*/ 48 h 237"/>
                <a:gd name="T18" fmla="*/ 0 w 232"/>
                <a:gd name="T19" fmla="*/ 39 h 237"/>
                <a:gd name="T20" fmla="*/ 39 w 232"/>
                <a:gd name="T21" fmla="*/ 22 h 237"/>
                <a:gd name="T22" fmla="*/ 43 w 232"/>
                <a:gd name="T23" fmla="*/ 0 h 23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32"/>
                <a:gd name="T37" fmla="*/ 0 h 237"/>
                <a:gd name="T38" fmla="*/ 232 w 232"/>
                <a:gd name="T39" fmla="*/ 237 h 23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32" h="237">
                  <a:moveTo>
                    <a:pt x="88" y="0"/>
                  </a:moveTo>
                  <a:cubicBezTo>
                    <a:pt x="98" y="43"/>
                    <a:pt x="105" y="70"/>
                    <a:pt x="144" y="96"/>
                  </a:cubicBezTo>
                  <a:cubicBezTo>
                    <a:pt x="170" y="136"/>
                    <a:pt x="151" y="114"/>
                    <a:pt x="208" y="152"/>
                  </a:cubicBezTo>
                  <a:cubicBezTo>
                    <a:pt x="216" y="157"/>
                    <a:pt x="232" y="168"/>
                    <a:pt x="232" y="168"/>
                  </a:cubicBezTo>
                  <a:cubicBezTo>
                    <a:pt x="207" y="184"/>
                    <a:pt x="184" y="191"/>
                    <a:pt x="160" y="208"/>
                  </a:cubicBezTo>
                  <a:cubicBezTo>
                    <a:pt x="154" y="216"/>
                    <a:pt x="151" y="237"/>
                    <a:pt x="144" y="232"/>
                  </a:cubicBezTo>
                  <a:cubicBezTo>
                    <a:pt x="130" y="221"/>
                    <a:pt x="137" y="198"/>
                    <a:pt x="128" y="184"/>
                  </a:cubicBezTo>
                  <a:cubicBezTo>
                    <a:pt x="117" y="168"/>
                    <a:pt x="112" y="146"/>
                    <a:pt x="96" y="136"/>
                  </a:cubicBezTo>
                  <a:cubicBezTo>
                    <a:pt x="72" y="120"/>
                    <a:pt x="48" y="104"/>
                    <a:pt x="24" y="88"/>
                  </a:cubicBezTo>
                  <a:cubicBezTo>
                    <a:pt x="16" y="82"/>
                    <a:pt x="0" y="72"/>
                    <a:pt x="0" y="72"/>
                  </a:cubicBezTo>
                  <a:cubicBezTo>
                    <a:pt x="29" y="62"/>
                    <a:pt x="53" y="57"/>
                    <a:pt x="80" y="40"/>
                  </a:cubicBezTo>
                  <a:cubicBezTo>
                    <a:pt x="89" y="10"/>
                    <a:pt x="88" y="24"/>
                    <a:pt x="88" y="0"/>
                  </a:cubicBezTo>
                  <a:close/>
                </a:path>
              </a:pathLst>
            </a:custGeom>
            <a:solidFill>
              <a:srgbClr val="FFCC66"/>
            </a:solidFill>
            <a:ln w="9525">
              <a:solidFill>
                <a:srgbClr val="FFCC6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23" name="Freeform 375"/>
            <p:cNvSpPr>
              <a:spLocks/>
            </p:cNvSpPr>
            <p:nvPr/>
          </p:nvSpPr>
          <p:spPr bwMode="auto">
            <a:xfrm rot="-481551">
              <a:off x="3369" y="1306"/>
              <a:ext cx="183" cy="193"/>
            </a:xfrm>
            <a:custGeom>
              <a:avLst/>
              <a:gdLst>
                <a:gd name="T0" fmla="*/ 43 w 232"/>
                <a:gd name="T1" fmla="*/ 0 h 237"/>
                <a:gd name="T2" fmla="*/ 71 w 232"/>
                <a:gd name="T3" fmla="*/ 52 h 237"/>
                <a:gd name="T4" fmla="*/ 102 w 232"/>
                <a:gd name="T5" fmla="*/ 82 h 237"/>
                <a:gd name="T6" fmla="*/ 114 w 232"/>
                <a:gd name="T7" fmla="*/ 91 h 237"/>
                <a:gd name="T8" fmla="*/ 78 w 232"/>
                <a:gd name="T9" fmla="*/ 112 h 237"/>
                <a:gd name="T10" fmla="*/ 71 w 232"/>
                <a:gd name="T11" fmla="*/ 125 h 237"/>
                <a:gd name="T12" fmla="*/ 63 w 232"/>
                <a:gd name="T13" fmla="*/ 99 h 237"/>
                <a:gd name="T14" fmla="*/ 47 w 232"/>
                <a:gd name="T15" fmla="*/ 73 h 237"/>
                <a:gd name="T16" fmla="*/ 12 w 232"/>
                <a:gd name="T17" fmla="*/ 48 h 237"/>
                <a:gd name="T18" fmla="*/ 0 w 232"/>
                <a:gd name="T19" fmla="*/ 39 h 237"/>
                <a:gd name="T20" fmla="*/ 39 w 232"/>
                <a:gd name="T21" fmla="*/ 22 h 237"/>
                <a:gd name="T22" fmla="*/ 43 w 232"/>
                <a:gd name="T23" fmla="*/ 0 h 23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32"/>
                <a:gd name="T37" fmla="*/ 0 h 237"/>
                <a:gd name="T38" fmla="*/ 232 w 232"/>
                <a:gd name="T39" fmla="*/ 237 h 23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32" h="237">
                  <a:moveTo>
                    <a:pt x="88" y="0"/>
                  </a:moveTo>
                  <a:cubicBezTo>
                    <a:pt x="98" y="43"/>
                    <a:pt x="105" y="70"/>
                    <a:pt x="144" y="96"/>
                  </a:cubicBezTo>
                  <a:cubicBezTo>
                    <a:pt x="170" y="136"/>
                    <a:pt x="151" y="114"/>
                    <a:pt x="208" y="152"/>
                  </a:cubicBezTo>
                  <a:cubicBezTo>
                    <a:pt x="216" y="157"/>
                    <a:pt x="232" y="168"/>
                    <a:pt x="232" y="168"/>
                  </a:cubicBezTo>
                  <a:cubicBezTo>
                    <a:pt x="207" y="184"/>
                    <a:pt x="184" y="191"/>
                    <a:pt x="160" y="208"/>
                  </a:cubicBezTo>
                  <a:cubicBezTo>
                    <a:pt x="154" y="216"/>
                    <a:pt x="151" y="237"/>
                    <a:pt x="144" y="232"/>
                  </a:cubicBezTo>
                  <a:cubicBezTo>
                    <a:pt x="130" y="221"/>
                    <a:pt x="137" y="198"/>
                    <a:pt x="128" y="184"/>
                  </a:cubicBezTo>
                  <a:cubicBezTo>
                    <a:pt x="117" y="168"/>
                    <a:pt x="112" y="146"/>
                    <a:pt x="96" y="136"/>
                  </a:cubicBezTo>
                  <a:cubicBezTo>
                    <a:pt x="72" y="120"/>
                    <a:pt x="48" y="104"/>
                    <a:pt x="24" y="88"/>
                  </a:cubicBezTo>
                  <a:cubicBezTo>
                    <a:pt x="16" y="82"/>
                    <a:pt x="0" y="72"/>
                    <a:pt x="0" y="72"/>
                  </a:cubicBezTo>
                  <a:cubicBezTo>
                    <a:pt x="29" y="62"/>
                    <a:pt x="53" y="57"/>
                    <a:pt x="80" y="40"/>
                  </a:cubicBezTo>
                  <a:cubicBezTo>
                    <a:pt x="89" y="10"/>
                    <a:pt x="88" y="24"/>
                    <a:pt x="88" y="0"/>
                  </a:cubicBezTo>
                  <a:close/>
                </a:path>
              </a:pathLst>
            </a:custGeom>
            <a:solidFill>
              <a:srgbClr val="FFCC66"/>
            </a:solidFill>
            <a:ln w="9525">
              <a:solidFill>
                <a:srgbClr val="FFCC6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24" name="Freeform 376"/>
            <p:cNvSpPr>
              <a:spLocks/>
            </p:cNvSpPr>
            <p:nvPr/>
          </p:nvSpPr>
          <p:spPr bwMode="auto">
            <a:xfrm rot="10318449">
              <a:off x="3556" y="1608"/>
              <a:ext cx="183" cy="193"/>
            </a:xfrm>
            <a:custGeom>
              <a:avLst/>
              <a:gdLst>
                <a:gd name="T0" fmla="*/ 43 w 232"/>
                <a:gd name="T1" fmla="*/ 0 h 237"/>
                <a:gd name="T2" fmla="*/ 71 w 232"/>
                <a:gd name="T3" fmla="*/ 52 h 237"/>
                <a:gd name="T4" fmla="*/ 102 w 232"/>
                <a:gd name="T5" fmla="*/ 82 h 237"/>
                <a:gd name="T6" fmla="*/ 114 w 232"/>
                <a:gd name="T7" fmla="*/ 91 h 237"/>
                <a:gd name="T8" fmla="*/ 78 w 232"/>
                <a:gd name="T9" fmla="*/ 112 h 237"/>
                <a:gd name="T10" fmla="*/ 71 w 232"/>
                <a:gd name="T11" fmla="*/ 125 h 237"/>
                <a:gd name="T12" fmla="*/ 63 w 232"/>
                <a:gd name="T13" fmla="*/ 99 h 237"/>
                <a:gd name="T14" fmla="*/ 47 w 232"/>
                <a:gd name="T15" fmla="*/ 73 h 237"/>
                <a:gd name="T16" fmla="*/ 12 w 232"/>
                <a:gd name="T17" fmla="*/ 48 h 237"/>
                <a:gd name="T18" fmla="*/ 0 w 232"/>
                <a:gd name="T19" fmla="*/ 39 h 237"/>
                <a:gd name="T20" fmla="*/ 39 w 232"/>
                <a:gd name="T21" fmla="*/ 22 h 237"/>
                <a:gd name="T22" fmla="*/ 43 w 232"/>
                <a:gd name="T23" fmla="*/ 0 h 23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32"/>
                <a:gd name="T37" fmla="*/ 0 h 237"/>
                <a:gd name="T38" fmla="*/ 232 w 232"/>
                <a:gd name="T39" fmla="*/ 237 h 23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32" h="237">
                  <a:moveTo>
                    <a:pt x="88" y="0"/>
                  </a:moveTo>
                  <a:cubicBezTo>
                    <a:pt x="98" y="43"/>
                    <a:pt x="105" y="70"/>
                    <a:pt x="144" y="96"/>
                  </a:cubicBezTo>
                  <a:cubicBezTo>
                    <a:pt x="170" y="136"/>
                    <a:pt x="151" y="114"/>
                    <a:pt x="208" y="152"/>
                  </a:cubicBezTo>
                  <a:cubicBezTo>
                    <a:pt x="216" y="157"/>
                    <a:pt x="232" y="168"/>
                    <a:pt x="232" y="168"/>
                  </a:cubicBezTo>
                  <a:cubicBezTo>
                    <a:pt x="207" y="184"/>
                    <a:pt x="184" y="191"/>
                    <a:pt x="160" y="208"/>
                  </a:cubicBezTo>
                  <a:cubicBezTo>
                    <a:pt x="154" y="216"/>
                    <a:pt x="151" y="237"/>
                    <a:pt x="144" y="232"/>
                  </a:cubicBezTo>
                  <a:cubicBezTo>
                    <a:pt x="130" y="221"/>
                    <a:pt x="137" y="198"/>
                    <a:pt x="128" y="184"/>
                  </a:cubicBezTo>
                  <a:cubicBezTo>
                    <a:pt x="117" y="168"/>
                    <a:pt x="112" y="146"/>
                    <a:pt x="96" y="136"/>
                  </a:cubicBezTo>
                  <a:cubicBezTo>
                    <a:pt x="72" y="120"/>
                    <a:pt x="48" y="104"/>
                    <a:pt x="24" y="88"/>
                  </a:cubicBezTo>
                  <a:cubicBezTo>
                    <a:pt x="16" y="82"/>
                    <a:pt x="0" y="72"/>
                    <a:pt x="0" y="72"/>
                  </a:cubicBezTo>
                  <a:cubicBezTo>
                    <a:pt x="29" y="62"/>
                    <a:pt x="53" y="57"/>
                    <a:pt x="80" y="40"/>
                  </a:cubicBezTo>
                  <a:cubicBezTo>
                    <a:pt x="89" y="10"/>
                    <a:pt x="88" y="24"/>
                    <a:pt x="88" y="0"/>
                  </a:cubicBezTo>
                  <a:close/>
                </a:path>
              </a:pathLst>
            </a:custGeom>
            <a:solidFill>
              <a:srgbClr val="FFCC66"/>
            </a:solidFill>
            <a:ln w="9525">
              <a:solidFill>
                <a:srgbClr val="FFCC6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25" name="Freeform 377"/>
            <p:cNvSpPr>
              <a:spLocks/>
            </p:cNvSpPr>
            <p:nvPr/>
          </p:nvSpPr>
          <p:spPr bwMode="auto">
            <a:xfrm rot="10318449">
              <a:off x="3849" y="1608"/>
              <a:ext cx="183" cy="193"/>
            </a:xfrm>
            <a:custGeom>
              <a:avLst/>
              <a:gdLst>
                <a:gd name="T0" fmla="*/ 43 w 232"/>
                <a:gd name="T1" fmla="*/ 0 h 237"/>
                <a:gd name="T2" fmla="*/ 71 w 232"/>
                <a:gd name="T3" fmla="*/ 52 h 237"/>
                <a:gd name="T4" fmla="*/ 102 w 232"/>
                <a:gd name="T5" fmla="*/ 82 h 237"/>
                <a:gd name="T6" fmla="*/ 114 w 232"/>
                <a:gd name="T7" fmla="*/ 91 h 237"/>
                <a:gd name="T8" fmla="*/ 78 w 232"/>
                <a:gd name="T9" fmla="*/ 112 h 237"/>
                <a:gd name="T10" fmla="*/ 71 w 232"/>
                <a:gd name="T11" fmla="*/ 125 h 237"/>
                <a:gd name="T12" fmla="*/ 63 w 232"/>
                <a:gd name="T13" fmla="*/ 99 h 237"/>
                <a:gd name="T14" fmla="*/ 47 w 232"/>
                <a:gd name="T15" fmla="*/ 73 h 237"/>
                <a:gd name="T16" fmla="*/ 12 w 232"/>
                <a:gd name="T17" fmla="*/ 48 h 237"/>
                <a:gd name="T18" fmla="*/ 0 w 232"/>
                <a:gd name="T19" fmla="*/ 39 h 237"/>
                <a:gd name="T20" fmla="*/ 39 w 232"/>
                <a:gd name="T21" fmla="*/ 22 h 237"/>
                <a:gd name="T22" fmla="*/ 43 w 232"/>
                <a:gd name="T23" fmla="*/ 0 h 23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32"/>
                <a:gd name="T37" fmla="*/ 0 h 237"/>
                <a:gd name="T38" fmla="*/ 232 w 232"/>
                <a:gd name="T39" fmla="*/ 237 h 23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32" h="237">
                  <a:moveTo>
                    <a:pt x="88" y="0"/>
                  </a:moveTo>
                  <a:cubicBezTo>
                    <a:pt x="98" y="43"/>
                    <a:pt x="105" y="70"/>
                    <a:pt x="144" y="96"/>
                  </a:cubicBezTo>
                  <a:cubicBezTo>
                    <a:pt x="170" y="136"/>
                    <a:pt x="151" y="114"/>
                    <a:pt x="208" y="152"/>
                  </a:cubicBezTo>
                  <a:cubicBezTo>
                    <a:pt x="216" y="157"/>
                    <a:pt x="232" y="168"/>
                    <a:pt x="232" y="168"/>
                  </a:cubicBezTo>
                  <a:cubicBezTo>
                    <a:pt x="207" y="184"/>
                    <a:pt x="184" y="191"/>
                    <a:pt x="160" y="208"/>
                  </a:cubicBezTo>
                  <a:cubicBezTo>
                    <a:pt x="154" y="216"/>
                    <a:pt x="151" y="237"/>
                    <a:pt x="144" y="232"/>
                  </a:cubicBezTo>
                  <a:cubicBezTo>
                    <a:pt x="130" y="221"/>
                    <a:pt x="137" y="198"/>
                    <a:pt x="128" y="184"/>
                  </a:cubicBezTo>
                  <a:cubicBezTo>
                    <a:pt x="117" y="168"/>
                    <a:pt x="112" y="146"/>
                    <a:pt x="96" y="136"/>
                  </a:cubicBezTo>
                  <a:cubicBezTo>
                    <a:pt x="72" y="120"/>
                    <a:pt x="48" y="104"/>
                    <a:pt x="24" y="88"/>
                  </a:cubicBezTo>
                  <a:cubicBezTo>
                    <a:pt x="16" y="82"/>
                    <a:pt x="0" y="72"/>
                    <a:pt x="0" y="72"/>
                  </a:cubicBezTo>
                  <a:cubicBezTo>
                    <a:pt x="29" y="62"/>
                    <a:pt x="53" y="57"/>
                    <a:pt x="80" y="40"/>
                  </a:cubicBezTo>
                  <a:cubicBezTo>
                    <a:pt x="89" y="10"/>
                    <a:pt x="88" y="24"/>
                    <a:pt x="88" y="0"/>
                  </a:cubicBezTo>
                  <a:close/>
                </a:path>
              </a:pathLst>
            </a:custGeom>
            <a:solidFill>
              <a:srgbClr val="FFCC66"/>
            </a:solidFill>
            <a:ln w="9525">
              <a:solidFill>
                <a:srgbClr val="FFCC6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26" name="Freeform 378"/>
            <p:cNvSpPr>
              <a:spLocks/>
            </p:cNvSpPr>
            <p:nvPr/>
          </p:nvSpPr>
          <p:spPr bwMode="auto">
            <a:xfrm rot="775067">
              <a:off x="4451" y="1154"/>
              <a:ext cx="189" cy="187"/>
            </a:xfrm>
            <a:custGeom>
              <a:avLst/>
              <a:gdLst>
                <a:gd name="T0" fmla="*/ 48 w 232"/>
                <a:gd name="T1" fmla="*/ 0 h 237"/>
                <a:gd name="T2" fmla="*/ 77 w 232"/>
                <a:gd name="T3" fmla="*/ 47 h 237"/>
                <a:gd name="T4" fmla="*/ 112 w 232"/>
                <a:gd name="T5" fmla="*/ 75 h 237"/>
                <a:gd name="T6" fmla="*/ 125 w 232"/>
                <a:gd name="T7" fmla="*/ 83 h 237"/>
                <a:gd name="T8" fmla="*/ 86 w 232"/>
                <a:gd name="T9" fmla="*/ 102 h 237"/>
                <a:gd name="T10" fmla="*/ 77 w 232"/>
                <a:gd name="T11" fmla="*/ 114 h 237"/>
                <a:gd name="T12" fmla="*/ 69 w 232"/>
                <a:gd name="T13" fmla="*/ 90 h 237"/>
                <a:gd name="T14" fmla="*/ 52 w 232"/>
                <a:gd name="T15" fmla="*/ 66 h 237"/>
                <a:gd name="T16" fmla="*/ 13 w 232"/>
                <a:gd name="T17" fmla="*/ 43 h 237"/>
                <a:gd name="T18" fmla="*/ 0 w 232"/>
                <a:gd name="T19" fmla="*/ 36 h 237"/>
                <a:gd name="T20" fmla="*/ 43 w 232"/>
                <a:gd name="T21" fmla="*/ 20 h 237"/>
                <a:gd name="T22" fmla="*/ 48 w 232"/>
                <a:gd name="T23" fmla="*/ 0 h 23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32"/>
                <a:gd name="T37" fmla="*/ 0 h 237"/>
                <a:gd name="T38" fmla="*/ 232 w 232"/>
                <a:gd name="T39" fmla="*/ 237 h 23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32" h="237">
                  <a:moveTo>
                    <a:pt x="88" y="0"/>
                  </a:moveTo>
                  <a:cubicBezTo>
                    <a:pt x="98" y="43"/>
                    <a:pt x="105" y="70"/>
                    <a:pt x="144" y="96"/>
                  </a:cubicBezTo>
                  <a:cubicBezTo>
                    <a:pt x="170" y="136"/>
                    <a:pt x="151" y="114"/>
                    <a:pt x="208" y="152"/>
                  </a:cubicBezTo>
                  <a:cubicBezTo>
                    <a:pt x="216" y="157"/>
                    <a:pt x="232" y="168"/>
                    <a:pt x="232" y="168"/>
                  </a:cubicBezTo>
                  <a:cubicBezTo>
                    <a:pt x="207" y="184"/>
                    <a:pt x="184" y="191"/>
                    <a:pt x="160" y="208"/>
                  </a:cubicBezTo>
                  <a:cubicBezTo>
                    <a:pt x="154" y="216"/>
                    <a:pt x="151" y="237"/>
                    <a:pt x="144" y="232"/>
                  </a:cubicBezTo>
                  <a:cubicBezTo>
                    <a:pt x="130" y="221"/>
                    <a:pt x="137" y="198"/>
                    <a:pt x="128" y="184"/>
                  </a:cubicBezTo>
                  <a:cubicBezTo>
                    <a:pt x="117" y="168"/>
                    <a:pt x="112" y="146"/>
                    <a:pt x="96" y="136"/>
                  </a:cubicBezTo>
                  <a:cubicBezTo>
                    <a:pt x="72" y="120"/>
                    <a:pt x="48" y="104"/>
                    <a:pt x="24" y="88"/>
                  </a:cubicBezTo>
                  <a:cubicBezTo>
                    <a:pt x="16" y="82"/>
                    <a:pt x="0" y="72"/>
                    <a:pt x="0" y="72"/>
                  </a:cubicBezTo>
                  <a:cubicBezTo>
                    <a:pt x="29" y="62"/>
                    <a:pt x="53" y="57"/>
                    <a:pt x="80" y="40"/>
                  </a:cubicBezTo>
                  <a:cubicBezTo>
                    <a:pt x="89" y="10"/>
                    <a:pt x="88" y="24"/>
                    <a:pt x="88" y="0"/>
                  </a:cubicBezTo>
                  <a:close/>
                </a:path>
              </a:pathLst>
            </a:custGeom>
            <a:solidFill>
              <a:srgbClr val="FFCC66"/>
            </a:solidFill>
            <a:ln w="9525">
              <a:solidFill>
                <a:srgbClr val="FFCC6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27" name="Freeform 379"/>
            <p:cNvSpPr>
              <a:spLocks/>
            </p:cNvSpPr>
            <p:nvPr/>
          </p:nvSpPr>
          <p:spPr bwMode="auto">
            <a:xfrm rot="775067">
              <a:off x="4464" y="1058"/>
              <a:ext cx="189" cy="187"/>
            </a:xfrm>
            <a:custGeom>
              <a:avLst/>
              <a:gdLst>
                <a:gd name="T0" fmla="*/ 48 w 232"/>
                <a:gd name="T1" fmla="*/ 0 h 237"/>
                <a:gd name="T2" fmla="*/ 77 w 232"/>
                <a:gd name="T3" fmla="*/ 47 h 237"/>
                <a:gd name="T4" fmla="*/ 112 w 232"/>
                <a:gd name="T5" fmla="*/ 75 h 237"/>
                <a:gd name="T6" fmla="*/ 125 w 232"/>
                <a:gd name="T7" fmla="*/ 83 h 237"/>
                <a:gd name="T8" fmla="*/ 86 w 232"/>
                <a:gd name="T9" fmla="*/ 102 h 237"/>
                <a:gd name="T10" fmla="*/ 77 w 232"/>
                <a:gd name="T11" fmla="*/ 114 h 237"/>
                <a:gd name="T12" fmla="*/ 69 w 232"/>
                <a:gd name="T13" fmla="*/ 90 h 237"/>
                <a:gd name="T14" fmla="*/ 52 w 232"/>
                <a:gd name="T15" fmla="*/ 66 h 237"/>
                <a:gd name="T16" fmla="*/ 13 w 232"/>
                <a:gd name="T17" fmla="*/ 43 h 237"/>
                <a:gd name="T18" fmla="*/ 0 w 232"/>
                <a:gd name="T19" fmla="*/ 36 h 237"/>
                <a:gd name="T20" fmla="*/ 43 w 232"/>
                <a:gd name="T21" fmla="*/ 20 h 237"/>
                <a:gd name="T22" fmla="*/ 48 w 232"/>
                <a:gd name="T23" fmla="*/ 0 h 23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32"/>
                <a:gd name="T37" fmla="*/ 0 h 237"/>
                <a:gd name="T38" fmla="*/ 232 w 232"/>
                <a:gd name="T39" fmla="*/ 237 h 23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32" h="237">
                  <a:moveTo>
                    <a:pt x="88" y="0"/>
                  </a:moveTo>
                  <a:cubicBezTo>
                    <a:pt x="98" y="43"/>
                    <a:pt x="105" y="70"/>
                    <a:pt x="144" y="96"/>
                  </a:cubicBezTo>
                  <a:cubicBezTo>
                    <a:pt x="170" y="136"/>
                    <a:pt x="151" y="114"/>
                    <a:pt x="208" y="152"/>
                  </a:cubicBezTo>
                  <a:cubicBezTo>
                    <a:pt x="216" y="157"/>
                    <a:pt x="232" y="168"/>
                    <a:pt x="232" y="168"/>
                  </a:cubicBezTo>
                  <a:cubicBezTo>
                    <a:pt x="207" y="184"/>
                    <a:pt x="184" y="191"/>
                    <a:pt x="160" y="208"/>
                  </a:cubicBezTo>
                  <a:cubicBezTo>
                    <a:pt x="154" y="216"/>
                    <a:pt x="151" y="237"/>
                    <a:pt x="144" y="232"/>
                  </a:cubicBezTo>
                  <a:cubicBezTo>
                    <a:pt x="130" y="221"/>
                    <a:pt x="137" y="198"/>
                    <a:pt x="128" y="184"/>
                  </a:cubicBezTo>
                  <a:cubicBezTo>
                    <a:pt x="117" y="168"/>
                    <a:pt x="112" y="146"/>
                    <a:pt x="96" y="136"/>
                  </a:cubicBezTo>
                  <a:cubicBezTo>
                    <a:pt x="72" y="120"/>
                    <a:pt x="48" y="104"/>
                    <a:pt x="24" y="88"/>
                  </a:cubicBezTo>
                  <a:cubicBezTo>
                    <a:pt x="16" y="82"/>
                    <a:pt x="0" y="72"/>
                    <a:pt x="0" y="72"/>
                  </a:cubicBezTo>
                  <a:cubicBezTo>
                    <a:pt x="29" y="62"/>
                    <a:pt x="53" y="57"/>
                    <a:pt x="80" y="40"/>
                  </a:cubicBezTo>
                  <a:cubicBezTo>
                    <a:pt x="89" y="10"/>
                    <a:pt x="88" y="24"/>
                    <a:pt x="88" y="0"/>
                  </a:cubicBezTo>
                  <a:close/>
                </a:path>
              </a:pathLst>
            </a:custGeom>
            <a:solidFill>
              <a:srgbClr val="FFCC66"/>
            </a:solidFill>
            <a:ln w="9525">
              <a:solidFill>
                <a:srgbClr val="FFCC6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28" name="Freeform 380"/>
            <p:cNvSpPr>
              <a:spLocks/>
            </p:cNvSpPr>
            <p:nvPr/>
          </p:nvSpPr>
          <p:spPr bwMode="auto">
            <a:xfrm rot="6175067">
              <a:off x="4538" y="1307"/>
              <a:ext cx="189" cy="187"/>
            </a:xfrm>
            <a:custGeom>
              <a:avLst/>
              <a:gdLst>
                <a:gd name="T0" fmla="*/ 48 w 232"/>
                <a:gd name="T1" fmla="*/ 0 h 237"/>
                <a:gd name="T2" fmla="*/ 77 w 232"/>
                <a:gd name="T3" fmla="*/ 47 h 237"/>
                <a:gd name="T4" fmla="*/ 112 w 232"/>
                <a:gd name="T5" fmla="*/ 75 h 237"/>
                <a:gd name="T6" fmla="*/ 125 w 232"/>
                <a:gd name="T7" fmla="*/ 83 h 237"/>
                <a:gd name="T8" fmla="*/ 86 w 232"/>
                <a:gd name="T9" fmla="*/ 102 h 237"/>
                <a:gd name="T10" fmla="*/ 77 w 232"/>
                <a:gd name="T11" fmla="*/ 114 h 237"/>
                <a:gd name="T12" fmla="*/ 69 w 232"/>
                <a:gd name="T13" fmla="*/ 90 h 237"/>
                <a:gd name="T14" fmla="*/ 52 w 232"/>
                <a:gd name="T15" fmla="*/ 66 h 237"/>
                <a:gd name="T16" fmla="*/ 13 w 232"/>
                <a:gd name="T17" fmla="*/ 43 h 237"/>
                <a:gd name="T18" fmla="*/ 0 w 232"/>
                <a:gd name="T19" fmla="*/ 36 h 237"/>
                <a:gd name="T20" fmla="*/ 43 w 232"/>
                <a:gd name="T21" fmla="*/ 20 h 237"/>
                <a:gd name="T22" fmla="*/ 48 w 232"/>
                <a:gd name="T23" fmla="*/ 0 h 23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32"/>
                <a:gd name="T37" fmla="*/ 0 h 237"/>
                <a:gd name="T38" fmla="*/ 232 w 232"/>
                <a:gd name="T39" fmla="*/ 237 h 23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32" h="237">
                  <a:moveTo>
                    <a:pt x="88" y="0"/>
                  </a:moveTo>
                  <a:cubicBezTo>
                    <a:pt x="98" y="43"/>
                    <a:pt x="105" y="70"/>
                    <a:pt x="144" y="96"/>
                  </a:cubicBezTo>
                  <a:cubicBezTo>
                    <a:pt x="170" y="136"/>
                    <a:pt x="151" y="114"/>
                    <a:pt x="208" y="152"/>
                  </a:cubicBezTo>
                  <a:cubicBezTo>
                    <a:pt x="216" y="157"/>
                    <a:pt x="232" y="168"/>
                    <a:pt x="232" y="168"/>
                  </a:cubicBezTo>
                  <a:cubicBezTo>
                    <a:pt x="207" y="184"/>
                    <a:pt x="184" y="191"/>
                    <a:pt x="160" y="208"/>
                  </a:cubicBezTo>
                  <a:cubicBezTo>
                    <a:pt x="154" y="216"/>
                    <a:pt x="151" y="237"/>
                    <a:pt x="144" y="232"/>
                  </a:cubicBezTo>
                  <a:cubicBezTo>
                    <a:pt x="130" y="221"/>
                    <a:pt x="137" y="198"/>
                    <a:pt x="128" y="184"/>
                  </a:cubicBezTo>
                  <a:cubicBezTo>
                    <a:pt x="117" y="168"/>
                    <a:pt x="112" y="146"/>
                    <a:pt x="96" y="136"/>
                  </a:cubicBezTo>
                  <a:cubicBezTo>
                    <a:pt x="72" y="120"/>
                    <a:pt x="48" y="104"/>
                    <a:pt x="24" y="88"/>
                  </a:cubicBezTo>
                  <a:cubicBezTo>
                    <a:pt x="16" y="82"/>
                    <a:pt x="0" y="72"/>
                    <a:pt x="0" y="72"/>
                  </a:cubicBezTo>
                  <a:cubicBezTo>
                    <a:pt x="29" y="62"/>
                    <a:pt x="53" y="57"/>
                    <a:pt x="80" y="40"/>
                  </a:cubicBezTo>
                  <a:cubicBezTo>
                    <a:pt x="89" y="10"/>
                    <a:pt x="88" y="24"/>
                    <a:pt x="88" y="0"/>
                  </a:cubicBezTo>
                  <a:close/>
                </a:path>
              </a:pathLst>
            </a:custGeom>
            <a:solidFill>
              <a:srgbClr val="FFCC66"/>
            </a:solidFill>
            <a:ln w="9525">
              <a:solidFill>
                <a:srgbClr val="FFCC6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29" name="Line 381"/>
            <p:cNvSpPr>
              <a:spLocks noChangeShapeType="1"/>
            </p:cNvSpPr>
            <p:nvPr/>
          </p:nvSpPr>
          <p:spPr bwMode="auto">
            <a:xfrm flipH="1" flipV="1">
              <a:off x="4539" y="1498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30" name="Freeform 382"/>
            <p:cNvSpPr>
              <a:spLocks/>
            </p:cNvSpPr>
            <p:nvPr/>
          </p:nvSpPr>
          <p:spPr bwMode="auto">
            <a:xfrm rot="-5400000">
              <a:off x="3934" y="866"/>
              <a:ext cx="336" cy="236"/>
            </a:xfrm>
            <a:custGeom>
              <a:avLst/>
              <a:gdLst>
                <a:gd name="T0" fmla="*/ 331 w 272"/>
                <a:gd name="T1" fmla="*/ 0 h 260"/>
                <a:gd name="T2" fmla="*/ 75 w 272"/>
                <a:gd name="T3" fmla="*/ 51 h 260"/>
                <a:gd name="T4" fmla="*/ 53 w 272"/>
                <a:gd name="T5" fmla="*/ 99 h 260"/>
                <a:gd name="T6" fmla="*/ 0 w 272"/>
                <a:gd name="T7" fmla="*/ 134 h 260"/>
                <a:gd name="T8" fmla="*/ 31 w 272"/>
                <a:gd name="T9" fmla="*/ 158 h 260"/>
                <a:gd name="T10" fmla="*/ 189 w 272"/>
                <a:gd name="T11" fmla="*/ 194 h 260"/>
                <a:gd name="T12" fmla="*/ 324 w 272"/>
                <a:gd name="T13" fmla="*/ 185 h 260"/>
                <a:gd name="T14" fmla="*/ 392 w 272"/>
                <a:gd name="T15" fmla="*/ 152 h 260"/>
                <a:gd name="T16" fmla="*/ 408 w 272"/>
                <a:gd name="T17" fmla="*/ 111 h 260"/>
                <a:gd name="T18" fmla="*/ 490 w 272"/>
                <a:gd name="T19" fmla="*/ 81 h 260"/>
                <a:gd name="T20" fmla="*/ 513 w 272"/>
                <a:gd name="T21" fmla="*/ 51 h 260"/>
                <a:gd name="T22" fmla="*/ 331 w 272"/>
                <a:gd name="T23" fmla="*/ 0 h 26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72"/>
                <a:gd name="T37" fmla="*/ 0 h 260"/>
                <a:gd name="T38" fmla="*/ 272 w 272"/>
                <a:gd name="T39" fmla="*/ 260 h 26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72" h="260">
                  <a:moveTo>
                    <a:pt x="176" y="0"/>
                  </a:moveTo>
                  <a:cubicBezTo>
                    <a:pt x="121" y="3"/>
                    <a:pt x="62" y="7"/>
                    <a:pt x="40" y="68"/>
                  </a:cubicBezTo>
                  <a:cubicBezTo>
                    <a:pt x="32" y="88"/>
                    <a:pt x="36" y="112"/>
                    <a:pt x="28" y="132"/>
                  </a:cubicBezTo>
                  <a:cubicBezTo>
                    <a:pt x="19" y="150"/>
                    <a:pt x="6" y="161"/>
                    <a:pt x="0" y="180"/>
                  </a:cubicBezTo>
                  <a:cubicBezTo>
                    <a:pt x="6" y="190"/>
                    <a:pt x="9" y="202"/>
                    <a:pt x="16" y="212"/>
                  </a:cubicBezTo>
                  <a:cubicBezTo>
                    <a:pt x="35" y="239"/>
                    <a:pt x="71" y="245"/>
                    <a:pt x="100" y="260"/>
                  </a:cubicBezTo>
                  <a:cubicBezTo>
                    <a:pt x="123" y="252"/>
                    <a:pt x="147" y="252"/>
                    <a:pt x="172" y="248"/>
                  </a:cubicBezTo>
                  <a:cubicBezTo>
                    <a:pt x="184" y="229"/>
                    <a:pt x="190" y="215"/>
                    <a:pt x="208" y="204"/>
                  </a:cubicBezTo>
                  <a:cubicBezTo>
                    <a:pt x="212" y="185"/>
                    <a:pt x="210" y="165"/>
                    <a:pt x="216" y="148"/>
                  </a:cubicBezTo>
                  <a:cubicBezTo>
                    <a:pt x="223" y="122"/>
                    <a:pt x="241" y="120"/>
                    <a:pt x="260" y="108"/>
                  </a:cubicBezTo>
                  <a:cubicBezTo>
                    <a:pt x="264" y="94"/>
                    <a:pt x="267" y="81"/>
                    <a:pt x="272" y="68"/>
                  </a:cubicBezTo>
                  <a:cubicBezTo>
                    <a:pt x="258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FFCCCC"/>
            </a:solidFill>
            <a:ln w="9525">
              <a:solidFill>
                <a:srgbClr val="FFCC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31" name="Freeform 383"/>
            <p:cNvSpPr>
              <a:spLocks/>
            </p:cNvSpPr>
            <p:nvPr/>
          </p:nvSpPr>
          <p:spPr bwMode="auto">
            <a:xfrm rot="-5400000">
              <a:off x="3864" y="1176"/>
              <a:ext cx="240" cy="384"/>
            </a:xfrm>
            <a:custGeom>
              <a:avLst/>
              <a:gdLst>
                <a:gd name="T0" fmla="*/ 121 w 272"/>
                <a:gd name="T1" fmla="*/ 0 h 260"/>
                <a:gd name="T2" fmla="*/ 27 w 272"/>
                <a:gd name="T3" fmla="*/ 219 h 260"/>
                <a:gd name="T4" fmla="*/ 19 w 272"/>
                <a:gd name="T5" fmla="*/ 425 h 260"/>
                <a:gd name="T6" fmla="*/ 0 w 272"/>
                <a:gd name="T7" fmla="*/ 580 h 260"/>
                <a:gd name="T8" fmla="*/ 11 w 272"/>
                <a:gd name="T9" fmla="*/ 682 h 260"/>
                <a:gd name="T10" fmla="*/ 69 w 272"/>
                <a:gd name="T11" fmla="*/ 837 h 260"/>
                <a:gd name="T12" fmla="*/ 118 w 272"/>
                <a:gd name="T13" fmla="*/ 799 h 260"/>
                <a:gd name="T14" fmla="*/ 143 w 272"/>
                <a:gd name="T15" fmla="*/ 657 h 260"/>
                <a:gd name="T16" fmla="*/ 149 w 272"/>
                <a:gd name="T17" fmla="*/ 477 h 260"/>
                <a:gd name="T18" fmla="*/ 178 w 272"/>
                <a:gd name="T19" fmla="*/ 349 h 260"/>
                <a:gd name="T20" fmla="*/ 187 w 272"/>
                <a:gd name="T21" fmla="*/ 219 h 260"/>
                <a:gd name="T22" fmla="*/ 121 w 272"/>
                <a:gd name="T23" fmla="*/ 0 h 26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72"/>
                <a:gd name="T37" fmla="*/ 0 h 260"/>
                <a:gd name="T38" fmla="*/ 272 w 272"/>
                <a:gd name="T39" fmla="*/ 260 h 26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72" h="260">
                  <a:moveTo>
                    <a:pt x="176" y="0"/>
                  </a:moveTo>
                  <a:cubicBezTo>
                    <a:pt x="121" y="3"/>
                    <a:pt x="62" y="7"/>
                    <a:pt x="40" y="68"/>
                  </a:cubicBezTo>
                  <a:cubicBezTo>
                    <a:pt x="32" y="88"/>
                    <a:pt x="36" y="112"/>
                    <a:pt x="28" y="132"/>
                  </a:cubicBezTo>
                  <a:cubicBezTo>
                    <a:pt x="19" y="150"/>
                    <a:pt x="6" y="161"/>
                    <a:pt x="0" y="180"/>
                  </a:cubicBezTo>
                  <a:cubicBezTo>
                    <a:pt x="6" y="190"/>
                    <a:pt x="9" y="202"/>
                    <a:pt x="16" y="212"/>
                  </a:cubicBezTo>
                  <a:cubicBezTo>
                    <a:pt x="35" y="239"/>
                    <a:pt x="71" y="245"/>
                    <a:pt x="100" y="260"/>
                  </a:cubicBezTo>
                  <a:cubicBezTo>
                    <a:pt x="123" y="252"/>
                    <a:pt x="147" y="252"/>
                    <a:pt x="172" y="248"/>
                  </a:cubicBezTo>
                  <a:cubicBezTo>
                    <a:pt x="184" y="229"/>
                    <a:pt x="190" y="215"/>
                    <a:pt x="208" y="204"/>
                  </a:cubicBezTo>
                  <a:cubicBezTo>
                    <a:pt x="212" y="185"/>
                    <a:pt x="210" y="165"/>
                    <a:pt x="216" y="148"/>
                  </a:cubicBezTo>
                  <a:cubicBezTo>
                    <a:pt x="223" y="122"/>
                    <a:pt x="241" y="120"/>
                    <a:pt x="260" y="108"/>
                  </a:cubicBezTo>
                  <a:cubicBezTo>
                    <a:pt x="264" y="94"/>
                    <a:pt x="267" y="81"/>
                    <a:pt x="272" y="68"/>
                  </a:cubicBezTo>
                  <a:cubicBezTo>
                    <a:pt x="258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FFCCCC"/>
            </a:solidFill>
            <a:ln w="9525">
              <a:solidFill>
                <a:srgbClr val="FFCC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200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66108" y="5041900"/>
            <a:ext cx="3277892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1676400" y="1127125"/>
            <a:ext cx="183013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Arial" pitchFamily="-110" charset="0"/>
                <a:cs typeface="Arial" pitchFamily="-110" charset="0"/>
              </a:rPr>
              <a:t>+ M. </a:t>
            </a:r>
            <a:r>
              <a:rPr lang="en-US" dirty="0" err="1" smtClean="0">
                <a:ea typeface="Arial" pitchFamily="-110" charset="0"/>
                <a:cs typeface="Arial" pitchFamily="-110" charset="0"/>
              </a:rPr>
              <a:t>tb</a:t>
            </a:r>
            <a:endParaRPr lang="en-US" dirty="0" smtClean="0">
              <a:ea typeface="Arial" pitchFamily="-110" charset="0"/>
              <a:cs typeface="Arial" pitchFamily="-110" charset="0"/>
            </a:endParaRPr>
          </a:p>
          <a:p>
            <a:r>
              <a:rPr lang="en-US" dirty="0" smtClean="0">
                <a:ea typeface="Arial" pitchFamily="-110" charset="0"/>
                <a:cs typeface="Arial" pitchFamily="-110" charset="0"/>
              </a:rPr>
              <a:t>Erdman</a:t>
            </a:r>
          </a:p>
          <a:p>
            <a:r>
              <a:rPr lang="en-US" dirty="0">
                <a:ea typeface="Arial" pitchFamily="-110" charset="0"/>
                <a:cs typeface="Arial" pitchFamily="-110" charset="0"/>
              </a:rPr>
              <a:t>25 </a:t>
            </a:r>
            <a:r>
              <a:rPr lang="en-US" dirty="0" err="1">
                <a:ea typeface="Arial" pitchFamily="-110" charset="0"/>
                <a:cs typeface="Arial" pitchFamily="-110" charset="0"/>
              </a:rPr>
              <a:t>cfu</a:t>
            </a:r>
            <a:endParaRPr lang="en-US" dirty="0">
              <a:ea typeface="Arial" pitchFamily="-110" charset="0"/>
              <a:cs typeface="Arial" pitchFamily="-110" charset="0"/>
            </a:endParaRPr>
          </a:p>
          <a:p>
            <a:r>
              <a:rPr lang="en-US" dirty="0">
                <a:ea typeface="Arial" pitchFamily="-110" charset="0"/>
                <a:cs typeface="Arial" pitchFamily="-110" charset="0"/>
              </a:rPr>
              <a:t>via bronchoscope</a:t>
            </a:r>
          </a:p>
        </p:txBody>
      </p:sp>
      <p:sp>
        <p:nvSpPr>
          <p:cNvPr id="39940" name="Line 4"/>
          <p:cNvSpPr>
            <a:spLocks noChangeShapeType="1"/>
          </p:cNvSpPr>
          <p:nvPr/>
        </p:nvSpPr>
        <p:spPr bwMode="auto">
          <a:xfrm>
            <a:off x="3162300" y="1254125"/>
            <a:ext cx="1371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41" name="Text Box 5"/>
          <p:cNvSpPr txBox="1">
            <a:spLocks noChangeArrowheads="1"/>
          </p:cNvSpPr>
          <p:nvPr/>
        </p:nvSpPr>
        <p:spPr bwMode="auto">
          <a:xfrm>
            <a:off x="4762500" y="996950"/>
            <a:ext cx="31416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ea typeface="Arial" pitchFamily="-110" charset="0"/>
                <a:cs typeface="Arial" pitchFamily="-110" charset="0"/>
              </a:rPr>
              <a:t>Tuberculin Skin Test +</a:t>
            </a:r>
          </a:p>
          <a:p>
            <a:r>
              <a:rPr lang="en-US" sz="2000">
                <a:ea typeface="Arial" pitchFamily="-110" charset="0"/>
                <a:cs typeface="Arial" pitchFamily="-110" charset="0"/>
              </a:rPr>
              <a:t>Other immunologic tests +</a:t>
            </a:r>
          </a:p>
        </p:txBody>
      </p:sp>
      <p:sp>
        <p:nvSpPr>
          <p:cNvPr id="39942" name="Text Box 6"/>
          <p:cNvSpPr txBox="1">
            <a:spLocks noChangeArrowheads="1"/>
          </p:cNvSpPr>
          <p:nvPr/>
        </p:nvSpPr>
        <p:spPr bwMode="auto">
          <a:xfrm>
            <a:off x="3289300" y="1422400"/>
            <a:ext cx="1341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ea typeface="Arial" pitchFamily="-110" charset="0"/>
                <a:cs typeface="Arial" pitchFamily="-110" charset="0"/>
              </a:rPr>
              <a:t>2-6 weeks</a:t>
            </a:r>
          </a:p>
        </p:txBody>
      </p:sp>
      <p:sp>
        <p:nvSpPr>
          <p:cNvPr id="39943" name="Line 7"/>
          <p:cNvSpPr>
            <a:spLocks noChangeShapeType="1"/>
          </p:cNvSpPr>
          <p:nvPr/>
        </p:nvSpPr>
        <p:spPr bwMode="auto">
          <a:xfrm flipH="1">
            <a:off x="2560576" y="2060575"/>
            <a:ext cx="1017649" cy="1625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44" name="Line 8"/>
          <p:cNvSpPr>
            <a:spLocks noChangeShapeType="1"/>
          </p:cNvSpPr>
          <p:nvPr/>
        </p:nvSpPr>
        <p:spPr bwMode="auto">
          <a:xfrm>
            <a:off x="4942188" y="1984375"/>
            <a:ext cx="1189037" cy="1581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46" name="Text Box 10"/>
          <p:cNvSpPr txBox="1">
            <a:spLocks noChangeArrowheads="1"/>
          </p:cNvSpPr>
          <p:nvPr/>
        </p:nvSpPr>
        <p:spPr bwMode="auto">
          <a:xfrm>
            <a:off x="914400" y="3565525"/>
            <a:ext cx="225374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671094"/>
                </a:solidFill>
                <a:ea typeface="Arial" pitchFamily="-110" charset="0"/>
                <a:cs typeface="Arial" pitchFamily="-110" charset="0"/>
              </a:rPr>
              <a:t>ACTIVE </a:t>
            </a:r>
            <a:r>
              <a:rPr lang="en-US" sz="2400" dirty="0" smtClean="0">
                <a:solidFill>
                  <a:srgbClr val="671094"/>
                </a:solidFill>
                <a:ea typeface="Arial" pitchFamily="-110" charset="0"/>
                <a:cs typeface="Arial" pitchFamily="-110" charset="0"/>
              </a:rPr>
              <a:t>TB (43%)</a:t>
            </a:r>
            <a:endParaRPr lang="en-US" sz="2400" dirty="0">
              <a:solidFill>
                <a:srgbClr val="671094"/>
              </a:solidFill>
              <a:ea typeface="Arial" pitchFamily="-110" charset="0"/>
              <a:cs typeface="Arial" pitchFamily="-110" charset="0"/>
            </a:endParaRPr>
          </a:p>
        </p:txBody>
      </p:sp>
      <p:sp>
        <p:nvSpPr>
          <p:cNvPr id="39947" name="Text Box 11"/>
          <p:cNvSpPr txBox="1">
            <a:spLocks noChangeArrowheads="1"/>
          </p:cNvSpPr>
          <p:nvPr/>
        </p:nvSpPr>
        <p:spPr bwMode="auto">
          <a:xfrm>
            <a:off x="6131225" y="3561060"/>
            <a:ext cx="229221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671094"/>
                </a:solidFill>
                <a:ea typeface="Arial" pitchFamily="-110" charset="0"/>
                <a:cs typeface="Arial" pitchFamily="-110" charset="0"/>
              </a:rPr>
              <a:t>LATENT </a:t>
            </a:r>
            <a:r>
              <a:rPr lang="en-US" sz="2400" dirty="0" smtClean="0">
                <a:solidFill>
                  <a:srgbClr val="671094"/>
                </a:solidFill>
                <a:ea typeface="Arial" pitchFamily="-110" charset="0"/>
                <a:cs typeface="Arial" pitchFamily="-110" charset="0"/>
              </a:rPr>
              <a:t>TB (52%)</a:t>
            </a:r>
            <a:endParaRPr lang="en-US" sz="2400" dirty="0">
              <a:solidFill>
                <a:srgbClr val="671094"/>
              </a:solidFill>
              <a:ea typeface="Arial" pitchFamily="-110" charset="0"/>
              <a:cs typeface="Arial" pitchFamily="-110" charset="0"/>
            </a:endParaRPr>
          </a:p>
        </p:txBody>
      </p:sp>
      <p:sp>
        <p:nvSpPr>
          <p:cNvPr id="39948" name="Text Box 12"/>
          <p:cNvSpPr txBox="1">
            <a:spLocks noChangeArrowheads="1"/>
          </p:cNvSpPr>
          <p:nvPr/>
        </p:nvSpPr>
        <p:spPr bwMode="auto">
          <a:xfrm>
            <a:off x="3429000" y="2475945"/>
            <a:ext cx="1806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dirty="0" smtClean="0">
                <a:ea typeface="Arial" pitchFamily="-110" charset="0"/>
                <a:cs typeface="Arial" pitchFamily="-110" charset="0"/>
              </a:rPr>
              <a:t>6-8 </a:t>
            </a:r>
            <a:r>
              <a:rPr lang="en-US" sz="2000" dirty="0">
                <a:ea typeface="Arial" pitchFamily="-110" charset="0"/>
                <a:cs typeface="Arial" pitchFamily="-110" charset="0"/>
              </a:rPr>
              <a:t>months</a:t>
            </a:r>
          </a:p>
        </p:txBody>
      </p:sp>
      <p:sp>
        <p:nvSpPr>
          <p:cNvPr id="39949" name="Text Box 13"/>
          <p:cNvSpPr txBox="1">
            <a:spLocks noChangeArrowheads="1"/>
          </p:cNvSpPr>
          <p:nvPr/>
        </p:nvSpPr>
        <p:spPr bwMode="auto">
          <a:xfrm>
            <a:off x="315212" y="4022725"/>
            <a:ext cx="2459553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ea typeface="Arial" pitchFamily="-110" charset="0"/>
                <a:cs typeface="Arial" pitchFamily="-110" charset="0"/>
              </a:rPr>
              <a:t>Positive Chest x-ray </a:t>
            </a:r>
          </a:p>
          <a:p>
            <a:r>
              <a:rPr lang="en-US" sz="2000" dirty="0" err="1">
                <a:ea typeface="Arial" pitchFamily="-110" charset="0"/>
                <a:cs typeface="Arial" pitchFamily="-110" charset="0"/>
              </a:rPr>
              <a:t>Mycobacterial</a:t>
            </a:r>
            <a:r>
              <a:rPr lang="en-US" sz="2000" dirty="0">
                <a:ea typeface="Arial" pitchFamily="-110" charset="0"/>
                <a:cs typeface="Arial" pitchFamily="-110" charset="0"/>
              </a:rPr>
              <a:t> culture </a:t>
            </a:r>
          </a:p>
          <a:p>
            <a:r>
              <a:rPr lang="en-US" sz="2000" dirty="0">
                <a:ea typeface="Arial" pitchFamily="-110" charset="0"/>
                <a:cs typeface="Arial" pitchFamily="-110" charset="0"/>
              </a:rPr>
              <a:t>    </a:t>
            </a:r>
            <a:r>
              <a:rPr lang="en-US" sz="2000" dirty="0" smtClean="0">
                <a:ea typeface="Arial" pitchFamily="-110" charset="0"/>
                <a:cs typeface="Arial" pitchFamily="-110" charset="0"/>
              </a:rPr>
              <a:t>•+ </a:t>
            </a:r>
            <a:r>
              <a:rPr lang="en-US" sz="2000" dirty="0">
                <a:ea typeface="Arial" pitchFamily="-110" charset="0"/>
                <a:cs typeface="Arial" pitchFamily="-110" charset="0"/>
              </a:rPr>
              <a:t>GA or </a:t>
            </a:r>
            <a:r>
              <a:rPr lang="en-US" sz="2000" dirty="0" smtClean="0">
                <a:ea typeface="Arial" pitchFamily="-110" charset="0"/>
                <a:cs typeface="Arial" pitchFamily="-110" charset="0"/>
              </a:rPr>
              <a:t>BAL</a:t>
            </a:r>
          </a:p>
          <a:p>
            <a:r>
              <a:rPr lang="en-US" sz="2000" dirty="0">
                <a:ea typeface="Arial" pitchFamily="-110" charset="0"/>
                <a:cs typeface="Arial" pitchFamily="-110" charset="0"/>
              </a:rPr>
              <a:t>Clinical signs</a:t>
            </a:r>
          </a:p>
          <a:p>
            <a:r>
              <a:rPr lang="en-US" sz="2000" dirty="0">
                <a:ea typeface="Arial" pitchFamily="-110" charset="0"/>
                <a:cs typeface="Arial" pitchFamily="-110" charset="0"/>
              </a:rPr>
              <a:t>    •weight loss, </a:t>
            </a:r>
          </a:p>
          <a:p>
            <a:r>
              <a:rPr lang="en-US" sz="2000" dirty="0">
                <a:ea typeface="Arial" pitchFamily="-110" charset="0"/>
                <a:cs typeface="Arial" pitchFamily="-110" charset="0"/>
              </a:rPr>
              <a:t>    •appetite loss</a:t>
            </a:r>
          </a:p>
          <a:p>
            <a:r>
              <a:rPr lang="en-US" sz="2000" dirty="0">
                <a:ea typeface="Arial" pitchFamily="-110" charset="0"/>
                <a:cs typeface="Arial" pitchFamily="-110" charset="0"/>
              </a:rPr>
              <a:t>    •cough</a:t>
            </a:r>
          </a:p>
        </p:txBody>
      </p:sp>
      <p:sp>
        <p:nvSpPr>
          <p:cNvPr id="39950" name="Rectangle 14"/>
          <p:cNvSpPr>
            <a:spLocks noChangeArrowheads="1"/>
          </p:cNvSpPr>
          <p:nvPr/>
        </p:nvSpPr>
        <p:spPr bwMode="auto">
          <a:xfrm>
            <a:off x="6305112" y="4022725"/>
            <a:ext cx="2838888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ea typeface="Arial" pitchFamily="-110" charset="0"/>
                <a:cs typeface="Arial" pitchFamily="-110" charset="0"/>
              </a:rPr>
              <a:t>No signs of disease </a:t>
            </a:r>
          </a:p>
          <a:p>
            <a:r>
              <a:rPr lang="en-US" sz="2000" dirty="0">
                <a:ea typeface="Arial" pitchFamily="-110" charset="0"/>
                <a:cs typeface="Arial" pitchFamily="-110" charset="0"/>
              </a:rPr>
              <a:t>CXR </a:t>
            </a:r>
            <a:r>
              <a:rPr lang="en-US" sz="2000" dirty="0" smtClean="0">
                <a:ea typeface="Arial" pitchFamily="-110" charset="0"/>
                <a:cs typeface="Arial" pitchFamily="-110" charset="0"/>
              </a:rPr>
              <a:t>negative</a:t>
            </a:r>
          </a:p>
          <a:p>
            <a:r>
              <a:rPr lang="en-US" sz="2000" dirty="0" err="1">
                <a:ea typeface="Arial" pitchFamily="-110" charset="0"/>
                <a:cs typeface="Arial" pitchFamily="-110" charset="0"/>
              </a:rPr>
              <a:t>Mycobacterial</a:t>
            </a:r>
            <a:r>
              <a:rPr lang="en-US" sz="2000" dirty="0">
                <a:ea typeface="Arial" pitchFamily="-110" charset="0"/>
                <a:cs typeface="Arial" pitchFamily="-110" charset="0"/>
              </a:rPr>
              <a:t> culture </a:t>
            </a:r>
          </a:p>
          <a:p>
            <a:r>
              <a:rPr lang="en-US" sz="2000" dirty="0">
                <a:ea typeface="Arial" pitchFamily="-110" charset="0"/>
                <a:cs typeface="Arial" pitchFamily="-110" charset="0"/>
              </a:rPr>
              <a:t>   negative after 2 months</a:t>
            </a:r>
          </a:p>
          <a:p>
            <a:r>
              <a:rPr lang="en-US" sz="2000" dirty="0">
                <a:ea typeface="Arial" pitchFamily="-110" charset="0"/>
                <a:cs typeface="Arial" pitchFamily="-110" charset="0"/>
              </a:rPr>
              <a:t>Clinical signs--none</a:t>
            </a:r>
          </a:p>
        </p:txBody>
      </p:sp>
      <p:sp>
        <p:nvSpPr>
          <p:cNvPr id="39951" name="Text Box 15"/>
          <p:cNvSpPr txBox="1">
            <a:spLocks noChangeArrowheads="1"/>
          </p:cNvSpPr>
          <p:nvPr/>
        </p:nvSpPr>
        <p:spPr bwMode="auto">
          <a:xfrm>
            <a:off x="152400" y="147935"/>
            <a:ext cx="903489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ea typeface="Arial" pitchFamily="-110" charset="0"/>
                <a:cs typeface="Arial" pitchFamily="-110" charset="0"/>
              </a:rPr>
              <a:t>Clinical definitions for </a:t>
            </a:r>
            <a:r>
              <a:rPr lang="en-US" sz="2400" dirty="0">
                <a:solidFill>
                  <a:srgbClr val="0000FF"/>
                </a:solidFill>
                <a:ea typeface="Arial" pitchFamily="-110" charset="0"/>
                <a:cs typeface="Arial" pitchFamily="-110" charset="0"/>
              </a:rPr>
              <a:t>classification of monkeys </a:t>
            </a:r>
            <a:r>
              <a:rPr lang="en-US" sz="2400" dirty="0" smtClean="0">
                <a:solidFill>
                  <a:srgbClr val="0000FF"/>
                </a:solidFill>
                <a:ea typeface="Arial" pitchFamily="-110" charset="0"/>
                <a:cs typeface="Arial" pitchFamily="-110" charset="0"/>
              </a:rPr>
              <a:t>following </a:t>
            </a:r>
            <a:r>
              <a:rPr lang="en-US" sz="2400" dirty="0" err="1" smtClean="0">
                <a:solidFill>
                  <a:srgbClr val="0000FF"/>
                </a:solidFill>
                <a:ea typeface="Arial" pitchFamily="-110" charset="0"/>
                <a:cs typeface="Arial" pitchFamily="-110" charset="0"/>
              </a:rPr>
              <a:t>Mtb</a:t>
            </a:r>
            <a:r>
              <a:rPr lang="en-US" sz="2400" dirty="0" smtClean="0">
                <a:solidFill>
                  <a:srgbClr val="0000FF"/>
                </a:solidFill>
                <a:ea typeface="Arial" pitchFamily="-110" charset="0"/>
                <a:cs typeface="Arial" pitchFamily="-110" charset="0"/>
              </a:rPr>
              <a:t> </a:t>
            </a:r>
            <a:r>
              <a:rPr lang="en-US" sz="2400" dirty="0">
                <a:solidFill>
                  <a:srgbClr val="0000FF"/>
                </a:solidFill>
                <a:ea typeface="Arial" pitchFamily="-110" charset="0"/>
                <a:cs typeface="Arial" pitchFamily="-110" charset="0"/>
              </a:rPr>
              <a:t>infection</a:t>
            </a:r>
          </a:p>
        </p:txBody>
      </p:sp>
      <p:sp>
        <p:nvSpPr>
          <p:cNvPr id="39952" name="Text Box 16"/>
          <p:cNvSpPr txBox="1">
            <a:spLocks noChangeArrowheads="1"/>
          </p:cNvSpPr>
          <p:nvPr/>
        </p:nvSpPr>
        <p:spPr bwMode="auto">
          <a:xfrm>
            <a:off x="3429000" y="838200"/>
            <a:ext cx="833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0881D3"/>
                </a:solidFill>
                <a:ea typeface="Arial" pitchFamily="-110" charset="0"/>
                <a:cs typeface="Arial" pitchFamily="-110" charset="0"/>
              </a:rPr>
              <a:t>100%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785813"/>
            <a:ext cx="1579563" cy="169013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15212" y="2688709"/>
            <a:ext cx="2245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Cynomolgus</a:t>
            </a:r>
            <a:r>
              <a:rPr lang="en-US" dirty="0" smtClean="0"/>
              <a:t> macaque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2465921" y="4309657"/>
            <a:ext cx="3950414" cy="249361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578225" y="4667891"/>
            <a:ext cx="1463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Bacterial load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0988" y="118311"/>
            <a:ext cx="8305800" cy="1075489"/>
          </a:xfrm>
          <a:solidFill>
            <a:srgbClr val="FFFFFF"/>
          </a:solidFill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US" sz="2800" dirty="0" smtClean="0">
                <a:solidFill>
                  <a:srgbClr val="0000FF"/>
                </a:solidFill>
                <a:latin typeface="Arial" pitchFamily="-110" charset="0"/>
                <a:ea typeface="Arial" pitchFamily="-110" charset="0"/>
                <a:cs typeface="Arial" pitchFamily="-110" charset="0"/>
              </a:rPr>
              <a:t>Spectrum </a:t>
            </a:r>
            <a:r>
              <a:rPr lang="en-US" sz="2800" dirty="0">
                <a:solidFill>
                  <a:srgbClr val="0000FF"/>
                </a:solidFill>
                <a:latin typeface="Arial" pitchFamily="-110" charset="0"/>
                <a:ea typeface="Arial" pitchFamily="-110" charset="0"/>
                <a:cs typeface="Arial" pitchFamily="-110" charset="0"/>
              </a:rPr>
              <a:t>of </a:t>
            </a:r>
            <a:r>
              <a:rPr lang="en-US" sz="2800" dirty="0" err="1" smtClean="0">
                <a:solidFill>
                  <a:srgbClr val="0000FF"/>
                </a:solidFill>
                <a:latin typeface="Arial" pitchFamily="-110" charset="0"/>
                <a:ea typeface="Arial" pitchFamily="-110" charset="0"/>
                <a:cs typeface="Arial" pitchFamily="-110" charset="0"/>
              </a:rPr>
              <a:t>granulomas</a:t>
            </a:r>
            <a:r>
              <a:rPr lang="en-US" sz="2800" dirty="0" smtClean="0">
                <a:solidFill>
                  <a:srgbClr val="0000FF"/>
                </a:solidFill>
                <a:latin typeface="Arial" pitchFamily="-110" charset="0"/>
                <a:ea typeface="Arial" pitchFamily="-110" charset="0"/>
                <a:cs typeface="Arial" pitchFamily="-110" charset="0"/>
              </a:rPr>
              <a:t> in macaques:</a:t>
            </a:r>
            <a:br>
              <a:rPr lang="en-US" sz="2800" dirty="0" smtClean="0">
                <a:solidFill>
                  <a:srgbClr val="0000FF"/>
                </a:solidFill>
                <a:latin typeface="Arial" pitchFamily="-110" charset="0"/>
                <a:ea typeface="Arial" pitchFamily="-110" charset="0"/>
                <a:cs typeface="Arial" pitchFamily="-110" charset="0"/>
              </a:rPr>
            </a:br>
            <a:r>
              <a:rPr lang="en-US" sz="2800" dirty="0" smtClean="0">
                <a:solidFill>
                  <a:srgbClr val="0000FF"/>
                </a:solidFill>
                <a:latin typeface="Arial" pitchFamily="-110" charset="0"/>
                <a:ea typeface="Arial" pitchFamily="-110" charset="0"/>
                <a:cs typeface="Arial" pitchFamily="-110" charset="0"/>
              </a:rPr>
              <a:t>Immune and </a:t>
            </a:r>
            <a:r>
              <a:rPr lang="en-US" sz="2800" dirty="0">
                <a:solidFill>
                  <a:srgbClr val="0000FF"/>
                </a:solidFill>
                <a:latin typeface="Arial" pitchFamily="-110" charset="0"/>
                <a:ea typeface="Arial" pitchFamily="-110" charset="0"/>
                <a:cs typeface="Arial" pitchFamily="-110" charset="0"/>
              </a:rPr>
              <a:t>b</a:t>
            </a:r>
            <a:r>
              <a:rPr lang="en-US" sz="2800" dirty="0" smtClean="0">
                <a:solidFill>
                  <a:srgbClr val="0000FF"/>
                </a:solidFill>
                <a:latin typeface="Arial" pitchFamily="-110" charset="0"/>
                <a:ea typeface="Arial" pitchFamily="-110" charset="0"/>
                <a:cs typeface="Arial" pitchFamily="-110" charset="0"/>
              </a:rPr>
              <a:t>acterial microenvironments</a:t>
            </a:r>
            <a:endParaRPr lang="en-US" sz="2800" dirty="0">
              <a:solidFill>
                <a:srgbClr val="0000FF"/>
              </a:solidFill>
              <a:latin typeface="Arial" pitchFamily="-110" charset="0"/>
              <a:ea typeface="Arial" pitchFamily="-110" charset="0"/>
              <a:cs typeface="Arial" pitchFamily="-110" charset="0"/>
            </a:endParaRPr>
          </a:p>
        </p:txBody>
      </p:sp>
      <p:pic>
        <p:nvPicPr>
          <p:cNvPr id="48131" name="Picture 3" descr="JF 07-12-1 10X low res caseous granuloma with extensive neutrophilic infiltrat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143000"/>
            <a:ext cx="3913188" cy="260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2" name="Picture 4" descr="JF 06-27-9 5X low res solid cellular granuloma LL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3962400"/>
            <a:ext cx="4052888" cy="269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4" name="Picture 6" descr="control 8 week caseous low re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3400" y="1193800"/>
            <a:ext cx="3900488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5" name="Text Box 7"/>
          <p:cNvSpPr txBox="1">
            <a:spLocks noChangeArrowheads="1"/>
          </p:cNvSpPr>
          <p:nvPr/>
        </p:nvSpPr>
        <p:spPr bwMode="auto">
          <a:xfrm>
            <a:off x="898525" y="3429000"/>
            <a:ext cx="2538413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ea typeface="ＭＳ Ｐゴシック" pitchFamily="-110" charset="-128"/>
                <a:cs typeface="ＭＳ Ｐゴシック" pitchFamily="-110" charset="-128"/>
              </a:rPr>
              <a:t>Caseous necrotic</a:t>
            </a:r>
          </a:p>
        </p:txBody>
      </p:sp>
      <p:sp>
        <p:nvSpPr>
          <p:cNvPr id="48136" name="Text Box 8"/>
          <p:cNvSpPr txBox="1">
            <a:spLocks noChangeArrowheads="1"/>
          </p:cNvSpPr>
          <p:nvPr/>
        </p:nvSpPr>
        <p:spPr bwMode="auto">
          <a:xfrm>
            <a:off x="4876800" y="3429000"/>
            <a:ext cx="2962275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ea typeface="ＭＳ Ｐゴシック" pitchFamily="-110" charset="-128"/>
                <a:cs typeface="ＭＳ Ｐゴシック" pitchFamily="-110" charset="-128"/>
              </a:rPr>
              <a:t>Suppurative necrotic</a:t>
            </a:r>
          </a:p>
        </p:txBody>
      </p:sp>
      <p:sp>
        <p:nvSpPr>
          <p:cNvPr id="48137" name="Text Box 9"/>
          <p:cNvSpPr txBox="1">
            <a:spLocks noChangeArrowheads="1"/>
          </p:cNvSpPr>
          <p:nvPr/>
        </p:nvSpPr>
        <p:spPr bwMode="auto">
          <a:xfrm>
            <a:off x="746125" y="6296025"/>
            <a:ext cx="1912938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ea typeface="ＭＳ Ｐゴシック" pitchFamily="-110" charset="-128"/>
                <a:cs typeface="ＭＳ Ｐゴシック" pitchFamily="-110" charset="-128"/>
              </a:rPr>
              <a:t>Solid cellular</a:t>
            </a:r>
          </a:p>
        </p:txBody>
      </p:sp>
      <p:pic>
        <p:nvPicPr>
          <p:cNvPr id="11" name="Picture 10" descr="mineralized gran atlas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5109404" y="3411452"/>
            <a:ext cx="2707532" cy="3782340"/>
          </a:xfrm>
          <a:prstGeom prst="rect">
            <a:avLst/>
          </a:prstGeom>
        </p:spPr>
      </p:pic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4572000" y="6286036"/>
            <a:ext cx="1245353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 smtClean="0">
                <a:ea typeface="ＭＳ Ｐゴシック" pitchFamily="-110" charset="-128"/>
                <a:cs typeface="ＭＳ Ｐゴシック" pitchFamily="-110" charset="-128"/>
              </a:rPr>
              <a:t>Calcified</a:t>
            </a:r>
            <a:endParaRPr lang="en-US" sz="2400" dirty="0">
              <a:ea typeface="ＭＳ Ｐゴシック" pitchFamily="-110" charset="-128"/>
              <a:cs typeface="ＭＳ Ｐゴシック" pitchFamily="-11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7883" y="125969"/>
            <a:ext cx="6528117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From </a:t>
            </a:r>
            <a:r>
              <a:rPr lang="en-US" sz="2400" dirty="0" err="1" smtClean="0"/>
              <a:t>granulomas</a:t>
            </a:r>
            <a:r>
              <a:rPr lang="en-US" sz="2400" dirty="0" smtClean="0"/>
              <a:t> at necropsy: </a:t>
            </a:r>
          </a:p>
          <a:p>
            <a:r>
              <a:rPr lang="en-US" sz="2400" dirty="0" smtClean="0"/>
              <a:t>obtain data on cell types, cytokines, </a:t>
            </a:r>
            <a:r>
              <a:rPr lang="en-US" sz="2400" dirty="0" err="1" smtClean="0"/>
              <a:t>chemokines</a:t>
            </a:r>
            <a:r>
              <a:rPr lang="en-US" sz="2400" dirty="0" smtClean="0"/>
              <a:t> </a:t>
            </a:r>
          </a:p>
          <a:p>
            <a:r>
              <a:rPr lang="en-US" sz="2400" dirty="0" smtClean="0"/>
              <a:t>in different </a:t>
            </a:r>
            <a:r>
              <a:rPr lang="en-US" sz="2400" dirty="0" err="1" smtClean="0"/>
              <a:t>granulomas</a:t>
            </a:r>
            <a:r>
              <a:rPr lang="en-US" sz="2400" dirty="0" smtClean="0"/>
              <a:t> at a specific time point</a:t>
            </a:r>
            <a:endParaRPr lang="en-US" sz="2400" dirty="0"/>
          </a:p>
        </p:txBody>
      </p:sp>
      <p:pic>
        <p:nvPicPr>
          <p:cNvPr id="5" name="Picture 4" descr="ICS figure for mode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683" y="1326297"/>
            <a:ext cx="8690486" cy="515070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03102" y="6488668"/>
            <a:ext cx="7446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Flow </a:t>
            </a:r>
            <a:r>
              <a:rPr lang="en-US" dirty="0" err="1" smtClean="0"/>
              <a:t>cytometry</a:t>
            </a:r>
            <a:r>
              <a:rPr lang="en-US" dirty="0" smtClean="0"/>
              <a:t>, intracellular cytokine staining, </a:t>
            </a:r>
            <a:r>
              <a:rPr lang="en-US" dirty="0" err="1" smtClean="0"/>
              <a:t>boolean</a:t>
            </a:r>
            <a:r>
              <a:rPr lang="en-US" dirty="0" smtClean="0"/>
              <a:t> gating, SPICE analysis</a:t>
            </a:r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4040</TotalTime>
  <Words>1477</Words>
  <Application>Microsoft Macintosh PowerPoint</Application>
  <PresentationFormat>On-screen Show (4:3)</PresentationFormat>
  <Paragraphs>370</Paragraphs>
  <Slides>28</Slides>
  <Notes>8</Notes>
  <HiddenSlides>0</HiddenSlides>
  <MMClips>2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0" baseType="lpstr">
      <vt:lpstr>Office Theme</vt:lpstr>
      <vt:lpstr>Microsoft Map</vt:lpstr>
      <vt:lpstr>A Multi-scale and Multi-system Approach to Understand Granuloma Formation in TB</vt:lpstr>
      <vt:lpstr>Slide 2</vt:lpstr>
      <vt:lpstr>Slide 3</vt:lpstr>
      <vt:lpstr>Slide 4</vt:lpstr>
      <vt:lpstr>Slide 5</vt:lpstr>
      <vt:lpstr>Slide 6</vt:lpstr>
      <vt:lpstr>Slide 7</vt:lpstr>
      <vt:lpstr>Spectrum of granulomas in macaques: Immune and bacterial microenvironments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Lung lesion grows and is “hotter” following anti-TNF mediated reactivation</vt:lpstr>
      <vt:lpstr>R Carinal Lymph nodes enlarge and become “hot”  with anti-TNF antibody treament 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</vt:vector>
  </TitlesOfParts>
  <Company>Univ of Pgh Med School - MMG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Multi-scale and Multi-system Approach to Understand Granuloma Formation in TB </dc:title>
  <dc:creator>Joanne Flynn</dc:creator>
  <cp:lastModifiedBy>Joanne Flynn</cp:lastModifiedBy>
  <cp:revision>12</cp:revision>
  <dcterms:created xsi:type="dcterms:W3CDTF">2010-08-18T15:31:29Z</dcterms:created>
  <dcterms:modified xsi:type="dcterms:W3CDTF">2010-08-19T19:21:55Z</dcterms:modified>
</cp:coreProperties>
</file>