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  <p:sldMasterId id="2147483886" r:id="rId2"/>
    <p:sldMasterId id="2147483898" r:id="rId3"/>
    <p:sldMasterId id="2147483910" r:id="rId4"/>
  </p:sldMasterIdLst>
  <p:notesMasterIdLst>
    <p:notesMasterId r:id="rId13"/>
  </p:notesMasterIdLst>
  <p:sldIdLst>
    <p:sldId id="261" r:id="rId5"/>
    <p:sldId id="270" r:id="rId6"/>
    <p:sldId id="273" r:id="rId7"/>
    <p:sldId id="274" r:id="rId8"/>
    <p:sldId id="275" r:id="rId9"/>
    <p:sldId id="277" r:id="rId10"/>
    <p:sldId id="278" r:id="rId11"/>
    <p:sldId id="29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2" autoAdjust="0"/>
    <p:restoredTop sz="65758" autoAdjust="0"/>
  </p:normalViewPr>
  <p:slideViewPr>
    <p:cSldViewPr snapToGrid="0" snapToObjects="1">
      <p:cViewPr varScale="1">
        <p:scale>
          <a:sx n="67" d="100"/>
          <a:sy n="67" d="100"/>
        </p:scale>
        <p:origin x="-22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8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Active Control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'H&amp;E'!$B$1</c:f>
              <c:strCache>
                <c:ptCount val="1"/>
                <c:pt idx="0">
                  <c:v>11208</c:v>
                </c:pt>
              </c:strCache>
            </c:strRef>
          </c:tx>
          <c:cat>
            <c:strRef>
              <c:f>'H&amp;E'!$A$2:$A$5</c:f>
              <c:strCache>
                <c:ptCount val="4"/>
                <c:pt idx="0">
                  <c:v>Non-necotic</c:v>
                </c:pt>
                <c:pt idx="1">
                  <c:v>Caseous</c:v>
                </c:pt>
                <c:pt idx="2">
                  <c:v>Healing</c:v>
                </c:pt>
                <c:pt idx="3">
                  <c:v>Fibrocalcific</c:v>
                </c:pt>
              </c:strCache>
            </c:strRef>
          </c:cat>
          <c:val>
            <c:numRef>
              <c:f>'H&amp;E'!$B$2:$B$5</c:f>
              <c:numCache>
                <c:formatCode>General</c:formatCode>
                <c:ptCount val="4"/>
                <c:pt idx="0">
                  <c:v>1.0</c:v>
                </c:pt>
                <c:pt idx="1">
                  <c:v>3.0</c:v>
                </c:pt>
                <c:pt idx="2">
                  <c:v>0.0</c:v>
                </c:pt>
                <c:pt idx="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One-month drug treatment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1"/>
          <c:order val="0"/>
          <c:tx>
            <c:strRef>
              <c:f>'H&amp;E'!$C$1</c:f>
              <c:strCache>
                <c:ptCount val="1"/>
                <c:pt idx="0">
                  <c:v>10205</c:v>
                </c:pt>
              </c:strCache>
            </c:strRef>
          </c:tx>
          <c:cat>
            <c:strRef>
              <c:f>'H&amp;E'!$A$2:$A$5</c:f>
              <c:strCache>
                <c:ptCount val="4"/>
                <c:pt idx="0">
                  <c:v>Non-necotic</c:v>
                </c:pt>
                <c:pt idx="1">
                  <c:v>Caseous</c:v>
                </c:pt>
                <c:pt idx="2">
                  <c:v>Healing</c:v>
                </c:pt>
                <c:pt idx="3">
                  <c:v>Fibrocalcific</c:v>
                </c:pt>
              </c:strCache>
            </c:strRef>
          </c:cat>
          <c:val>
            <c:numRef>
              <c:f>'H&amp;E'!$C$2:$C$5</c:f>
              <c:numCache>
                <c:formatCode>General</c:formatCode>
                <c:ptCount val="4"/>
                <c:pt idx="0">
                  <c:v>15.0</c:v>
                </c:pt>
                <c:pt idx="1">
                  <c:v>0.0</c:v>
                </c:pt>
                <c:pt idx="2">
                  <c:v>5.0</c:v>
                </c:pt>
                <c:pt idx="3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solidFill>
            <a:srgbClr val="FFFFFF"/>
          </a:solidFill>
        </a:ln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rgbClr val="FFFFFF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Two-month</a:t>
            </a:r>
            <a:r>
              <a:rPr lang="en-US" baseline="0" dirty="0" smtClean="0"/>
              <a:t> drug treatment</a:t>
            </a:r>
            <a:endParaRPr lang="en-US" dirty="0"/>
          </a:p>
        </c:rich>
      </c:tx>
      <c:layout>
        <c:manualLayout>
          <c:xMode val="edge"/>
          <c:yMode val="edge"/>
          <c:x val="0.103920603674541"/>
          <c:y val="0.051804534324437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"/>
          <c:y val="0.0"/>
          <c:w val="0.458675853018373"/>
          <c:h val="1.0"/>
        </c:manualLayout>
      </c:layout>
      <c:pieChart>
        <c:varyColors val="1"/>
        <c:ser>
          <c:idx val="2"/>
          <c:order val="0"/>
          <c:tx>
            <c:strRef>
              <c:f>'H&amp;E'!$D$1</c:f>
              <c:strCache>
                <c:ptCount val="1"/>
                <c:pt idx="0">
                  <c:v>9250</c:v>
                </c:pt>
              </c:strCache>
            </c:strRef>
          </c:tx>
          <c:explosion val="55"/>
          <c:dPt>
            <c:idx val="2"/>
            <c:bubble3D val="0"/>
            <c:explosion val="0"/>
          </c:dPt>
          <c:dPt>
            <c:idx val="3"/>
            <c:bubble3D val="0"/>
            <c:explosion val="0"/>
          </c:dPt>
          <c:cat>
            <c:strRef>
              <c:f>'H&amp;E'!$A$2:$A$5</c:f>
              <c:strCache>
                <c:ptCount val="4"/>
                <c:pt idx="0">
                  <c:v>Non-necotic</c:v>
                </c:pt>
                <c:pt idx="1">
                  <c:v>Caseous</c:v>
                </c:pt>
                <c:pt idx="2">
                  <c:v>Healing</c:v>
                </c:pt>
                <c:pt idx="3">
                  <c:v>Fibrocalcific</c:v>
                </c:pt>
              </c:strCache>
            </c:strRef>
          </c:cat>
          <c:val>
            <c:numRef>
              <c:f>'H&amp;E'!$D$2:$D$5</c:f>
              <c:numCache>
                <c:formatCode>General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3.0</c:v>
                </c:pt>
                <c:pt idx="3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solidFill>
            <a:srgbClr val="FFFFFF"/>
          </a:solidFill>
        </a:ln>
      </c:spPr>
    </c:plotArea>
    <c:legend>
      <c:legendPos val="r"/>
      <c:layout>
        <c:manualLayout>
          <c:xMode val="edge"/>
          <c:yMode val="edge"/>
          <c:x val="0.564500437445319"/>
          <c:y val="0.000952760280560227"/>
          <c:w val="0.42438845144357"/>
          <c:h val="0.707988880384297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rgbClr val="FFFFFF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D8474-3884-5744-9799-38DD08E00BD0}" type="datetimeFigureOut">
              <a:rPr lang="en-US" smtClean="0"/>
              <a:t>5/30/12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4219B-0C3B-5444-9B9A-B26BDF78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 and E stains.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you do the animation, in order the granulomas are: active disease (non necrotic), one month drug treatment (healing), two month drug treatment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(fibrocalcific)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219B-0C3B-5444-9B9A-B26BDF78EE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5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Summary of types of granulomas found per each animal. This</a:t>
            </a:r>
            <a:r>
              <a:rPr lang="en-US" baseline="0" dirty="0" smtClean="0"/>
              <a:t> was just a mini rotation project at the time, so I only did one monkey per group. There were four granulomas for active control, 21 for one month, and seven for two month.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219B-0C3B-5444-9B9A-B26BDF78EE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1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CD163 is red</a:t>
            </a:r>
          </a:p>
          <a:p>
            <a:r>
              <a:rPr lang="en-US" dirty="0" err="1" smtClean="0"/>
              <a:t>Dapi</a:t>
            </a:r>
            <a:r>
              <a:rPr lang="en-US" baseline="0" dirty="0" smtClean="0"/>
              <a:t> is blue</a:t>
            </a:r>
          </a:p>
          <a:p>
            <a:r>
              <a:rPr lang="en-US" baseline="0" dirty="0" smtClean="0"/>
              <a:t>Caseous</a:t>
            </a:r>
          </a:p>
          <a:p>
            <a:r>
              <a:rPr lang="en-US" baseline="0" dirty="0" smtClean="0"/>
              <a:t>Non-necrotic</a:t>
            </a:r>
          </a:p>
          <a:p>
            <a:r>
              <a:rPr lang="en-US" baseline="0" dirty="0" smtClean="0"/>
              <a:t>Healing</a:t>
            </a:r>
          </a:p>
          <a:p>
            <a:r>
              <a:rPr lang="en-US" baseline="0" dirty="0" smtClean="0"/>
              <a:t>fibrocalcific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219B-0C3B-5444-9B9A-B26BDF78EE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1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Caseous</a:t>
            </a:r>
            <a:r>
              <a:rPr lang="en-US" dirty="0" smtClean="0"/>
              <a:t> </a:t>
            </a:r>
            <a:r>
              <a:rPr lang="en-US" dirty="0" err="1" smtClean="0"/>
              <a:t>TGFß</a:t>
            </a:r>
            <a:r>
              <a:rPr lang="en-US" dirty="0" smtClean="0"/>
              <a:t> and </a:t>
            </a:r>
            <a:r>
              <a:rPr lang="en-US" dirty="0" err="1" smtClean="0"/>
              <a:t>aSMA</a:t>
            </a:r>
            <a:r>
              <a:rPr lang="en-US" dirty="0" smtClean="0"/>
              <a:t> pictures</a:t>
            </a:r>
          </a:p>
          <a:p>
            <a:r>
              <a:rPr lang="en-US" dirty="0" smtClean="0"/>
              <a:t>Blue is </a:t>
            </a:r>
            <a:r>
              <a:rPr lang="en-US" dirty="0" err="1" smtClean="0"/>
              <a:t>aSMA</a:t>
            </a:r>
            <a:endParaRPr lang="en-US" dirty="0" smtClean="0"/>
          </a:p>
          <a:p>
            <a:r>
              <a:rPr lang="en-US" dirty="0" smtClean="0"/>
              <a:t>Red is active </a:t>
            </a:r>
            <a:r>
              <a:rPr lang="en-US" dirty="0" err="1" smtClean="0"/>
              <a:t>TGFb</a:t>
            </a:r>
            <a:endParaRPr lang="en-US" dirty="0" smtClean="0"/>
          </a:p>
          <a:p>
            <a:r>
              <a:rPr lang="en-US" dirty="0" smtClean="0"/>
              <a:t>Green is latent </a:t>
            </a:r>
            <a:r>
              <a:rPr lang="en-US" dirty="0" err="1" smtClean="0"/>
              <a:t>TGFb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219B-0C3B-5444-9B9A-B26BDF78EE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05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Non-necrotizing </a:t>
            </a:r>
            <a:r>
              <a:rPr lang="en-US" dirty="0" err="1" smtClean="0"/>
              <a:t>TGFß</a:t>
            </a:r>
            <a:r>
              <a:rPr lang="en-US" dirty="0" smtClean="0"/>
              <a:t> and </a:t>
            </a:r>
            <a:r>
              <a:rPr lang="en-US" dirty="0" err="1" smtClean="0"/>
              <a:t>aSMA</a:t>
            </a:r>
            <a:r>
              <a:rPr lang="en-US" dirty="0" smtClean="0"/>
              <a:t> pictures</a:t>
            </a:r>
          </a:p>
          <a:p>
            <a:r>
              <a:rPr lang="en-US" dirty="0" smtClean="0"/>
              <a:t>Blue is </a:t>
            </a:r>
            <a:r>
              <a:rPr lang="en-US" dirty="0" err="1" smtClean="0"/>
              <a:t>aSMA</a:t>
            </a:r>
            <a:endParaRPr lang="en-US" dirty="0" smtClean="0"/>
          </a:p>
          <a:p>
            <a:r>
              <a:rPr lang="en-US" dirty="0" smtClean="0"/>
              <a:t>Red is active </a:t>
            </a:r>
            <a:r>
              <a:rPr lang="en-US" dirty="0" err="1" smtClean="0"/>
              <a:t>TGFb</a:t>
            </a:r>
            <a:endParaRPr lang="en-US" dirty="0" smtClean="0"/>
          </a:p>
          <a:p>
            <a:r>
              <a:rPr lang="en-US" dirty="0" smtClean="0"/>
              <a:t>Green is latent </a:t>
            </a:r>
            <a:r>
              <a:rPr lang="en-US" dirty="0" err="1" smtClean="0"/>
              <a:t>TGFb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219B-0C3B-5444-9B9A-B26BDF78EE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43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Late healing </a:t>
            </a:r>
            <a:r>
              <a:rPr lang="en-US" dirty="0" err="1" smtClean="0"/>
              <a:t>TGFß</a:t>
            </a:r>
            <a:r>
              <a:rPr lang="en-US" dirty="0" smtClean="0"/>
              <a:t> and </a:t>
            </a:r>
            <a:r>
              <a:rPr lang="en-US" dirty="0" err="1" smtClean="0"/>
              <a:t>aSMA</a:t>
            </a:r>
            <a:endParaRPr lang="en-US" dirty="0" smtClean="0"/>
          </a:p>
          <a:p>
            <a:r>
              <a:rPr lang="en-US" dirty="0" smtClean="0"/>
              <a:t>Blue is </a:t>
            </a:r>
            <a:r>
              <a:rPr lang="en-US" dirty="0" err="1" smtClean="0"/>
              <a:t>aSMA</a:t>
            </a:r>
            <a:endParaRPr lang="en-US" dirty="0" smtClean="0"/>
          </a:p>
          <a:p>
            <a:r>
              <a:rPr lang="en-US" dirty="0" smtClean="0"/>
              <a:t>Red is active </a:t>
            </a:r>
            <a:r>
              <a:rPr lang="en-US" dirty="0" err="1" smtClean="0"/>
              <a:t>TGFb</a:t>
            </a:r>
            <a:endParaRPr lang="en-US" dirty="0" smtClean="0"/>
          </a:p>
          <a:p>
            <a:r>
              <a:rPr lang="en-US" dirty="0" smtClean="0"/>
              <a:t>Green is latent </a:t>
            </a:r>
            <a:r>
              <a:rPr lang="en-US" dirty="0" err="1" smtClean="0"/>
              <a:t>TGFb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219B-0C3B-5444-9B9A-B26BDF78EE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02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Fibrocalcific</a:t>
            </a:r>
            <a:r>
              <a:rPr lang="en-US" dirty="0" smtClean="0"/>
              <a:t> </a:t>
            </a:r>
            <a:r>
              <a:rPr lang="en-US" dirty="0" err="1" smtClean="0"/>
              <a:t>TGFß</a:t>
            </a:r>
            <a:r>
              <a:rPr lang="en-US" dirty="0" smtClean="0"/>
              <a:t> and </a:t>
            </a:r>
            <a:r>
              <a:rPr lang="en-US" dirty="0" err="1" smtClean="0"/>
              <a:t>aSMA</a:t>
            </a:r>
            <a:endParaRPr lang="en-US" dirty="0" smtClean="0"/>
          </a:p>
          <a:p>
            <a:r>
              <a:rPr lang="en-US" dirty="0" smtClean="0"/>
              <a:t>Blue is </a:t>
            </a:r>
            <a:r>
              <a:rPr lang="en-US" dirty="0" err="1" smtClean="0"/>
              <a:t>aSMA</a:t>
            </a:r>
            <a:endParaRPr lang="en-US" dirty="0" smtClean="0"/>
          </a:p>
          <a:p>
            <a:r>
              <a:rPr lang="en-US" dirty="0" smtClean="0"/>
              <a:t>Red is active </a:t>
            </a:r>
            <a:r>
              <a:rPr lang="en-US" dirty="0" err="1" smtClean="0"/>
              <a:t>TGFb</a:t>
            </a:r>
            <a:endParaRPr lang="en-US" dirty="0" smtClean="0"/>
          </a:p>
          <a:p>
            <a:r>
              <a:rPr lang="en-US" dirty="0" smtClean="0"/>
              <a:t>Green is latent </a:t>
            </a:r>
            <a:r>
              <a:rPr lang="en-US" dirty="0" err="1" smtClean="0"/>
              <a:t>TGFb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219B-0C3B-5444-9B9A-B26BDF78EE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15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rid of transparent parts add stars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219B-0C3B-5444-9B9A-B26BDF78EE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1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374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98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71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026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85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5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67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8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60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29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1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21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49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72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04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727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1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18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74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10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576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2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4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49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19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968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04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44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1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90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27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2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7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7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9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5/30/12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2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693919" cy="6863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81" y="0"/>
            <a:ext cx="5970523" cy="6848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444" y="0"/>
            <a:ext cx="5584938" cy="68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6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7244118"/>
            <a:chOff x="0" y="0"/>
            <a:chExt cx="9144000" cy="7244118"/>
          </a:xfrm>
        </p:grpSpPr>
        <p:graphicFrame>
          <p:nvGraphicFramePr>
            <p:cNvPr id="2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86429310"/>
                </p:ext>
              </p:extLst>
            </p:nvPr>
          </p:nvGraphicFramePr>
          <p:xfrm>
            <a:off x="0" y="0"/>
            <a:ext cx="4572000" cy="34258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" name="Char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56147365"/>
                </p:ext>
              </p:extLst>
            </p:nvPr>
          </p:nvGraphicFramePr>
          <p:xfrm>
            <a:off x="4572000" y="0"/>
            <a:ext cx="4572000" cy="34258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90340970"/>
                </p:ext>
              </p:extLst>
            </p:nvPr>
          </p:nvGraphicFramePr>
          <p:xfrm>
            <a:off x="0" y="3425867"/>
            <a:ext cx="9144000" cy="38182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7866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8108462" cy="6858001"/>
            <a:chOff x="0" y="1"/>
            <a:chExt cx="9144000" cy="68580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587966" y="-587965"/>
              <a:ext cx="3404512" cy="45804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159966" y="-579521"/>
              <a:ext cx="3404512" cy="456355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63478" y="2841036"/>
              <a:ext cx="3453488" cy="45804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0445" y="3404513"/>
              <a:ext cx="4563555" cy="3453487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8479692" y="1445846"/>
            <a:ext cx="273539" cy="273539"/>
          </a:xfrm>
          <a:prstGeom prst="rect">
            <a:avLst/>
          </a:prstGeom>
          <a:solidFill>
            <a:srgbClr val="3366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79692" y="3130974"/>
            <a:ext cx="273539" cy="2735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03845" y="1719385"/>
            <a:ext cx="742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DAPI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45231" y="3415329"/>
            <a:ext cx="89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CD163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09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423"/>
            <a:ext cx="6877423" cy="68774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072923" y="1152769"/>
            <a:ext cx="1856154" cy="2258646"/>
            <a:chOff x="7072923" y="1152769"/>
            <a:chExt cx="1856154" cy="2258646"/>
          </a:xfrm>
        </p:grpSpPr>
        <p:sp>
          <p:nvSpPr>
            <p:cNvPr id="2" name="Rectangle 1"/>
            <p:cNvSpPr/>
            <p:nvPr/>
          </p:nvSpPr>
          <p:spPr>
            <a:xfrm>
              <a:off x="7072923" y="1152769"/>
              <a:ext cx="312615" cy="3712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072923" y="2067170"/>
              <a:ext cx="312615" cy="3712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072923" y="3040184"/>
              <a:ext cx="312615" cy="3712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561385" y="1152769"/>
              <a:ext cx="1367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aSMA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61385" y="2069069"/>
              <a:ext cx="1367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Active </a:t>
              </a:r>
              <a:r>
                <a:rPr lang="en-US" dirty="0" err="1" smtClean="0"/>
                <a:t>TGFb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61385" y="3042083"/>
              <a:ext cx="1367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Latent </a:t>
              </a:r>
              <a:r>
                <a:rPr lang="en-US" dirty="0" err="1" smtClean="0"/>
                <a:t>TGFb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7514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77423" cy="68774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072923" y="1152769"/>
            <a:ext cx="1856154" cy="2258646"/>
            <a:chOff x="7072923" y="1152769"/>
            <a:chExt cx="1856154" cy="2258646"/>
          </a:xfrm>
        </p:grpSpPr>
        <p:sp>
          <p:nvSpPr>
            <p:cNvPr id="5" name="Rectangle 4"/>
            <p:cNvSpPr/>
            <p:nvPr/>
          </p:nvSpPr>
          <p:spPr>
            <a:xfrm>
              <a:off x="7072923" y="1152769"/>
              <a:ext cx="312615" cy="3712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072923" y="2067170"/>
              <a:ext cx="312615" cy="3712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072923" y="3040184"/>
              <a:ext cx="312615" cy="3712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61385" y="1152769"/>
              <a:ext cx="1367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aSMA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61385" y="2069069"/>
              <a:ext cx="1367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Active </a:t>
              </a:r>
              <a:r>
                <a:rPr lang="en-US" dirty="0" err="1" smtClean="0"/>
                <a:t>TGFb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61385" y="3042083"/>
              <a:ext cx="1367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Latent </a:t>
              </a:r>
              <a:r>
                <a:rPr lang="en-US" dirty="0" err="1" smtClean="0"/>
                <a:t>TGFb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2013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985"/>
            <a:ext cx="7326923" cy="66070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48765" y="195407"/>
            <a:ext cx="1856154" cy="2258646"/>
            <a:chOff x="7072923" y="1152769"/>
            <a:chExt cx="1856154" cy="2258646"/>
          </a:xfrm>
        </p:grpSpPr>
        <p:sp>
          <p:nvSpPr>
            <p:cNvPr id="5" name="Rectangle 4"/>
            <p:cNvSpPr/>
            <p:nvPr/>
          </p:nvSpPr>
          <p:spPr>
            <a:xfrm>
              <a:off x="7072923" y="1152769"/>
              <a:ext cx="312615" cy="3712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072923" y="2067170"/>
              <a:ext cx="312615" cy="3712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072923" y="3040184"/>
              <a:ext cx="312615" cy="3712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61385" y="1152769"/>
              <a:ext cx="1367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aSMA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61385" y="2069069"/>
              <a:ext cx="1367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Active </a:t>
              </a:r>
              <a:r>
                <a:rPr lang="en-US" dirty="0" err="1" smtClean="0"/>
                <a:t>TGFb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61385" y="3042083"/>
              <a:ext cx="1367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Latent </a:t>
              </a:r>
              <a:r>
                <a:rPr lang="en-US" dirty="0" err="1" smtClean="0"/>
                <a:t>TGFb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5135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61" y="0"/>
            <a:ext cx="5603797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072923" y="1152769"/>
            <a:ext cx="1856154" cy="2258646"/>
            <a:chOff x="7072923" y="1152769"/>
            <a:chExt cx="1856154" cy="2258646"/>
          </a:xfrm>
        </p:grpSpPr>
        <p:sp>
          <p:nvSpPr>
            <p:cNvPr id="5" name="Rectangle 4"/>
            <p:cNvSpPr/>
            <p:nvPr/>
          </p:nvSpPr>
          <p:spPr>
            <a:xfrm>
              <a:off x="7072923" y="1152769"/>
              <a:ext cx="312615" cy="3712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072923" y="2067170"/>
              <a:ext cx="312615" cy="3712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072923" y="3040184"/>
              <a:ext cx="312615" cy="3712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61385" y="1152769"/>
              <a:ext cx="1367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aSMA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61385" y="2069069"/>
              <a:ext cx="1367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Active </a:t>
              </a:r>
              <a:r>
                <a:rPr lang="en-US" dirty="0" err="1" smtClean="0"/>
                <a:t>TGFb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61385" y="3042083"/>
              <a:ext cx="1367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Latent </a:t>
              </a:r>
              <a:r>
                <a:rPr lang="en-US" dirty="0" err="1" smtClean="0"/>
                <a:t>TGFb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4704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285124" y="2155789"/>
            <a:ext cx="233926" cy="2172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85124" y="3302154"/>
            <a:ext cx="233926" cy="2172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85124" y="2742689"/>
            <a:ext cx="233926" cy="2172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85124" y="3849643"/>
            <a:ext cx="233926" cy="217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285124" y="4382044"/>
            <a:ext cx="233926" cy="217250"/>
          </a:xfrm>
          <a:prstGeom prst="rect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72538" y="943665"/>
            <a:ext cx="1411286" cy="108644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nut 15"/>
          <p:cNvSpPr/>
          <p:nvPr/>
        </p:nvSpPr>
        <p:spPr>
          <a:xfrm>
            <a:off x="429214" y="285239"/>
            <a:ext cx="2656732" cy="2392745"/>
          </a:xfrm>
          <a:prstGeom prst="donut">
            <a:avLst>
              <a:gd name="adj" fmla="val 2655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1125006" y="609384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2023878" y="699367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785045" y="1351157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2490576" y="1158388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1886168" y="1991540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1135920" y="2011680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2375325" y="1596578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4351719" y="196602"/>
            <a:ext cx="2523059" cy="2323533"/>
            <a:chOff x="4164579" y="918506"/>
            <a:chExt cx="2523059" cy="2323533"/>
          </a:xfrm>
        </p:grpSpPr>
        <p:sp>
          <p:nvSpPr>
            <p:cNvPr id="8" name="Donut 7"/>
            <p:cNvSpPr/>
            <p:nvPr/>
          </p:nvSpPr>
          <p:spPr>
            <a:xfrm>
              <a:off x="4164579" y="952557"/>
              <a:ext cx="2523059" cy="2289482"/>
            </a:xfrm>
            <a:prstGeom prst="donut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4521525" y="1279802"/>
              <a:ext cx="275420" cy="328498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5888669" y="918506"/>
              <a:ext cx="275420" cy="328498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4733590" y="2815267"/>
              <a:ext cx="275420" cy="328498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5-Point Star 29"/>
            <p:cNvSpPr/>
            <p:nvPr/>
          </p:nvSpPr>
          <p:spPr>
            <a:xfrm>
              <a:off x="6221317" y="2631441"/>
              <a:ext cx="275420" cy="328498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5-Point Star 39"/>
            <p:cNvSpPr/>
            <p:nvPr/>
          </p:nvSpPr>
          <p:spPr>
            <a:xfrm>
              <a:off x="5409678" y="1408504"/>
              <a:ext cx="275420" cy="328498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5-Point Star 40"/>
            <p:cNvSpPr/>
            <p:nvPr/>
          </p:nvSpPr>
          <p:spPr>
            <a:xfrm>
              <a:off x="5009010" y="1772549"/>
              <a:ext cx="275420" cy="328498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5-Point Star 41"/>
            <p:cNvSpPr/>
            <p:nvPr/>
          </p:nvSpPr>
          <p:spPr>
            <a:xfrm>
              <a:off x="5685098" y="1936798"/>
              <a:ext cx="275420" cy="328498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5-Point Star 42"/>
            <p:cNvSpPr/>
            <p:nvPr/>
          </p:nvSpPr>
          <p:spPr>
            <a:xfrm>
              <a:off x="5284430" y="2208790"/>
              <a:ext cx="275420" cy="328498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25015" y="4296746"/>
            <a:ext cx="2523059" cy="2289482"/>
            <a:chOff x="618233" y="4198589"/>
            <a:chExt cx="2523059" cy="2289482"/>
          </a:xfrm>
        </p:grpSpPr>
        <p:sp>
          <p:nvSpPr>
            <p:cNvPr id="9" name="Donut 8"/>
            <p:cNvSpPr/>
            <p:nvPr/>
          </p:nvSpPr>
          <p:spPr>
            <a:xfrm>
              <a:off x="618233" y="4198589"/>
              <a:ext cx="2523059" cy="2289482"/>
            </a:xfrm>
            <a:prstGeom prst="donut">
              <a:avLst>
                <a:gd name="adj" fmla="val 24773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186339" y="4746079"/>
              <a:ext cx="1403556" cy="119051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1699723" y="4198589"/>
              <a:ext cx="275420" cy="328498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5-Point Star 31"/>
            <p:cNvSpPr/>
            <p:nvPr/>
          </p:nvSpPr>
          <p:spPr>
            <a:xfrm>
              <a:off x="947818" y="4479691"/>
              <a:ext cx="275420" cy="328498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5-Point Star 32"/>
            <p:cNvSpPr/>
            <p:nvPr/>
          </p:nvSpPr>
          <p:spPr>
            <a:xfrm>
              <a:off x="685974" y="5570444"/>
              <a:ext cx="275420" cy="328498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1453683" y="6138126"/>
              <a:ext cx="275420" cy="328498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2294633" y="5936589"/>
              <a:ext cx="275420" cy="328498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2692516" y="4746079"/>
              <a:ext cx="275420" cy="328498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5-Point Star 36"/>
            <p:cNvSpPr/>
            <p:nvPr/>
          </p:nvSpPr>
          <p:spPr>
            <a:xfrm>
              <a:off x="2648656" y="5441487"/>
              <a:ext cx="275420" cy="328498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5-Point Star 43"/>
            <p:cNvSpPr/>
            <p:nvPr/>
          </p:nvSpPr>
          <p:spPr>
            <a:xfrm>
              <a:off x="1562013" y="5074577"/>
              <a:ext cx="275420" cy="328498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5-Point Star 44"/>
            <p:cNvSpPr/>
            <p:nvPr/>
          </p:nvSpPr>
          <p:spPr>
            <a:xfrm>
              <a:off x="1776097" y="5391226"/>
              <a:ext cx="275420" cy="328498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5-Point Star 45"/>
            <p:cNvSpPr/>
            <p:nvPr/>
          </p:nvSpPr>
          <p:spPr>
            <a:xfrm>
              <a:off x="2085492" y="4910328"/>
              <a:ext cx="275420" cy="328498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7652722" y="2032203"/>
            <a:ext cx="123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Caseous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652722" y="2637953"/>
            <a:ext cx="149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Non-necrotic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7652722" y="3185170"/>
            <a:ext cx="149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Fibrosis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7652722" y="3765092"/>
            <a:ext cx="149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Active TGFß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7652722" y="4298484"/>
            <a:ext cx="149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Latent TGFß</a:t>
            </a:r>
            <a:endParaRPr lang="en-US" dirty="0"/>
          </a:p>
        </p:txBody>
      </p:sp>
      <p:cxnSp>
        <p:nvCxnSpPr>
          <p:cNvPr id="60" name="Straight Arrow Connector 59"/>
          <p:cNvCxnSpPr>
            <a:stCxn id="9" idx="6"/>
          </p:cNvCxnSpPr>
          <p:nvPr/>
        </p:nvCxnSpPr>
        <p:spPr>
          <a:xfrm flipV="1">
            <a:off x="2748074" y="5334725"/>
            <a:ext cx="1094996" cy="1067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9" idx="7"/>
          </p:cNvCxnSpPr>
          <p:nvPr/>
        </p:nvCxnSpPr>
        <p:spPr>
          <a:xfrm flipH="1">
            <a:off x="2378581" y="2959939"/>
            <a:ext cx="1297399" cy="16720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756707" y="2520135"/>
            <a:ext cx="919273" cy="4398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</p:cNvCxnSpPr>
          <p:nvPr/>
        </p:nvCxnSpPr>
        <p:spPr>
          <a:xfrm flipH="1">
            <a:off x="3675980" y="2184848"/>
            <a:ext cx="1045232" cy="7946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756707" y="65719"/>
            <a:ext cx="159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Caseous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6633750" y="158315"/>
            <a:ext cx="159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Non-necrotic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225015" y="3866348"/>
            <a:ext cx="159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Healing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164579" y="3580426"/>
            <a:ext cx="2843593" cy="2907645"/>
            <a:chOff x="4164579" y="3580426"/>
            <a:chExt cx="2843593" cy="2907645"/>
          </a:xfrm>
        </p:grpSpPr>
        <p:sp>
          <p:nvSpPr>
            <p:cNvPr id="10" name="Donut 9"/>
            <p:cNvSpPr/>
            <p:nvPr/>
          </p:nvSpPr>
          <p:spPr>
            <a:xfrm>
              <a:off x="4164579" y="4198589"/>
              <a:ext cx="2523059" cy="2289482"/>
            </a:xfrm>
            <a:prstGeom prst="donut">
              <a:avLst>
                <a:gd name="adj" fmla="val 50000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5-Point Star 46"/>
            <p:cNvSpPr/>
            <p:nvPr/>
          </p:nvSpPr>
          <p:spPr>
            <a:xfrm>
              <a:off x="4809964" y="4829403"/>
              <a:ext cx="275420" cy="328498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5-Point Star 47"/>
            <p:cNvSpPr/>
            <p:nvPr/>
          </p:nvSpPr>
          <p:spPr>
            <a:xfrm>
              <a:off x="5613249" y="4746079"/>
              <a:ext cx="275420" cy="328498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5-Point Star 48"/>
            <p:cNvSpPr/>
            <p:nvPr/>
          </p:nvSpPr>
          <p:spPr>
            <a:xfrm>
              <a:off x="4926718" y="5623214"/>
              <a:ext cx="275420" cy="328498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5-Point Star 49"/>
            <p:cNvSpPr/>
            <p:nvPr/>
          </p:nvSpPr>
          <p:spPr>
            <a:xfrm>
              <a:off x="5475539" y="5297580"/>
              <a:ext cx="275420" cy="328498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413160" y="3580426"/>
              <a:ext cx="1595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Healed/FC</a:t>
              </a:r>
              <a:endParaRPr lang="en-US" dirty="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639777" y="2822619"/>
            <a:ext cx="159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Drug treatment</a:t>
            </a:r>
            <a:endParaRPr lang="en-US" dirty="0"/>
          </a:p>
        </p:txBody>
      </p:sp>
      <p:sp>
        <p:nvSpPr>
          <p:cNvPr id="63" name="5-Point Star 62"/>
          <p:cNvSpPr/>
          <p:nvPr/>
        </p:nvSpPr>
        <p:spPr>
          <a:xfrm>
            <a:off x="4975201" y="4289860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/>
          <p:nvPr/>
        </p:nvSpPr>
        <p:spPr>
          <a:xfrm>
            <a:off x="6163490" y="4372028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5-Point Star 71"/>
          <p:cNvSpPr/>
          <p:nvPr/>
        </p:nvSpPr>
        <p:spPr>
          <a:xfrm>
            <a:off x="6549928" y="5952214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5-Point Star 72"/>
          <p:cNvSpPr/>
          <p:nvPr/>
        </p:nvSpPr>
        <p:spPr>
          <a:xfrm>
            <a:off x="4295535" y="6020484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/>
          <p:nvPr/>
        </p:nvSpPr>
        <p:spPr>
          <a:xfrm>
            <a:off x="4672254" y="3970175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5-Point Star 74"/>
          <p:cNvSpPr/>
          <p:nvPr/>
        </p:nvSpPr>
        <p:spPr>
          <a:xfrm>
            <a:off x="6213519" y="5008485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5-Point Star 75"/>
          <p:cNvSpPr/>
          <p:nvPr/>
        </p:nvSpPr>
        <p:spPr>
          <a:xfrm>
            <a:off x="6009948" y="5653632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5-Point Star 76"/>
          <p:cNvSpPr/>
          <p:nvPr/>
        </p:nvSpPr>
        <p:spPr>
          <a:xfrm>
            <a:off x="5250621" y="6072034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5-Point Star 77"/>
          <p:cNvSpPr/>
          <p:nvPr/>
        </p:nvSpPr>
        <p:spPr>
          <a:xfrm>
            <a:off x="4433245" y="5071114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5-Point Star 78"/>
          <p:cNvSpPr/>
          <p:nvPr/>
        </p:nvSpPr>
        <p:spPr>
          <a:xfrm>
            <a:off x="5275450" y="5008485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5-Point Star 79"/>
          <p:cNvSpPr/>
          <p:nvPr/>
        </p:nvSpPr>
        <p:spPr>
          <a:xfrm>
            <a:off x="5581491" y="4498916"/>
            <a:ext cx="275420" cy="3284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5-Point Star 80"/>
          <p:cNvSpPr/>
          <p:nvPr/>
        </p:nvSpPr>
        <p:spPr>
          <a:xfrm>
            <a:off x="1473595" y="1103831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5-Point Star 81"/>
          <p:cNvSpPr/>
          <p:nvPr/>
        </p:nvSpPr>
        <p:spPr>
          <a:xfrm>
            <a:off x="825250" y="1865858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5-Point Star 82"/>
          <p:cNvSpPr/>
          <p:nvPr/>
        </p:nvSpPr>
        <p:spPr>
          <a:xfrm>
            <a:off x="477507" y="2355886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5-Point Star 83"/>
          <p:cNvSpPr/>
          <p:nvPr/>
        </p:nvSpPr>
        <p:spPr>
          <a:xfrm>
            <a:off x="1611305" y="2513735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5-Point Star 84"/>
          <p:cNvSpPr/>
          <p:nvPr/>
        </p:nvSpPr>
        <p:spPr>
          <a:xfrm>
            <a:off x="998210" y="390148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5-Point Star 85"/>
          <p:cNvSpPr/>
          <p:nvPr/>
        </p:nvSpPr>
        <p:spPr>
          <a:xfrm>
            <a:off x="3064611" y="1710901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5-Point Star 86"/>
          <p:cNvSpPr/>
          <p:nvPr/>
        </p:nvSpPr>
        <p:spPr>
          <a:xfrm>
            <a:off x="2810526" y="815628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5-Point Star 87"/>
          <p:cNvSpPr/>
          <p:nvPr/>
        </p:nvSpPr>
        <p:spPr>
          <a:xfrm>
            <a:off x="2096781" y="280886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5-Point Star 88"/>
          <p:cNvSpPr/>
          <p:nvPr/>
        </p:nvSpPr>
        <p:spPr>
          <a:xfrm>
            <a:off x="1316801" y="66404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5-Point Star 89"/>
          <p:cNvSpPr/>
          <p:nvPr/>
        </p:nvSpPr>
        <p:spPr>
          <a:xfrm>
            <a:off x="1168795" y="1486886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5-Point Star 90"/>
          <p:cNvSpPr/>
          <p:nvPr/>
        </p:nvSpPr>
        <p:spPr>
          <a:xfrm>
            <a:off x="2008478" y="1432329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5-Point Star 91"/>
          <p:cNvSpPr/>
          <p:nvPr/>
        </p:nvSpPr>
        <p:spPr>
          <a:xfrm>
            <a:off x="1673549" y="1701609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5-Point Star 92"/>
          <p:cNvSpPr/>
          <p:nvPr/>
        </p:nvSpPr>
        <p:spPr>
          <a:xfrm>
            <a:off x="2053815" y="1038796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/>
          <p:nvPr/>
        </p:nvSpPr>
        <p:spPr>
          <a:xfrm>
            <a:off x="2375325" y="2095512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/>
          <p:nvPr/>
        </p:nvSpPr>
        <p:spPr>
          <a:xfrm>
            <a:off x="538187" y="829890"/>
            <a:ext cx="275420" cy="328498"/>
          </a:xfrm>
          <a:prstGeom prst="star5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9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4700</TotalTime>
  <Words>233</Words>
  <Application>Microsoft Macintosh PowerPoint</Application>
  <PresentationFormat>On-screen Show (4:3)</PresentationFormat>
  <Paragraphs>60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Office Theme</vt:lpstr>
      <vt:lpstr>1_Office Theme</vt:lpstr>
      <vt:lpstr>Black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mechanisms of fibrosis in pulmonary tuberculosis</dc:title>
  <dc:creator>Robert DiFazio</dc:creator>
  <cp:lastModifiedBy>Robert DiFazio</cp:lastModifiedBy>
  <cp:revision>79</cp:revision>
  <dcterms:created xsi:type="dcterms:W3CDTF">2012-03-26T15:17:59Z</dcterms:created>
  <dcterms:modified xsi:type="dcterms:W3CDTF">2012-05-30T17:40:16Z</dcterms:modified>
</cp:coreProperties>
</file>